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84" r:id="rId2"/>
    <p:sldId id="285" r:id="rId3"/>
    <p:sldId id="286" r:id="rId4"/>
    <p:sldId id="287" r:id="rId5"/>
    <p:sldId id="288" r:id="rId6"/>
    <p:sldId id="291" r:id="rId7"/>
    <p:sldId id="289" r:id="rId8"/>
    <p:sldId id="321" r:id="rId9"/>
    <p:sldId id="294" r:id="rId10"/>
    <p:sldId id="295" r:id="rId11"/>
    <p:sldId id="296" r:id="rId12"/>
    <p:sldId id="301" r:id="rId13"/>
    <p:sldId id="297" r:id="rId14"/>
    <p:sldId id="300" r:id="rId15"/>
    <p:sldId id="292" r:id="rId16"/>
    <p:sldId id="355" r:id="rId17"/>
    <p:sldId id="298" r:id="rId18"/>
    <p:sldId id="311" r:id="rId19"/>
    <p:sldId id="332" r:id="rId20"/>
    <p:sldId id="353" r:id="rId21"/>
    <p:sldId id="327" r:id="rId22"/>
    <p:sldId id="331" r:id="rId23"/>
    <p:sldId id="338" r:id="rId24"/>
    <p:sldId id="302" r:id="rId25"/>
    <p:sldId id="299" r:id="rId26"/>
    <p:sldId id="308" r:id="rId27"/>
    <p:sldId id="303" r:id="rId28"/>
    <p:sldId id="305" r:id="rId29"/>
    <p:sldId id="307" r:id="rId30"/>
    <p:sldId id="306" r:id="rId31"/>
    <p:sldId id="304" r:id="rId32"/>
    <p:sldId id="309" r:id="rId33"/>
    <p:sldId id="312" r:id="rId34"/>
    <p:sldId id="319" r:id="rId35"/>
    <p:sldId id="320" r:id="rId36"/>
    <p:sldId id="310" r:id="rId37"/>
    <p:sldId id="313" r:id="rId38"/>
    <p:sldId id="314" r:id="rId39"/>
    <p:sldId id="315" r:id="rId40"/>
    <p:sldId id="322" r:id="rId41"/>
    <p:sldId id="293" r:id="rId42"/>
    <p:sldId id="329" r:id="rId43"/>
    <p:sldId id="330" r:id="rId44"/>
    <p:sldId id="328" r:id="rId45"/>
    <p:sldId id="351" r:id="rId46"/>
    <p:sldId id="335" r:id="rId47"/>
    <p:sldId id="341" r:id="rId48"/>
    <p:sldId id="344" r:id="rId49"/>
    <p:sldId id="343" r:id="rId50"/>
    <p:sldId id="385" r:id="rId51"/>
    <p:sldId id="342" r:id="rId52"/>
    <p:sldId id="345" r:id="rId53"/>
    <p:sldId id="339" r:id="rId54"/>
    <p:sldId id="340" r:id="rId55"/>
    <p:sldId id="346" r:id="rId56"/>
    <p:sldId id="347" r:id="rId57"/>
    <p:sldId id="348" r:id="rId58"/>
    <p:sldId id="349" r:id="rId59"/>
    <p:sldId id="350" r:id="rId60"/>
    <p:sldId id="323" r:id="rId61"/>
    <p:sldId id="324" r:id="rId62"/>
    <p:sldId id="359" r:id="rId63"/>
    <p:sldId id="363" r:id="rId64"/>
    <p:sldId id="357" r:id="rId65"/>
    <p:sldId id="360" r:id="rId66"/>
    <p:sldId id="365" r:id="rId67"/>
    <p:sldId id="364" r:id="rId68"/>
    <p:sldId id="366" r:id="rId69"/>
    <p:sldId id="367" r:id="rId70"/>
    <p:sldId id="361" r:id="rId71"/>
    <p:sldId id="368" r:id="rId72"/>
    <p:sldId id="362" r:id="rId73"/>
    <p:sldId id="358" r:id="rId74"/>
    <p:sldId id="352" r:id="rId75"/>
    <p:sldId id="336" r:id="rId76"/>
    <p:sldId id="325" r:id="rId77"/>
    <p:sldId id="369" r:id="rId78"/>
    <p:sldId id="326" r:id="rId79"/>
    <p:sldId id="370" r:id="rId80"/>
    <p:sldId id="317" r:id="rId81"/>
    <p:sldId id="318" r:id="rId82"/>
    <p:sldId id="376" r:id="rId83"/>
    <p:sldId id="377" r:id="rId84"/>
    <p:sldId id="371" r:id="rId85"/>
    <p:sldId id="375" r:id="rId86"/>
    <p:sldId id="356" r:id="rId87"/>
    <p:sldId id="378" r:id="rId88"/>
    <p:sldId id="379" r:id="rId89"/>
    <p:sldId id="381" r:id="rId90"/>
    <p:sldId id="382" r:id="rId91"/>
    <p:sldId id="380" r:id="rId92"/>
    <p:sldId id="383" r:id="rId93"/>
    <p:sldId id="372" r:id="rId94"/>
    <p:sldId id="269" r:id="rId95"/>
    <p:sldId id="384" r:id="rId96"/>
    <p:sldId id="265" r:id="rId97"/>
    <p:sldId id="264" r:id="rId98"/>
    <p:sldId id="261" r:id="rId99"/>
    <p:sldId id="262"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35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2"/>
    <p:restoredTop sz="93815" autoAdjust="0"/>
  </p:normalViewPr>
  <p:slideViewPr>
    <p:cSldViewPr snapToGrid="0" snapToObjects="1">
      <p:cViewPr varScale="1">
        <p:scale>
          <a:sx n="87" d="100"/>
          <a:sy n="87" d="100"/>
        </p:scale>
        <p:origin x="1768"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2" Type="http://schemas.openxmlformats.org/officeDocument/2006/relationships/oleObject" Target="Classeur3"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Classeur3"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789764140563099"/>
          <c:y val="6.08584864391951E-2"/>
          <c:w val="0.74934441210809799"/>
          <c:h val="0.98318387284922704"/>
        </c:manualLayout>
      </c:layout>
      <c:doughnutChart>
        <c:varyColors val="1"/>
        <c:ser>
          <c:idx val="0"/>
          <c:order val="0"/>
          <c:explosion val="25"/>
          <c:dPt>
            <c:idx val="0"/>
            <c:bubble3D val="0"/>
            <c:spPr>
              <a:solidFill>
                <a:srgbClr val="DB4406"/>
              </a:solidFill>
            </c:spPr>
            <c:extLst>
              <c:ext xmlns:c16="http://schemas.microsoft.com/office/drawing/2014/chart" uri="{C3380CC4-5D6E-409C-BE32-E72D297353CC}">
                <c16:uniqueId val="{00000001-26D3-D04F-BE76-297BB45DACBC}"/>
              </c:ext>
            </c:extLst>
          </c:dPt>
          <c:dPt>
            <c:idx val="1"/>
            <c:bubble3D val="0"/>
            <c:spPr>
              <a:solidFill>
                <a:schemeClr val="accent5">
                  <a:lumMod val="50000"/>
                  <a:alpha val="58000"/>
                </a:schemeClr>
              </a:solidFill>
            </c:spPr>
            <c:extLst>
              <c:ext xmlns:c16="http://schemas.microsoft.com/office/drawing/2014/chart" uri="{C3380CC4-5D6E-409C-BE32-E72D297353CC}">
                <c16:uniqueId val="{00000003-26D3-D04F-BE76-297BB45DACBC}"/>
              </c:ext>
            </c:extLst>
          </c:dPt>
          <c:dLbls>
            <c:dLbl>
              <c:idx val="0"/>
              <c:spPr/>
              <c:txPr>
                <a:bodyPr/>
                <a:lstStyle/>
                <a:p>
                  <a:pPr>
                    <a:defRPr sz="2000" b="1">
                      <a:solidFill>
                        <a:srgbClr val="FFFFFF"/>
                      </a:solidFill>
                    </a:defRPr>
                  </a:pPr>
                  <a:endParaRPr lang="fr-FR"/>
                </a:p>
              </c:txPr>
              <c:showLegendKey val="0"/>
              <c:showVal val="0"/>
              <c:showCatName val="0"/>
              <c:showSerName val="0"/>
              <c:showPercent val="1"/>
              <c:showBubbleSize val="0"/>
              <c:extLst>
                <c:ext xmlns:c16="http://schemas.microsoft.com/office/drawing/2014/chart" uri="{C3380CC4-5D6E-409C-BE32-E72D297353CC}">
                  <c16:uniqueId val="{00000001-26D3-D04F-BE76-297BB45DACBC}"/>
                </c:ext>
              </c:extLst>
            </c:dLbl>
            <c:dLbl>
              <c:idx val="1"/>
              <c:layout>
                <c:manualLayout>
                  <c:x val="6.6666666666666693E-2"/>
                  <c:y val="-9.2592592592592605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6D3-D04F-BE76-297BB45DACBC}"/>
                </c:ext>
              </c:extLst>
            </c:dLbl>
            <c:spPr>
              <a:noFill/>
              <a:ln>
                <a:noFill/>
              </a:ln>
              <a:effectLst/>
            </c:spPr>
            <c:txPr>
              <a:bodyPr/>
              <a:lstStyle/>
              <a:p>
                <a:pPr>
                  <a:defRPr sz="2000" b="1"/>
                </a:pPr>
                <a:endParaRPr lang="fr-FR"/>
              </a:p>
            </c:txPr>
            <c:showLegendKey val="0"/>
            <c:showVal val="0"/>
            <c:showCatName val="0"/>
            <c:showSerName val="0"/>
            <c:showPercent val="1"/>
            <c:showBubbleSize val="0"/>
            <c:showLeaderLines val="1"/>
            <c:extLst>
              <c:ext xmlns:c15="http://schemas.microsoft.com/office/drawing/2012/chart" uri="{CE6537A1-D6FC-4f65-9D91-7224C49458BB}"/>
            </c:extLst>
          </c:dLbls>
          <c:cat>
            <c:strRef>
              <c:f>'Feuil2 (2)'!$C$4:$C$5</c:f>
              <c:strCache>
                <c:ptCount val="2"/>
                <c:pt idx="0">
                  <c:v>A</c:v>
                </c:pt>
                <c:pt idx="1">
                  <c:v>B</c:v>
                </c:pt>
              </c:strCache>
            </c:strRef>
          </c:cat>
          <c:val>
            <c:numRef>
              <c:f>'Feuil2 (2)'!$D$4:$D$5</c:f>
              <c:numCache>
                <c:formatCode>General</c:formatCode>
                <c:ptCount val="2"/>
                <c:pt idx="0">
                  <c:v>98</c:v>
                </c:pt>
                <c:pt idx="1">
                  <c:v>2</c:v>
                </c:pt>
              </c:numCache>
            </c:numRef>
          </c:val>
          <c:extLst>
            <c:ext xmlns:c16="http://schemas.microsoft.com/office/drawing/2014/chart" uri="{C3380CC4-5D6E-409C-BE32-E72D297353CC}">
              <c16:uniqueId val="{00000004-26D3-D04F-BE76-297BB45DACBC}"/>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789764140563099"/>
          <c:y val="6.08584864391951E-2"/>
          <c:w val="0.74934441210809799"/>
          <c:h val="0.98318387284922704"/>
        </c:manualLayout>
      </c:layout>
      <c:doughnutChart>
        <c:varyColors val="1"/>
        <c:ser>
          <c:idx val="0"/>
          <c:order val="0"/>
          <c:explosion val="25"/>
          <c:dPt>
            <c:idx val="0"/>
            <c:bubble3D val="0"/>
            <c:spPr>
              <a:solidFill>
                <a:srgbClr val="DB4406"/>
              </a:solidFill>
            </c:spPr>
            <c:extLst>
              <c:ext xmlns:c16="http://schemas.microsoft.com/office/drawing/2014/chart" uri="{C3380CC4-5D6E-409C-BE32-E72D297353CC}">
                <c16:uniqueId val="{00000001-5951-0047-A553-23A0A176A5CE}"/>
              </c:ext>
            </c:extLst>
          </c:dPt>
          <c:dPt>
            <c:idx val="1"/>
            <c:bubble3D val="0"/>
            <c:spPr>
              <a:solidFill>
                <a:schemeClr val="accent5">
                  <a:lumMod val="50000"/>
                  <a:alpha val="58000"/>
                </a:schemeClr>
              </a:solidFill>
            </c:spPr>
            <c:extLst>
              <c:ext xmlns:c16="http://schemas.microsoft.com/office/drawing/2014/chart" uri="{C3380CC4-5D6E-409C-BE32-E72D297353CC}">
                <c16:uniqueId val="{00000003-5951-0047-A553-23A0A176A5CE}"/>
              </c:ext>
            </c:extLst>
          </c:dPt>
          <c:dLbls>
            <c:dLbl>
              <c:idx val="0"/>
              <c:spPr/>
              <c:txPr>
                <a:bodyPr/>
                <a:lstStyle/>
                <a:p>
                  <a:pPr>
                    <a:defRPr sz="2000" b="1">
                      <a:solidFill>
                        <a:srgbClr val="FFFFFF"/>
                      </a:solidFill>
                    </a:defRPr>
                  </a:pPr>
                  <a:endParaRPr lang="fr-FR"/>
                </a:p>
              </c:txPr>
              <c:showLegendKey val="0"/>
              <c:showVal val="0"/>
              <c:showCatName val="0"/>
              <c:showSerName val="0"/>
              <c:showPercent val="1"/>
              <c:showBubbleSize val="0"/>
              <c:extLst>
                <c:ext xmlns:c16="http://schemas.microsoft.com/office/drawing/2014/chart" uri="{C3380CC4-5D6E-409C-BE32-E72D297353CC}">
                  <c16:uniqueId val="{00000001-5951-0047-A553-23A0A176A5CE}"/>
                </c:ext>
              </c:extLst>
            </c:dLbl>
            <c:dLbl>
              <c:idx val="1"/>
              <c:layout>
                <c:manualLayout>
                  <c:x val="6.6666666666666693E-2"/>
                  <c:y val="-9.2592592592592605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51-0047-A553-23A0A176A5CE}"/>
                </c:ext>
              </c:extLst>
            </c:dLbl>
            <c:spPr>
              <a:noFill/>
              <a:ln>
                <a:noFill/>
              </a:ln>
              <a:effectLst/>
            </c:spPr>
            <c:txPr>
              <a:bodyPr/>
              <a:lstStyle/>
              <a:p>
                <a:pPr>
                  <a:defRPr sz="2000" b="1"/>
                </a:pPr>
                <a:endParaRPr lang="fr-FR"/>
              </a:p>
            </c:txPr>
            <c:showLegendKey val="0"/>
            <c:showVal val="0"/>
            <c:showCatName val="0"/>
            <c:showSerName val="0"/>
            <c:showPercent val="1"/>
            <c:showBubbleSize val="0"/>
            <c:showLeaderLines val="1"/>
            <c:extLst>
              <c:ext xmlns:c15="http://schemas.microsoft.com/office/drawing/2012/chart" uri="{CE6537A1-D6FC-4f65-9D91-7224C49458BB}"/>
            </c:extLst>
          </c:dLbls>
          <c:cat>
            <c:strRef>
              <c:f>'Feuil2 (2)'!$C$4:$C$5</c:f>
              <c:strCache>
                <c:ptCount val="2"/>
                <c:pt idx="0">
                  <c:v>A</c:v>
                </c:pt>
                <c:pt idx="1">
                  <c:v>B</c:v>
                </c:pt>
              </c:strCache>
            </c:strRef>
          </c:cat>
          <c:val>
            <c:numRef>
              <c:f>'Feuil2 (2)'!$D$4:$D$5</c:f>
              <c:numCache>
                <c:formatCode>General</c:formatCode>
                <c:ptCount val="2"/>
                <c:pt idx="0">
                  <c:v>98</c:v>
                </c:pt>
                <c:pt idx="1">
                  <c:v>2</c:v>
                </c:pt>
              </c:numCache>
            </c:numRef>
          </c:val>
          <c:extLst>
            <c:ext xmlns:c16="http://schemas.microsoft.com/office/drawing/2014/chart" uri="{C3380CC4-5D6E-409C-BE32-E72D297353CC}">
              <c16:uniqueId val="{00000004-5951-0047-A553-23A0A176A5CE}"/>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7D5B71-2AA9-BE4A-A521-2CFA363CFD14}" type="datetimeFigureOut">
              <a:rPr lang="en-US" smtClean="0"/>
              <a:t>5/1/18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428647-036D-2B41-BB7D-E243DD925398}" type="slidenum">
              <a:rPr lang="en-US" smtClean="0"/>
              <a:t>‹N°›</a:t>
            </a:fld>
            <a:endParaRPr lang="en-US"/>
          </a:p>
        </p:txBody>
      </p:sp>
    </p:spTree>
    <p:extLst>
      <p:ext uri="{BB962C8B-B14F-4D97-AF65-F5344CB8AC3E}">
        <p14:creationId xmlns:p14="http://schemas.microsoft.com/office/powerpoint/2010/main" val="35261208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45C3D27-AAE0-1144-A905-BE87DEBF849C}" type="slidenum">
              <a:rPr lang="en-US" smtClean="0"/>
              <a:t>7</a:t>
            </a:fld>
            <a:endParaRPr lang="en-US"/>
          </a:p>
        </p:txBody>
      </p:sp>
    </p:spTree>
    <p:extLst>
      <p:ext uri="{BB962C8B-B14F-4D97-AF65-F5344CB8AC3E}">
        <p14:creationId xmlns:p14="http://schemas.microsoft.com/office/powerpoint/2010/main" val="2373500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215968"/>
                </a:solidFill>
                <a:latin typeface="Avenir Book"/>
                <a:cs typeface="Avenir Book"/>
              </a:rPr>
              <a:t>(microRNAs have canonical long stem-loop structures interrupted by small internal loops).</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45</a:t>
            </a:fld>
            <a:endParaRPr lang="en-US"/>
          </a:p>
        </p:txBody>
      </p:sp>
    </p:spTree>
    <p:extLst>
      <p:ext uri="{BB962C8B-B14F-4D97-AF65-F5344CB8AC3E}">
        <p14:creationId xmlns:p14="http://schemas.microsoft.com/office/powerpoint/2010/main" val="1885135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TADs</a:t>
            </a:r>
            <a:r>
              <a:rPr lang="fr-FR" dirty="0"/>
              <a:t> = DNA </a:t>
            </a:r>
            <a:r>
              <a:rPr lang="fr-FR" dirty="0" err="1"/>
              <a:t>sequences</a:t>
            </a:r>
            <a:r>
              <a:rPr lang="fr-FR" dirty="0"/>
              <a:t> </a:t>
            </a:r>
            <a:r>
              <a:rPr lang="fr-FR" dirty="0" err="1"/>
              <a:t>within</a:t>
            </a:r>
            <a:r>
              <a:rPr lang="fr-FR" dirty="0"/>
              <a:t> a TAD </a:t>
            </a:r>
            <a:r>
              <a:rPr lang="fr-FR" dirty="0" err="1"/>
              <a:t>physically</a:t>
            </a:r>
            <a:r>
              <a:rPr lang="fr-FR" dirty="0"/>
              <a:t> </a:t>
            </a:r>
            <a:r>
              <a:rPr lang="fr-FR" dirty="0" err="1"/>
              <a:t>interact</a:t>
            </a:r>
            <a:r>
              <a:rPr lang="fr-FR" dirty="0"/>
              <a:t> </a:t>
            </a:r>
            <a:r>
              <a:rPr lang="fr-FR" dirty="0" err="1"/>
              <a:t>with</a:t>
            </a:r>
            <a:r>
              <a:rPr lang="fr-FR" dirty="0"/>
              <a:t> </a:t>
            </a:r>
            <a:r>
              <a:rPr lang="fr-FR" dirty="0" err="1"/>
              <a:t>each</a:t>
            </a:r>
            <a:r>
              <a:rPr lang="fr-FR" dirty="0"/>
              <a:t> </a:t>
            </a:r>
            <a:r>
              <a:rPr lang="fr-FR" dirty="0" err="1"/>
              <a:t>other</a:t>
            </a:r>
            <a:r>
              <a:rPr lang="fr-FR" dirty="0"/>
              <a:t> more </a:t>
            </a:r>
            <a:r>
              <a:rPr lang="fr-FR" dirty="0" err="1"/>
              <a:t>frequently</a:t>
            </a:r>
            <a:r>
              <a:rPr lang="fr-FR" dirty="0"/>
              <a:t> </a:t>
            </a:r>
            <a:r>
              <a:rPr lang="fr-FR" dirty="0" err="1"/>
              <a:t>than</a:t>
            </a:r>
            <a:r>
              <a:rPr lang="fr-FR" dirty="0"/>
              <a:t> </a:t>
            </a:r>
            <a:r>
              <a:rPr lang="fr-FR" dirty="0" err="1"/>
              <a:t>with</a:t>
            </a:r>
            <a:r>
              <a:rPr lang="fr-FR" dirty="0"/>
              <a:t> </a:t>
            </a:r>
            <a:r>
              <a:rPr lang="fr-FR" dirty="0" err="1"/>
              <a:t>sequences</a:t>
            </a:r>
            <a:r>
              <a:rPr lang="fr-FR" dirty="0"/>
              <a:t> </a:t>
            </a:r>
            <a:r>
              <a:rPr lang="fr-FR" dirty="0" err="1"/>
              <a:t>outside</a:t>
            </a:r>
            <a:r>
              <a:rPr lang="fr-FR" dirty="0"/>
              <a:t> the TAD.</a:t>
            </a:r>
            <a:r>
              <a:rPr lang="fr-FR" baseline="30000" dirty="0"/>
              <a:t>[1]</a:t>
            </a:r>
            <a:r>
              <a:rPr lang="fr-FR" dirty="0"/>
              <a:t> </a:t>
            </a:r>
          </a:p>
          <a:p>
            <a:r>
              <a:rPr lang="fr-FR" dirty="0" err="1"/>
              <a:t>Present</a:t>
            </a:r>
            <a:r>
              <a:rPr lang="fr-FR" dirty="0"/>
              <a:t> in</a:t>
            </a:r>
            <a:r>
              <a:rPr lang="fr-FR" baseline="0" dirty="0"/>
              <a:t> </a:t>
            </a:r>
            <a:r>
              <a:rPr lang="fr-FR" dirty="0" err="1"/>
              <a:t>animals</a:t>
            </a:r>
            <a:r>
              <a:rPr lang="fr-FR" dirty="0"/>
              <a:t>, </a:t>
            </a:r>
            <a:r>
              <a:rPr lang="fr-FR" dirty="0" err="1"/>
              <a:t>some</a:t>
            </a:r>
            <a:r>
              <a:rPr lang="fr-FR" dirty="0"/>
              <a:t> plants, </a:t>
            </a:r>
            <a:r>
              <a:rPr lang="fr-FR" dirty="0" err="1"/>
              <a:t>fungi</a:t>
            </a:r>
            <a:r>
              <a:rPr lang="fr-FR" dirty="0"/>
              <a:t>, </a:t>
            </a:r>
            <a:r>
              <a:rPr lang="fr-FR" dirty="0" err="1"/>
              <a:t>bacteria</a:t>
            </a:r>
            <a:r>
              <a:rPr lang="fr-FR" dirty="0"/>
              <a:t>. </a:t>
            </a:r>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50</a:t>
            </a:fld>
            <a:endParaRPr lang="en-US"/>
          </a:p>
        </p:txBody>
      </p:sp>
    </p:spTree>
    <p:extLst>
      <p:ext uri="{BB962C8B-B14F-4D97-AF65-F5344CB8AC3E}">
        <p14:creationId xmlns:p14="http://schemas.microsoft.com/office/powerpoint/2010/main" val="221946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 </a:t>
            </a:r>
            <a:r>
              <a:rPr lang="fr-FR" dirty="0" err="1"/>
              <a:t>directly</a:t>
            </a:r>
            <a:r>
              <a:rPr lang="fr-FR" dirty="0"/>
              <a:t> </a:t>
            </a:r>
            <a:r>
              <a:rPr lang="fr-FR" dirty="0" err="1"/>
              <a:t>interacts</a:t>
            </a:r>
            <a:r>
              <a:rPr lang="fr-FR" dirty="0"/>
              <a:t> </a:t>
            </a:r>
            <a:r>
              <a:rPr lang="fr-FR" dirty="0" err="1"/>
              <a:t>with</a:t>
            </a:r>
            <a:r>
              <a:rPr lang="fr-FR" dirty="0"/>
              <a:t> the DNA-</a:t>
            </a:r>
            <a:r>
              <a:rPr lang="fr-FR" dirty="0" err="1"/>
              <a:t>binding</a:t>
            </a:r>
            <a:r>
              <a:rPr lang="fr-FR" dirty="0"/>
              <a:t> </a:t>
            </a:r>
            <a:r>
              <a:rPr lang="fr-FR" dirty="0" err="1"/>
              <a:t>domain</a:t>
            </a:r>
            <a:r>
              <a:rPr lang="fr-FR" dirty="0"/>
              <a:t> (DBD) of the </a:t>
            </a:r>
            <a:r>
              <a:rPr lang="fr-FR" dirty="0" err="1"/>
              <a:t>glucocorticoid</a:t>
            </a:r>
            <a:r>
              <a:rPr lang="fr-FR" dirty="0"/>
              <a:t> </a:t>
            </a:r>
            <a:r>
              <a:rPr lang="fr-FR" dirty="0" err="1"/>
              <a:t>receptor</a:t>
            </a:r>
            <a:r>
              <a:rPr lang="fr-FR" dirty="0"/>
              <a:t> (GR) by acting as a </a:t>
            </a:r>
            <a:r>
              <a:rPr lang="fr-FR" dirty="0" err="1"/>
              <a:t>decoy</a:t>
            </a:r>
            <a:r>
              <a:rPr lang="fr-FR" dirty="0"/>
              <a:t> RNA version of the “</a:t>
            </a:r>
            <a:r>
              <a:rPr lang="fr-FR" dirty="0" err="1"/>
              <a:t>glucocorticoid</a:t>
            </a:r>
            <a:r>
              <a:rPr lang="fr-FR" dirty="0"/>
              <a:t> </a:t>
            </a:r>
            <a:r>
              <a:rPr lang="fr-FR" dirty="0" err="1"/>
              <a:t>response</a:t>
            </a:r>
            <a:r>
              <a:rPr lang="fr-FR" dirty="0"/>
              <a:t> </a:t>
            </a:r>
            <a:r>
              <a:rPr lang="fr-FR" dirty="0" err="1"/>
              <a:t>element</a:t>
            </a:r>
            <a:r>
              <a:rPr lang="fr-FR" dirty="0"/>
              <a:t> (GRE)”</a:t>
            </a:r>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56</a:t>
            </a:fld>
            <a:endParaRPr lang="en-US"/>
          </a:p>
        </p:txBody>
      </p:sp>
    </p:spTree>
    <p:extLst>
      <p:ext uri="{BB962C8B-B14F-4D97-AF65-F5344CB8AC3E}">
        <p14:creationId xmlns:p14="http://schemas.microsoft.com/office/powerpoint/2010/main" val="21880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err="1"/>
              <a:t>Upon</a:t>
            </a:r>
            <a:r>
              <a:rPr lang="fr-FR" dirty="0"/>
              <a:t> DNA damage, </a:t>
            </a:r>
            <a:r>
              <a:rPr lang="fr-FR" dirty="0" err="1"/>
              <a:t>where</a:t>
            </a:r>
            <a:r>
              <a:rPr lang="fr-FR" dirty="0"/>
              <a:t> </a:t>
            </a:r>
            <a:r>
              <a:rPr lang="fr-FR" dirty="0" err="1"/>
              <a:t>it</a:t>
            </a:r>
            <a:r>
              <a:rPr lang="fr-FR" dirty="0"/>
              <a:t> </a:t>
            </a:r>
            <a:r>
              <a:rPr lang="fr-FR" dirty="0" err="1"/>
              <a:t>acts</a:t>
            </a:r>
            <a:r>
              <a:rPr lang="fr-FR" dirty="0"/>
              <a:t> as </a:t>
            </a:r>
            <a:r>
              <a:rPr lang="fr-FR" dirty="0" err="1"/>
              <a:t>molecular</a:t>
            </a:r>
            <a:r>
              <a:rPr lang="fr-FR" dirty="0"/>
              <a:t> ‘ligand’ for RNA-</a:t>
            </a:r>
            <a:r>
              <a:rPr lang="fr-FR" dirty="0" err="1"/>
              <a:t>binding</a:t>
            </a:r>
            <a:r>
              <a:rPr lang="fr-FR" dirty="0"/>
              <a:t> </a:t>
            </a:r>
            <a:r>
              <a:rPr lang="fr-FR" dirty="0" err="1"/>
              <a:t>protein</a:t>
            </a:r>
            <a:r>
              <a:rPr lang="fr-FR" dirty="0"/>
              <a:t> TLS and </a:t>
            </a:r>
            <a:r>
              <a:rPr lang="fr-FR" dirty="0" err="1"/>
              <a:t>promotes</a:t>
            </a:r>
            <a:r>
              <a:rPr lang="fr-FR" dirty="0"/>
              <a:t> an </a:t>
            </a:r>
            <a:r>
              <a:rPr lang="fr-FR" dirty="0" err="1"/>
              <a:t>allosteric</a:t>
            </a:r>
            <a:r>
              <a:rPr lang="fr-FR" dirty="0"/>
              <a:t> </a:t>
            </a:r>
            <a:r>
              <a:rPr lang="fr-FR" dirty="0" err="1"/>
              <a:t>effect</a:t>
            </a:r>
            <a:r>
              <a:rPr lang="fr-FR" dirty="0"/>
              <a:t> to release </a:t>
            </a:r>
            <a:r>
              <a:rPr lang="fr-FR" dirty="0" err="1"/>
              <a:t>it</a:t>
            </a:r>
            <a:r>
              <a:rPr lang="fr-FR" dirty="0"/>
              <a:t> </a:t>
            </a:r>
            <a:r>
              <a:rPr lang="fr-FR" dirty="0" err="1"/>
              <a:t>from</a:t>
            </a:r>
            <a:r>
              <a:rPr lang="fr-FR" dirty="0"/>
              <a:t> the inactive conformation. This </a:t>
            </a:r>
            <a:r>
              <a:rPr lang="fr-FR" dirty="0" err="1"/>
              <a:t>recruitment</a:t>
            </a:r>
            <a:r>
              <a:rPr lang="fr-FR" dirty="0"/>
              <a:t> of TLS by </a:t>
            </a:r>
            <a:r>
              <a:rPr lang="fr-FR" i="1" dirty="0"/>
              <a:t>lncRNACCND1</a:t>
            </a:r>
            <a:r>
              <a:rPr lang="fr-FR" dirty="0"/>
              <a:t> leads to the inhibition of the HAT </a:t>
            </a:r>
            <a:r>
              <a:rPr lang="fr-FR" dirty="0" err="1"/>
              <a:t>functions</a:t>
            </a:r>
            <a:r>
              <a:rPr lang="fr-FR" dirty="0"/>
              <a:t> of CBP/p300 and </a:t>
            </a:r>
            <a:r>
              <a:rPr lang="fr-FR" dirty="0" err="1"/>
              <a:t>repression</a:t>
            </a:r>
            <a:r>
              <a:rPr lang="fr-FR" dirty="0"/>
              <a:t> of </a:t>
            </a:r>
            <a:r>
              <a:rPr lang="fr-FR" i="1" dirty="0"/>
              <a:t>CCND1</a:t>
            </a:r>
            <a:r>
              <a:rPr lang="fr-FR" dirty="0"/>
              <a:t> transcription (Wang et al., 2008).</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57</a:t>
            </a:fld>
            <a:endParaRPr lang="en-US"/>
          </a:p>
        </p:txBody>
      </p:sp>
    </p:spTree>
    <p:extLst>
      <p:ext uri="{BB962C8B-B14F-4D97-AF65-F5344CB8AC3E}">
        <p14:creationId xmlns:p14="http://schemas.microsoft.com/office/powerpoint/2010/main" val="218808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err="1"/>
              <a:t>Accumulated</a:t>
            </a:r>
            <a:r>
              <a:rPr lang="fr-FR" dirty="0"/>
              <a:t> </a:t>
            </a:r>
            <a:r>
              <a:rPr lang="fr-FR" i="1" dirty="0"/>
              <a:t>Air</a:t>
            </a:r>
            <a:r>
              <a:rPr lang="fr-FR" dirty="0"/>
              <a:t> </a:t>
            </a:r>
            <a:r>
              <a:rPr lang="fr-FR" dirty="0" err="1"/>
              <a:t>at</a:t>
            </a:r>
            <a:r>
              <a:rPr lang="fr-FR" dirty="0"/>
              <a:t> the </a:t>
            </a:r>
            <a:r>
              <a:rPr lang="fr-FR" i="1" dirty="0"/>
              <a:t>Slc22a3</a:t>
            </a:r>
            <a:r>
              <a:rPr lang="fr-FR" dirty="0"/>
              <a:t> </a:t>
            </a:r>
            <a:r>
              <a:rPr lang="fr-FR" dirty="0" err="1"/>
              <a:t>promoter</a:t>
            </a:r>
            <a:r>
              <a:rPr lang="fr-FR" dirty="0"/>
              <a:t> </a:t>
            </a:r>
            <a:r>
              <a:rPr lang="fr-FR" dirty="0" err="1"/>
              <a:t>recruits</a:t>
            </a:r>
            <a:r>
              <a:rPr lang="fr-FR" dirty="0"/>
              <a:t> H3K9 histone </a:t>
            </a:r>
            <a:r>
              <a:rPr lang="fr-FR" dirty="0" err="1"/>
              <a:t>methyltransferase</a:t>
            </a:r>
            <a:r>
              <a:rPr lang="fr-FR" dirty="0"/>
              <a:t> G9a in placenta and leads to </a:t>
            </a:r>
            <a:r>
              <a:rPr lang="fr-FR" dirty="0" err="1"/>
              <a:t>targeted</a:t>
            </a:r>
            <a:r>
              <a:rPr lang="fr-FR" dirty="0"/>
              <a:t> H3K9 </a:t>
            </a:r>
            <a:r>
              <a:rPr lang="fr-FR" dirty="0" err="1"/>
              <a:t>methylation</a:t>
            </a:r>
            <a:r>
              <a:rPr lang="fr-FR" dirty="0"/>
              <a:t> and </a:t>
            </a:r>
            <a:r>
              <a:rPr lang="fr-FR" dirty="0" err="1"/>
              <a:t>allelic</a:t>
            </a:r>
            <a:r>
              <a:rPr lang="fr-FR" dirty="0"/>
              <a:t> </a:t>
            </a:r>
            <a:r>
              <a:rPr lang="fr-FR" dirty="0" err="1"/>
              <a:t>silencing</a:t>
            </a:r>
            <a:r>
              <a:rPr lang="fr-FR" dirty="0"/>
              <a:t>.</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58</a:t>
            </a:fld>
            <a:endParaRPr lang="en-US"/>
          </a:p>
        </p:txBody>
      </p:sp>
    </p:spTree>
    <p:extLst>
      <p:ext uri="{BB962C8B-B14F-4D97-AF65-F5344CB8AC3E}">
        <p14:creationId xmlns:p14="http://schemas.microsoft.com/office/powerpoint/2010/main" val="21880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59</a:t>
            </a:fld>
            <a:endParaRPr lang="en-US"/>
          </a:p>
        </p:txBody>
      </p:sp>
    </p:spTree>
    <p:extLst>
      <p:ext uri="{BB962C8B-B14F-4D97-AF65-F5344CB8AC3E}">
        <p14:creationId xmlns:p14="http://schemas.microsoft.com/office/powerpoint/2010/main" val="21880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err="1"/>
              <a:t>disulfide</a:t>
            </a:r>
            <a:r>
              <a:rPr lang="fr-FR" b="1" dirty="0"/>
              <a:t> bridges</a:t>
            </a:r>
            <a:r>
              <a:rPr lang="fr-FR" dirty="0"/>
              <a:t> bonds </a:t>
            </a:r>
            <a:r>
              <a:rPr lang="fr-FR" dirty="0" err="1"/>
              <a:t>between</a:t>
            </a:r>
            <a:r>
              <a:rPr lang="fr-FR" dirty="0"/>
              <a:t> the </a:t>
            </a:r>
            <a:r>
              <a:rPr lang="fr-FR" dirty="0" err="1"/>
              <a:t>sulfhydryl</a:t>
            </a:r>
            <a:r>
              <a:rPr lang="fr-FR" dirty="0"/>
              <a:t> (–SH) </a:t>
            </a:r>
            <a:r>
              <a:rPr lang="fr-FR" dirty="0" err="1"/>
              <a:t>functional</a:t>
            </a:r>
            <a:r>
              <a:rPr lang="fr-FR" dirty="0"/>
              <a:t> groups on </a:t>
            </a:r>
            <a:r>
              <a:rPr lang="fr-FR" dirty="0" err="1"/>
              <a:t>amino</a:t>
            </a:r>
            <a:r>
              <a:rPr lang="fr-FR" dirty="0"/>
              <a:t> </a:t>
            </a:r>
            <a:r>
              <a:rPr lang="fr-FR" dirty="0" err="1"/>
              <a:t>acid</a:t>
            </a:r>
            <a:r>
              <a:rPr lang="fr-FR" dirty="0"/>
              <a:t> </a:t>
            </a:r>
            <a:r>
              <a:rPr lang="fr-FR" dirty="0" err="1"/>
              <a:t>side</a:t>
            </a:r>
            <a:r>
              <a:rPr lang="fr-FR" dirty="0"/>
              <a:t> groups</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67</a:t>
            </a:fld>
            <a:endParaRPr lang="en-US"/>
          </a:p>
        </p:txBody>
      </p:sp>
    </p:spTree>
    <p:extLst>
      <p:ext uri="{BB962C8B-B14F-4D97-AF65-F5344CB8AC3E}">
        <p14:creationId xmlns:p14="http://schemas.microsoft.com/office/powerpoint/2010/main" val="474085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err="1"/>
              <a:t>Example</a:t>
            </a:r>
            <a:r>
              <a:rPr lang="fr-FR" dirty="0"/>
              <a:t> of </a:t>
            </a:r>
            <a:r>
              <a:rPr lang="fr-FR" dirty="0" err="1"/>
              <a:t>Hemoglobin</a:t>
            </a:r>
            <a:r>
              <a:rPr lang="fr-FR" dirty="0"/>
              <a:t>: </a:t>
            </a:r>
            <a:r>
              <a:rPr lang="fr-FR" dirty="0" err="1"/>
              <a:t>quaternary</a:t>
            </a:r>
            <a:r>
              <a:rPr lang="fr-FR" dirty="0"/>
              <a:t> structure of 4 </a:t>
            </a:r>
            <a:r>
              <a:rPr lang="fr-FR" dirty="0" err="1"/>
              <a:t>globular</a:t>
            </a:r>
            <a:r>
              <a:rPr lang="fr-FR" dirty="0"/>
              <a:t> </a:t>
            </a:r>
            <a:r>
              <a:rPr lang="fr-FR" dirty="0" err="1"/>
              <a:t>protein</a:t>
            </a:r>
            <a:r>
              <a:rPr lang="fr-FR" dirty="0"/>
              <a:t> </a:t>
            </a:r>
            <a:r>
              <a:rPr lang="fr-FR" dirty="0" err="1"/>
              <a:t>subunits</a:t>
            </a:r>
            <a:r>
              <a:rPr lang="fr-FR" dirty="0"/>
              <a:t>: 2 α and 2 β polypeptides, </a:t>
            </a:r>
            <a:r>
              <a:rPr lang="fr-FR" dirty="0" err="1"/>
              <a:t>each</a:t>
            </a:r>
            <a:r>
              <a:rPr lang="fr-FR" dirty="0"/>
              <a:t> one </a:t>
            </a:r>
            <a:r>
              <a:rPr lang="fr-FR" dirty="0" err="1"/>
              <a:t>containing</a:t>
            </a:r>
            <a:r>
              <a:rPr lang="fr-FR" dirty="0"/>
              <a:t> an </a:t>
            </a:r>
            <a:r>
              <a:rPr lang="fr-FR" dirty="0" err="1"/>
              <a:t>iron-based</a:t>
            </a:r>
            <a:r>
              <a:rPr lang="fr-FR" dirty="0"/>
              <a:t> </a:t>
            </a:r>
            <a:r>
              <a:rPr lang="fr-FR" dirty="0" err="1"/>
              <a:t>heme</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68</a:t>
            </a:fld>
            <a:endParaRPr lang="en-US"/>
          </a:p>
        </p:txBody>
      </p:sp>
    </p:spTree>
    <p:extLst>
      <p:ext uri="{BB962C8B-B14F-4D97-AF65-F5344CB8AC3E}">
        <p14:creationId xmlns:p14="http://schemas.microsoft.com/office/powerpoint/2010/main" val="170720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err="1"/>
              <a:t>Example</a:t>
            </a:r>
            <a:r>
              <a:rPr lang="fr-FR" dirty="0"/>
              <a:t> of </a:t>
            </a:r>
            <a:r>
              <a:rPr lang="fr-FR" dirty="0" err="1"/>
              <a:t>Hemoglobin</a:t>
            </a:r>
            <a:r>
              <a:rPr lang="fr-FR" dirty="0"/>
              <a:t>: </a:t>
            </a:r>
            <a:r>
              <a:rPr lang="fr-FR" dirty="0" err="1"/>
              <a:t>quaternary</a:t>
            </a:r>
            <a:r>
              <a:rPr lang="fr-FR" dirty="0"/>
              <a:t> structure of 4 </a:t>
            </a:r>
            <a:r>
              <a:rPr lang="fr-FR" dirty="0" err="1"/>
              <a:t>globular</a:t>
            </a:r>
            <a:r>
              <a:rPr lang="fr-FR" dirty="0"/>
              <a:t> </a:t>
            </a:r>
            <a:r>
              <a:rPr lang="fr-FR" dirty="0" err="1"/>
              <a:t>protein</a:t>
            </a:r>
            <a:r>
              <a:rPr lang="fr-FR" dirty="0"/>
              <a:t> </a:t>
            </a:r>
            <a:r>
              <a:rPr lang="fr-FR" dirty="0" err="1"/>
              <a:t>subunits</a:t>
            </a:r>
            <a:r>
              <a:rPr lang="fr-FR" dirty="0"/>
              <a:t>: 2 α and 2 β polypeptides, </a:t>
            </a:r>
            <a:r>
              <a:rPr lang="fr-FR" dirty="0" err="1"/>
              <a:t>each</a:t>
            </a:r>
            <a:r>
              <a:rPr lang="fr-FR" dirty="0"/>
              <a:t> one </a:t>
            </a:r>
            <a:r>
              <a:rPr lang="fr-FR" dirty="0" err="1"/>
              <a:t>containing</a:t>
            </a:r>
            <a:r>
              <a:rPr lang="fr-FR" dirty="0"/>
              <a:t> an </a:t>
            </a:r>
            <a:r>
              <a:rPr lang="fr-FR" dirty="0" err="1"/>
              <a:t>iron-based</a:t>
            </a:r>
            <a:r>
              <a:rPr lang="fr-FR" dirty="0"/>
              <a:t> </a:t>
            </a:r>
            <a:r>
              <a:rPr lang="fr-FR" dirty="0" err="1"/>
              <a:t>heme</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69</a:t>
            </a:fld>
            <a:endParaRPr lang="en-US"/>
          </a:p>
        </p:txBody>
      </p:sp>
    </p:spTree>
    <p:extLst>
      <p:ext uri="{BB962C8B-B14F-4D97-AF65-F5344CB8AC3E}">
        <p14:creationId xmlns:p14="http://schemas.microsoft.com/office/powerpoint/2010/main" val="170720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err="1"/>
              <a:t>Example</a:t>
            </a:r>
            <a:r>
              <a:rPr lang="fr-FR" dirty="0"/>
              <a:t> of </a:t>
            </a:r>
            <a:r>
              <a:rPr lang="fr-FR" dirty="0" err="1"/>
              <a:t>Hemoglobin</a:t>
            </a:r>
            <a:r>
              <a:rPr lang="fr-FR" dirty="0"/>
              <a:t>: </a:t>
            </a:r>
            <a:r>
              <a:rPr lang="fr-FR" dirty="0" err="1"/>
              <a:t>quaternary</a:t>
            </a:r>
            <a:r>
              <a:rPr lang="fr-FR" dirty="0"/>
              <a:t> structure of 4 </a:t>
            </a:r>
            <a:r>
              <a:rPr lang="fr-FR" dirty="0" err="1"/>
              <a:t>globular</a:t>
            </a:r>
            <a:r>
              <a:rPr lang="fr-FR" dirty="0"/>
              <a:t> </a:t>
            </a:r>
            <a:r>
              <a:rPr lang="fr-FR" dirty="0" err="1"/>
              <a:t>protein</a:t>
            </a:r>
            <a:r>
              <a:rPr lang="fr-FR" dirty="0"/>
              <a:t> </a:t>
            </a:r>
            <a:r>
              <a:rPr lang="fr-FR" dirty="0" err="1"/>
              <a:t>subunits</a:t>
            </a:r>
            <a:r>
              <a:rPr lang="fr-FR" dirty="0"/>
              <a:t>: 2 α and 2 β polypeptides, </a:t>
            </a:r>
            <a:r>
              <a:rPr lang="fr-FR" dirty="0" err="1"/>
              <a:t>each</a:t>
            </a:r>
            <a:r>
              <a:rPr lang="fr-FR" dirty="0"/>
              <a:t> one </a:t>
            </a:r>
            <a:r>
              <a:rPr lang="fr-FR" dirty="0" err="1"/>
              <a:t>containing</a:t>
            </a:r>
            <a:r>
              <a:rPr lang="fr-FR" dirty="0"/>
              <a:t> an </a:t>
            </a:r>
            <a:r>
              <a:rPr lang="fr-FR" dirty="0" err="1"/>
              <a:t>iron-based</a:t>
            </a:r>
            <a:r>
              <a:rPr lang="fr-FR" dirty="0"/>
              <a:t> </a:t>
            </a:r>
            <a:r>
              <a:rPr lang="fr-FR" dirty="0" err="1"/>
              <a:t>heme</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71</a:t>
            </a:fld>
            <a:endParaRPr lang="en-US"/>
          </a:p>
        </p:txBody>
      </p:sp>
    </p:spTree>
    <p:extLst>
      <p:ext uri="{BB962C8B-B14F-4D97-AF65-F5344CB8AC3E}">
        <p14:creationId xmlns:p14="http://schemas.microsoft.com/office/powerpoint/2010/main" val="17072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The </a:t>
            </a:r>
            <a:r>
              <a:rPr lang="en-US" b="1" dirty="0"/>
              <a:t>prokaryotes</a:t>
            </a:r>
            <a:r>
              <a:rPr lang="en-US" dirty="0"/>
              <a:t> (Greek for 'before nucleus' - including Eubacteria and </a:t>
            </a:r>
            <a:r>
              <a:rPr lang="en-US" dirty="0" err="1"/>
              <a:t>Archaea</a:t>
            </a:r>
            <a:r>
              <a:rPr lang="en-US" dirty="0"/>
              <a:t>) </a:t>
            </a:r>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16</a:t>
            </a:fld>
            <a:endParaRPr lang="en-US"/>
          </a:p>
        </p:txBody>
      </p:sp>
    </p:spTree>
    <p:extLst>
      <p:ext uri="{BB962C8B-B14F-4D97-AF65-F5344CB8AC3E}">
        <p14:creationId xmlns:p14="http://schemas.microsoft.com/office/powerpoint/2010/main" val="4251511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73</a:t>
            </a:fld>
            <a:endParaRPr lang="en-US"/>
          </a:p>
        </p:txBody>
      </p:sp>
    </p:spTree>
    <p:extLst>
      <p:ext uri="{BB962C8B-B14F-4D97-AF65-F5344CB8AC3E}">
        <p14:creationId xmlns:p14="http://schemas.microsoft.com/office/powerpoint/2010/main" val="2449254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codon table sets out how the triplet codons code for specific amino acids.</a:t>
            </a:r>
            <a:endParaRPr lang="en-US" b="1"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74</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a:r>
              <a:rPr lang="fr-FR" dirty="0" err="1">
                <a:latin typeface="Avenir Book"/>
                <a:cs typeface="Avenir Book"/>
              </a:rPr>
              <a:t>What</a:t>
            </a:r>
            <a:r>
              <a:rPr lang="fr-FR" dirty="0">
                <a:latin typeface="Avenir Book"/>
                <a:cs typeface="Avenir Book"/>
              </a:rPr>
              <a:t> are the </a:t>
            </a:r>
            <a:r>
              <a:rPr lang="fr-FR" dirty="0" err="1">
                <a:latin typeface="Avenir Book"/>
                <a:cs typeface="Avenir Book"/>
              </a:rPr>
              <a:t>different</a:t>
            </a:r>
            <a:r>
              <a:rPr lang="fr-FR" dirty="0">
                <a:latin typeface="Avenir Book"/>
                <a:cs typeface="Avenir Book"/>
              </a:rPr>
              <a:t> point mutations and how </a:t>
            </a:r>
            <a:r>
              <a:rPr lang="fr-FR" dirty="0" err="1">
                <a:latin typeface="Avenir Book"/>
                <a:cs typeface="Avenir Book"/>
              </a:rPr>
              <a:t>can</a:t>
            </a:r>
            <a:r>
              <a:rPr lang="fr-FR" dirty="0">
                <a:latin typeface="Avenir Book"/>
                <a:cs typeface="Avenir Book"/>
              </a:rPr>
              <a:t> </a:t>
            </a:r>
            <a:r>
              <a:rPr lang="fr-FR" dirty="0" err="1">
                <a:latin typeface="Avenir Book"/>
                <a:cs typeface="Avenir Book"/>
              </a:rPr>
              <a:t>they</a:t>
            </a:r>
            <a:r>
              <a:rPr lang="fr-FR" dirty="0">
                <a:latin typeface="Avenir Book"/>
                <a:cs typeface="Avenir Book"/>
              </a:rPr>
              <a:t> </a:t>
            </a:r>
            <a:r>
              <a:rPr lang="fr-FR" dirty="0" err="1">
                <a:latin typeface="Avenir Book"/>
                <a:cs typeface="Avenir Book"/>
              </a:rPr>
              <a:t>be</a:t>
            </a:r>
            <a:r>
              <a:rPr lang="fr-FR" dirty="0">
                <a:latin typeface="Avenir Book"/>
                <a:cs typeface="Avenir Book"/>
              </a:rPr>
              <a:t> </a:t>
            </a:r>
            <a:r>
              <a:rPr lang="fr-FR" dirty="0" err="1">
                <a:latin typeface="Avenir Book"/>
                <a:cs typeface="Avenir Book"/>
              </a:rPr>
              <a:t>classified</a:t>
            </a:r>
            <a:r>
              <a:rPr lang="fr-FR">
                <a:latin typeface="Avenir Book"/>
                <a:cs typeface="Avenir Book"/>
              </a:rPr>
              <a:t> ?</a:t>
            </a:r>
            <a:endParaRPr lang="fr-FR" dirty="0">
              <a:latin typeface="Avenir Book"/>
              <a:cs typeface="Avenir Book"/>
            </a:endParaRPr>
          </a:p>
          <a:p>
            <a:pPr algn="just"/>
            <a:r>
              <a:rPr lang="fr-FR" dirty="0" err="1">
                <a:latin typeface="Avenir Book"/>
                <a:cs typeface="Avenir Book"/>
              </a:rPr>
              <a:t>What</a:t>
            </a:r>
            <a:r>
              <a:rPr lang="fr-FR" dirty="0">
                <a:latin typeface="Avenir Book"/>
                <a:cs typeface="Avenir Book"/>
              </a:rPr>
              <a:t> are </a:t>
            </a:r>
            <a:r>
              <a:rPr lang="fr-FR" dirty="0" err="1">
                <a:latin typeface="Avenir Book"/>
                <a:cs typeface="Avenir Book"/>
              </a:rPr>
              <a:t>their</a:t>
            </a:r>
            <a:r>
              <a:rPr lang="fr-FR" dirty="0">
                <a:latin typeface="Avenir Book"/>
                <a:cs typeface="Avenir Book"/>
              </a:rPr>
              <a:t> </a:t>
            </a:r>
            <a:r>
              <a:rPr lang="fr-FR" dirty="0" err="1">
                <a:latin typeface="Avenir Book"/>
                <a:cs typeface="Avenir Book"/>
              </a:rPr>
              <a:t>consequences</a:t>
            </a:r>
            <a:r>
              <a:rPr lang="fr-FR" dirty="0">
                <a:latin typeface="Avenir Book"/>
                <a:cs typeface="Avenir Book"/>
              </a:rPr>
              <a:t> ?</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77</a:t>
            </a:fld>
            <a:endParaRPr lang="en-US"/>
          </a:p>
        </p:txBody>
      </p:sp>
    </p:spTree>
    <p:extLst>
      <p:ext uri="{BB962C8B-B14F-4D97-AF65-F5344CB8AC3E}">
        <p14:creationId xmlns:p14="http://schemas.microsoft.com/office/powerpoint/2010/main" val="3947679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a:r>
              <a:rPr lang="fr-FR" dirty="0" err="1">
                <a:latin typeface="Avenir Book"/>
                <a:cs typeface="Avenir Book"/>
              </a:rPr>
              <a:t>What</a:t>
            </a:r>
            <a:r>
              <a:rPr lang="fr-FR" dirty="0">
                <a:latin typeface="Avenir Book"/>
                <a:cs typeface="Avenir Book"/>
              </a:rPr>
              <a:t> are the </a:t>
            </a:r>
            <a:r>
              <a:rPr lang="fr-FR" dirty="0" err="1">
                <a:latin typeface="Avenir Book"/>
                <a:cs typeface="Avenir Book"/>
              </a:rPr>
              <a:t>different</a:t>
            </a:r>
            <a:r>
              <a:rPr lang="fr-FR" dirty="0">
                <a:latin typeface="Avenir Book"/>
                <a:cs typeface="Avenir Book"/>
              </a:rPr>
              <a:t> point mutations and how </a:t>
            </a:r>
            <a:r>
              <a:rPr lang="fr-FR" dirty="0" err="1">
                <a:latin typeface="Avenir Book"/>
                <a:cs typeface="Avenir Book"/>
              </a:rPr>
              <a:t>can</a:t>
            </a:r>
            <a:r>
              <a:rPr lang="fr-FR" dirty="0">
                <a:latin typeface="Avenir Book"/>
                <a:cs typeface="Avenir Book"/>
              </a:rPr>
              <a:t> </a:t>
            </a:r>
            <a:r>
              <a:rPr lang="fr-FR" dirty="0" err="1">
                <a:latin typeface="Avenir Book"/>
                <a:cs typeface="Avenir Book"/>
              </a:rPr>
              <a:t>they</a:t>
            </a:r>
            <a:r>
              <a:rPr lang="fr-FR" dirty="0">
                <a:latin typeface="Avenir Book"/>
                <a:cs typeface="Avenir Book"/>
              </a:rPr>
              <a:t> </a:t>
            </a:r>
            <a:r>
              <a:rPr lang="fr-FR" dirty="0" err="1">
                <a:latin typeface="Avenir Book"/>
                <a:cs typeface="Avenir Book"/>
              </a:rPr>
              <a:t>be</a:t>
            </a:r>
            <a:r>
              <a:rPr lang="fr-FR" dirty="0">
                <a:latin typeface="Avenir Book"/>
                <a:cs typeface="Avenir Book"/>
              </a:rPr>
              <a:t> </a:t>
            </a:r>
            <a:r>
              <a:rPr lang="fr-FR" dirty="0" err="1">
                <a:latin typeface="Avenir Book"/>
                <a:cs typeface="Avenir Book"/>
              </a:rPr>
              <a:t>classified</a:t>
            </a:r>
            <a:r>
              <a:rPr lang="fr-FR" dirty="0">
                <a:latin typeface="Avenir Book"/>
                <a:cs typeface="Avenir Book"/>
              </a:rPr>
              <a:t> ?</a:t>
            </a:r>
          </a:p>
          <a:p>
            <a:pPr algn="just"/>
            <a:r>
              <a:rPr lang="fr-FR" dirty="0" err="1">
                <a:latin typeface="Avenir Book"/>
                <a:cs typeface="Avenir Book"/>
              </a:rPr>
              <a:t>What</a:t>
            </a:r>
            <a:r>
              <a:rPr lang="fr-FR" dirty="0">
                <a:latin typeface="Avenir Book"/>
                <a:cs typeface="Avenir Book"/>
              </a:rPr>
              <a:t> are </a:t>
            </a:r>
            <a:r>
              <a:rPr lang="fr-FR" dirty="0" err="1">
                <a:latin typeface="Avenir Book"/>
                <a:cs typeface="Avenir Book"/>
              </a:rPr>
              <a:t>their</a:t>
            </a:r>
            <a:r>
              <a:rPr lang="fr-FR" dirty="0">
                <a:latin typeface="Avenir Book"/>
                <a:cs typeface="Avenir Book"/>
              </a:rPr>
              <a:t> </a:t>
            </a:r>
            <a:r>
              <a:rPr lang="fr-FR" dirty="0" err="1">
                <a:latin typeface="Avenir Book"/>
                <a:cs typeface="Avenir Book"/>
              </a:rPr>
              <a:t>consequences</a:t>
            </a:r>
            <a:r>
              <a:rPr lang="fr-FR" dirty="0">
                <a:latin typeface="Avenir Book"/>
                <a:cs typeface="Avenir Book"/>
              </a:rPr>
              <a:t> ?</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78</a:t>
            </a:fld>
            <a:endParaRPr lang="en-US"/>
          </a:p>
        </p:txBody>
      </p:sp>
    </p:spTree>
    <p:extLst>
      <p:ext uri="{BB962C8B-B14F-4D97-AF65-F5344CB8AC3E}">
        <p14:creationId xmlns:p14="http://schemas.microsoft.com/office/powerpoint/2010/main" val="3947679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a:r>
              <a:rPr lang="fr-FR" dirty="0" err="1">
                <a:latin typeface="Avenir Book"/>
                <a:cs typeface="Avenir Book"/>
              </a:rPr>
              <a:t>What</a:t>
            </a:r>
            <a:r>
              <a:rPr lang="fr-FR" dirty="0">
                <a:latin typeface="Avenir Book"/>
                <a:cs typeface="Avenir Book"/>
              </a:rPr>
              <a:t> are the </a:t>
            </a:r>
            <a:r>
              <a:rPr lang="fr-FR" dirty="0" err="1">
                <a:latin typeface="Avenir Book"/>
                <a:cs typeface="Avenir Book"/>
              </a:rPr>
              <a:t>different</a:t>
            </a:r>
            <a:r>
              <a:rPr lang="fr-FR" dirty="0">
                <a:latin typeface="Avenir Book"/>
                <a:cs typeface="Avenir Book"/>
              </a:rPr>
              <a:t> point mutations and how </a:t>
            </a:r>
            <a:r>
              <a:rPr lang="fr-FR" dirty="0" err="1">
                <a:latin typeface="Avenir Book"/>
                <a:cs typeface="Avenir Book"/>
              </a:rPr>
              <a:t>can</a:t>
            </a:r>
            <a:r>
              <a:rPr lang="fr-FR" dirty="0">
                <a:latin typeface="Avenir Book"/>
                <a:cs typeface="Avenir Book"/>
              </a:rPr>
              <a:t> </a:t>
            </a:r>
            <a:r>
              <a:rPr lang="fr-FR" dirty="0" err="1">
                <a:latin typeface="Avenir Book"/>
                <a:cs typeface="Avenir Book"/>
              </a:rPr>
              <a:t>they</a:t>
            </a:r>
            <a:r>
              <a:rPr lang="fr-FR" dirty="0">
                <a:latin typeface="Avenir Book"/>
                <a:cs typeface="Avenir Book"/>
              </a:rPr>
              <a:t> </a:t>
            </a:r>
            <a:r>
              <a:rPr lang="fr-FR" dirty="0" err="1">
                <a:latin typeface="Avenir Book"/>
                <a:cs typeface="Avenir Book"/>
              </a:rPr>
              <a:t>be</a:t>
            </a:r>
            <a:r>
              <a:rPr lang="fr-FR" dirty="0">
                <a:latin typeface="Avenir Book"/>
                <a:cs typeface="Avenir Book"/>
              </a:rPr>
              <a:t> </a:t>
            </a:r>
            <a:r>
              <a:rPr lang="fr-FR" dirty="0" err="1">
                <a:latin typeface="Avenir Book"/>
                <a:cs typeface="Avenir Book"/>
              </a:rPr>
              <a:t>classified</a:t>
            </a:r>
            <a:r>
              <a:rPr lang="fr-FR" dirty="0">
                <a:latin typeface="Avenir Book"/>
                <a:cs typeface="Avenir Book"/>
              </a:rPr>
              <a:t> ?</a:t>
            </a:r>
          </a:p>
          <a:p>
            <a:pPr algn="just"/>
            <a:r>
              <a:rPr lang="fr-FR" dirty="0" err="1">
                <a:latin typeface="Avenir Book"/>
                <a:cs typeface="Avenir Book"/>
              </a:rPr>
              <a:t>What</a:t>
            </a:r>
            <a:r>
              <a:rPr lang="fr-FR" dirty="0">
                <a:latin typeface="Avenir Book"/>
                <a:cs typeface="Avenir Book"/>
              </a:rPr>
              <a:t> are </a:t>
            </a:r>
            <a:r>
              <a:rPr lang="fr-FR" dirty="0" err="1">
                <a:latin typeface="Avenir Book"/>
                <a:cs typeface="Avenir Book"/>
              </a:rPr>
              <a:t>their</a:t>
            </a:r>
            <a:r>
              <a:rPr lang="fr-FR" dirty="0">
                <a:latin typeface="Avenir Book"/>
                <a:cs typeface="Avenir Book"/>
              </a:rPr>
              <a:t> </a:t>
            </a:r>
            <a:r>
              <a:rPr lang="fr-FR" dirty="0" err="1">
                <a:latin typeface="Avenir Book"/>
                <a:cs typeface="Avenir Book"/>
              </a:rPr>
              <a:t>consequences</a:t>
            </a:r>
            <a:r>
              <a:rPr lang="fr-FR" dirty="0">
                <a:latin typeface="Avenir Book"/>
                <a:cs typeface="Avenir Book"/>
              </a:rPr>
              <a:t> ?</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79</a:t>
            </a:fld>
            <a:endParaRPr lang="en-US"/>
          </a:p>
        </p:txBody>
      </p:sp>
    </p:spTree>
    <p:extLst>
      <p:ext uri="{BB962C8B-B14F-4D97-AF65-F5344CB8AC3E}">
        <p14:creationId xmlns:p14="http://schemas.microsoft.com/office/powerpoint/2010/main" val="3947679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80</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a:p>
            <a:r>
              <a:rPr lang="fr-FR" dirty="0" err="1"/>
              <a:t>Example</a:t>
            </a:r>
            <a:r>
              <a:rPr lang="fr-FR" dirty="0"/>
              <a:t> of </a:t>
            </a:r>
            <a:r>
              <a:rPr lang="fr-FR" dirty="0" err="1"/>
              <a:t>sickle-cell</a:t>
            </a:r>
            <a:r>
              <a:rPr lang="fr-FR" dirty="0"/>
              <a:t> </a:t>
            </a:r>
            <a:r>
              <a:rPr lang="fr-FR" dirty="0" err="1"/>
              <a:t>disease</a:t>
            </a:r>
            <a:r>
              <a:rPr lang="fr-FR" dirty="0"/>
              <a:t> : a single </a:t>
            </a:r>
            <a:r>
              <a:rPr lang="fr-FR" dirty="0" err="1"/>
              <a:t>nucleotide</a:t>
            </a:r>
            <a:r>
              <a:rPr lang="fr-FR" dirty="0"/>
              <a:t> </a:t>
            </a:r>
            <a:r>
              <a:rPr lang="fr-FR" dirty="0" err="1"/>
              <a:t>polymorphism</a:t>
            </a:r>
            <a:r>
              <a:rPr lang="fr-FR" dirty="0"/>
              <a:t> </a:t>
            </a:r>
            <a:r>
              <a:rPr lang="fr-FR" dirty="0" err="1"/>
              <a:t>that</a:t>
            </a:r>
            <a:r>
              <a:rPr lang="fr-FR" dirty="0"/>
              <a:t> </a:t>
            </a:r>
            <a:r>
              <a:rPr lang="fr-FR" dirty="0" err="1"/>
              <a:t>results</a:t>
            </a:r>
            <a:r>
              <a:rPr lang="fr-FR" dirty="0"/>
              <a:t> in an </a:t>
            </a:r>
            <a:r>
              <a:rPr lang="fr-FR" dirty="0" err="1"/>
              <a:t>amino</a:t>
            </a:r>
            <a:r>
              <a:rPr lang="fr-FR" dirty="0"/>
              <a:t> </a:t>
            </a:r>
            <a:r>
              <a:rPr lang="fr-FR" dirty="0" err="1"/>
              <a:t>acid</a:t>
            </a:r>
            <a:r>
              <a:rPr lang="fr-FR" dirty="0"/>
              <a:t> </a:t>
            </a:r>
            <a:r>
              <a:rPr lang="fr-FR" dirty="0" err="1"/>
              <a:t>switch</a:t>
            </a:r>
            <a:r>
              <a:rPr lang="fr-FR" dirty="0"/>
              <a:t> </a:t>
            </a:r>
            <a:r>
              <a:rPr lang="fr-FR" dirty="0" err="1"/>
              <a:t>from</a:t>
            </a:r>
            <a:r>
              <a:rPr lang="fr-FR" dirty="0"/>
              <a:t> glutamine to valine and </a:t>
            </a:r>
            <a:r>
              <a:rPr lang="fr-FR" dirty="0" err="1"/>
              <a:t>that</a:t>
            </a:r>
            <a:r>
              <a:rPr lang="fr-FR" dirty="0"/>
              <a:t> </a:t>
            </a:r>
            <a:r>
              <a:rPr lang="fr-FR" dirty="0" err="1"/>
              <a:t>yields</a:t>
            </a:r>
            <a:r>
              <a:rPr lang="fr-FR" dirty="0"/>
              <a:t> an </a:t>
            </a:r>
            <a:r>
              <a:rPr lang="fr-FR" dirty="0" err="1"/>
              <a:t>entirely</a:t>
            </a:r>
            <a:r>
              <a:rPr lang="fr-FR" dirty="0"/>
              <a:t> </a:t>
            </a:r>
            <a:r>
              <a:rPr lang="fr-FR" dirty="0" err="1"/>
              <a:t>sickled</a:t>
            </a:r>
            <a:r>
              <a:rPr lang="fr-FR" dirty="0"/>
              <a:t> </a:t>
            </a:r>
            <a:r>
              <a:rPr lang="fr-FR" dirty="0" err="1"/>
              <a:t>red</a:t>
            </a:r>
            <a:r>
              <a:rPr lang="fr-FR" dirty="0"/>
              <a:t> </a:t>
            </a:r>
            <a:r>
              <a:rPr lang="fr-FR" dirty="0" err="1"/>
              <a:t>blood</a:t>
            </a:r>
            <a:r>
              <a:rPr lang="fr-FR" dirty="0"/>
              <a:t> </a:t>
            </a:r>
            <a:r>
              <a:rPr lang="fr-FR" dirty="0" err="1"/>
              <a:t>cell</a:t>
            </a:r>
            <a:r>
              <a:rPr lang="fr-FR" dirty="0"/>
              <a:t> </a:t>
            </a:r>
            <a:r>
              <a:rPr lang="fr-FR" dirty="0" err="1"/>
              <a:t>with</a:t>
            </a:r>
            <a:r>
              <a:rPr lang="fr-FR" dirty="0"/>
              <a:t> </a:t>
            </a:r>
            <a:r>
              <a:rPr lang="fr-FR" dirty="0" err="1"/>
              <a:t>limited</a:t>
            </a:r>
            <a:r>
              <a:rPr lang="fr-FR" dirty="0"/>
              <a:t> </a:t>
            </a:r>
            <a:r>
              <a:rPr lang="fr-FR" dirty="0" err="1"/>
              <a:t>capacity</a:t>
            </a:r>
            <a:r>
              <a:rPr lang="fr-FR" dirty="0"/>
              <a:t> to carry </a:t>
            </a:r>
            <a:r>
              <a:rPr lang="fr-FR" dirty="0" err="1"/>
              <a:t>oxygen</a:t>
            </a:r>
            <a:r>
              <a:rPr lang="fr-FR" dirty="0"/>
              <a:t>.</a:t>
            </a:r>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81</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82</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83</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a:r>
              <a:rPr lang="fr-FR" dirty="0" err="1">
                <a:latin typeface="Avenir Book"/>
                <a:cs typeface="Avenir Book"/>
              </a:rPr>
              <a:t>What</a:t>
            </a:r>
            <a:r>
              <a:rPr lang="fr-FR" dirty="0">
                <a:latin typeface="Avenir Book"/>
                <a:cs typeface="Avenir Book"/>
              </a:rPr>
              <a:t> are the </a:t>
            </a:r>
            <a:r>
              <a:rPr lang="fr-FR" dirty="0" err="1">
                <a:latin typeface="Avenir Book"/>
                <a:cs typeface="Avenir Book"/>
              </a:rPr>
              <a:t>different</a:t>
            </a:r>
            <a:r>
              <a:rPr lang="fr-FR" dirty="0">
                <a:latin typeface="Avenir Book"/>
                <a:cs typeface="Avenir Book"/>
              </a:rPr>
              <a:t> point mutations and how </a:t>
            </a:r>
            <a:r>
              <a:rPr lang="fr-FR" dirty="0" err="1">
                <a:latin typeface="Avenir Book"/>
                <a:cs typeface="Avenir Book"/>
              </a:rPr>
              <a:t>can</a:t>
            </a:r>
            <a:r>
              <a:rPr lang="fr-FR" dirty="0">
                <a:latin typeface="Avenir Book"/>
                <a:cs typeface="Avenir Book"/>
              </a:rPr>
              <a:t> </a:t>
            </a:r>
            <a:r>
              <a:rPr lang="fr-FR" dirty="0" err="1">
                <a:latin typeface="Avenir Book"/>
                <a:cs typeface="Avenir Book"/>
              </a:rPr>
              <a:t>they</a:t>
            </a:r>
            <a:r>
              <a:rPr lang="fr-FR" dirty="0">
                <a:latin typeface="Avenir Book"/>
                <a:cs typeface="Avenir Book"/>
              </a:rPr>
              <a:t> </a:t>
            </a:r>
            <a:r>
              <a:rPr lang="fr-FR" dirty="0" err="1">
                <a:latin typeface="Avenir Book"/>
                <a:cs typeface="Avenir Book"/>
              </a:rPr>
              <a:t>be</a:t>
            </a:r>
            <a:r>
              <a:rPr lang="fr-FR" dirty="0">
                <a:latin typeface="Avenir Book"/>
                <a:cs typeface="Avenir Book"/>
              </a:rPr>
              <a:t> </a:t>
            </a:r>
            <a:r>
              <a:rPr lang="fr-FR" dirty="0" err="1">
                <a:latin typeface="Avenir Book"/>
                <a:cs typeface="Avenir Book"/>
              </a:rPr>
              <a:t>classified</a:t>
            </a:r>
            <a:r>
              <a:rPr lang="fr-FR" dirty="0">
                <a:latin typeface="Avenir Book"/>
                <a:cs typeface="Avenir Book"/>
              </a:rPr>
              <a:t> ?</a:t>
            </a:r>
          </a:p>
          <a:p>
            <a:pPr algn="just"/>
            <a:r>
              <a:rPr lang="fr-FR" dirty="0" err="1">
                <a:latin typeface="Avenir Book"/>
                <a:cs typeface="Avenir Book"/>
              </a:rPr>
              <a:t>What</a:t>
            </a:r>
            <a:r>
              <a:rPr lang="fr-FR" dirty="0">
                <a:latin typeface="Avenir Book"/>
                <a:cs typeface="Avenir Book"/>
              </a:rPr>
              <a:t> are </a:t>
            </a:r>
            <a:r>
              <a:rPr lang="fr-FR" dirty="0" err="1">
                <a:latin typeface="Avenir Book"/>
                <a:cs typeface="Avenir Book"/>
              </a:rPr>
              <a:t>their</a:t>
            </a:r>
            <a:r>
              <a:rPr lang="fr-FR" dirty="0">
                <a:latin typeface="Avenir Book"/>
                <a:cs typeface="Avenir Book"/>
              </a:rPr>
              <a:t> </a:t>
            </a:r>
            <a:r>
              <a:rPr lang="fr-FR" dirty="0" err="1">
                <a:latin typeface="Avenir Book"/>
                <a:cs typeface="Avenir Book"/>
              </a:rPr>
              <a:t>consequences</a:t>
            </a:r>
            <a:r>
              <a:rPr lang="fr-FR" dirty="0">
                <a:latin typeface="Avenir Book"/>
                <a:cs typeface="Avenir Book"/>
              </a:rPr>
              <a:t> ?</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84</a:t>
            </a:fld>
            <a:endParaRPr lang="en-US"/>
          </a:p>
        </p:txBody>
      </p:sp>
    </p:spTree>
    <p:extLst>
      <p:ext uri="{BB962C8B-B14F-4D97-AF65-F5344CB8AC3E}">
        <p14:creationId xmlns:p14="http://schemas.microsoft.com/office/powerpoint/2010/main" val="394767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dirty="0"/>
              <a:t>In </a:t>
            </a:r>
            <a:r>
              <a:rPr lang="fr-FR" sz="1200" i="1" dirty="0"/>
              <a:t>E. coli</a:t>
            </a:r>
            <a:r>
              <a:rPr lang="fr-FR" sz="1200" dirty="0"/>
              <a:t>, the best-</a:t>
            </a:r>
            <a:r>
              <a:rPr lang="fr-FR" sz="1200" dirty="0" err="1"/>
              <a:t>characterized</a:t>
            </a:r>
            <a:r>
              <a:rPr lang="fr-FR" sz="1200" dirty="0"/>
              <a:t> </a:t>
            </a:r>
            <a:r>
              <a:rPr lang="fr-FR" sz="1200" dirty="0" err="1"/>
              <a:t>bacteria</a:t>
            </a:r>
            <a:r>
              <a:rPr lang="fr-FR" sz="1200" dirty="0"/>
              <a:t>…</a:t>
            </a:r>
          </a:p>
          <a:p>
            <a:r>
              <a:rPr lang="fr-FR" sz="1200" dirty="0"/>
              <a:t>(</a:t>
            </a:r>
            <a:r>
              <a:rPr lang="fr-FR" sz="1200" dirty="0" err="1"/>
              <a:t>including</a:t>
            </a:r>
            <a:r>
              <a:rPr lang="fr-FR" sz="1200" dirty="0"/>
              <a:t> the </a:t>
            </a:r>
            <a:r>
              <a:rPr lang="fr-FR" sz="1200" dirty="0" err="1"/>
              <a:t>hemiethylation</a:t>
            </a:r>
            <a:r>
              <a:rPr lang="fr-FR" sz="1200" dirty="0"/>
              <a:t>, the ratio of </a:t>
            </a:r>
            <a:r>
              <a:rPr lang="fr-FR" sz="1200" dirty="0" err="1"/>
              <a:t>adenosine</a:t>
            </a:r>
            <a:r>
              <a:rPr lang="fr-FR" sz="1200" dirty="0"/>
              <a:t> triphosphate (</a:t>
            </a:r>
            <a:r>
              <a:rPr lang="fr-FR" sz="1200" b="1" dirty="0"/>
              <a:t>ATP</a:t>
            </a:r>
            <a:r>
              <a:rPr lang="fr-FR" sz="1200" dirty="0"/>
              <a:t>) to </a:t>
            </a:r>
            <a:r>
              <a:rPr lang="fr-FR" sz="1200" dirty="0" err="1"/>
              <a:t>adenosine</a:t>
            </a:r>
            <a:r>
              <a:rPr lang="fr-FR" sz="1200" dirty="0"/>
              <a:t> </a:t>
            </a:r>
            <a:r>
              <a:rPr lang="fr-FR" sz="1200" dirty="0" err="1"/>
              <a:t>diphosphate</a:t>
            </a:r>
            <a:r>
              <a:rPr lang="fr-FR" sz="1200" dirty="0"/>
              <a:t> (</a:t>
            </a:r>
            <a:r>
              <a:rPr lang="fr-FR" sz="1200" b="1" dirty="0"/>
              <a:t>ADP</a:t>
            </a:r>
            <a:r>
              <a:rPr lang="fr-FR" sz="1200" dirty="0"/>
              <a:t>), and the </a:t>
            </a:r>
            <a:r>
              <a:rPr lang="fr-FR" sz="1200" dirty="0" err="1"/>
              <a:t>levels</a:t>
            </a:r>
            <a:r>
              <a:rPr lang="fr-FR" sz="1200" baseline="0" dirty="0"/>
              <a:t> of </a:t>
            </a:r>
            <a:r>
              <a:rPr lang="fr-FR" sz="1200" baseline="0" dirty="0" err="1"/>
              <a:t>protein</a:t>
            </a:r>
            <a:r>
              <a:rPr lang="fr-FR" sz="1200" baseline="0" dirty="0"/>
              <a:t> </a:t>
            </a:r>
            <a:r>
              <a:rPr lang="fr-FR" sz="1200" baseline="0" dirty="0" err="1"/>
              <a:t>DNAa</a:t>
            </a:r>
            <a:endParaRPr lang="fr-FR" sz="1200" dirty="0"/>
          </a:p>
          <a:p>
            <a:pPr marL="0" marR="0" indent="0" algn="l" defTabSz="457200" rtl="0" eaLnBrk="1" fontAlgn="auto" latinLnBrk="0" hangingPunct="1">
              <a:lnSpc>
                <a:spcPct val="100000"/>
              </a:lnSpc>
              <a:spcBef>
                <a:spcPts val="0"/>
              </a:spcBef>
              <a:spcAft>
                <a:spcPts val="0"/>
              </a:spcAft>
              <a:buClrTx/>
              <a:buSzTx/>
              <a:buFontTx/>
              <a:buNone/>
              <a:tabLst/>
              <a:defRPr/>
            </a:pPr>
            <a:r>
              <a:rPr lang="fr-FR" sz="1200" dirty="0"/>
              <a:t>All </a:t>
            </a:r>
            <a:r>
              <a:rPr lang="fr-FR" sz="1200" dirty="0" err="1"/>
              <a:t>these</a:t>
            </a:r>
            <a:r>
              <a:rPr lang="fr-FR" sz="1200" dirty="0"/>
              <a:t> control the </a:t>
            </a:r>
            <a:r>
              <a:rPr lang="fr-FR" sz="1200" dirty="0" err="1"/>
              <a:t>binding</a:t>
            </a:r>
            <a:r>
              <a:rPr lang="fr-FR" sz="1200" dirty="0"/>
              <a:t> of </a:t>
            </a:r>
            <a:r>
              <a:rPr lang="fr-FR" sz="1200" dirty="0" err="1"/>
              <a:t>initiator</a:t>
            </a:r>
            <a:r>
              <a:rPr lang="fr-FR" sz="1200" dirty="0"/>
              <a:t> </a:t>
            </a:r>
            <a:r>
              <a:rPr lang="fr-FR" sz="1200" dirty="0" err="1"/>
              <a:t>proteins</a:t>
            </a:r>
            <a:r>
              <a:rPr lang="fr-FR" sz="1200" dirty="0"/>
              <a:t> to the </a:t>
            </a:r>
            <a:r>
              <a:rPr lang="fr-FR" sz="1200" dirty="0" err="1"/>
              <a:t>origin</a:t>
            </a:r>
            <a:r>
              <a:rPr lang="fr-FR" sz="1200" dirty="0"/>
              <a:t> </a:t>
            </a:r>
            <a:r>
              <a:rPr lang="fr-FR" sz="1200" dirty="0" err="1"/>
              <a:t>sequences</a:t>
            </a:r>
            <a:r>
              <a:rPr lang="fr-FR" sz="1200" dirty="0"/>
              <a:t>.</a:t>
            </a:r>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31</a:t>
            </a:fld>
            <a:endParaRPr lang="en-US"/>
          </a:p>
        </p:txBody>
      </p:sp>
    </p:spTree>
    <p:extLst>
      <p:ext uri="{BB962C8B-B14F-4D97-AF65-F5344CB8AC3E}">
        <p14:creationId xmlns:p14="http://schemas.microsoft.com/office/powerpoint/2010/main" val="831323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a:r>
              <a:rPr lang="fr-FR" dirty="0" err="1">
                <a:latin typeface="Avenir Book"/>
                <a:cs typeface="Avenir Book"/>
              </a:rPr>
              <a:t>What</a:t>
            </a:r>
            <a:r>
              <a:rPr lang="fr-FR" dirty="0">
                <a:latin typeface="Avenir Book"/>
                <a:cs typeface="Avenir Book"/>
              </a:rPr>
              <a:t> are the </a:t>
            </a:r>
            <a:r>
              <a:rPr lang="fr-FR" dirty="0" err="1">
                <a:latin typeface="Avenir Book"/>
                <a:cs typeface="Avenir Book"/>
              </a:rPr>
              <a:t>different</a:t>
            </a:r>
            <a:r>
              <a:rPr lang="fr-FR" dirty="0">
                <a:latin typeface="Avenir Book"/>
                <a:cs typeface="Avenir Book"/>
              </a:rPr>
              <a:t> point mutations and how </a:t>
            </a:r>
            <a:r>
              <a:rPr lang="fr-FR" dirty="0" err="1">
                <a:latin typeface="Avenir Book"/>
                <a:cs typeface="Avenir Book"/>
              </a:rPr>
              <a:t>can</a:t>
            </a:r>
            <a:r>
              <a:rPr lang="fr-FR" dirty="0">
                <a:latin typeface="Avenir Book"/>
                <a:cs typeface="Avenir Book"/>
              </a:rPr>
              <a:t> </a:t>
            </a:r>
            <a:r>
              <a:rPr lang="fr-FR" dirty="0" err="1">
                <a:latin typeface="Avenir Book"/>
                <a:cs typeface="Avenir Book"/>
              </a:rPr>
              <a:t>they</a:t>
            </a:r>
            <a:r>
              <a:rPr lang="fr-FR" dirty="0">
                <a:latin typeface="Avenir Book"/>
                <a:cs typeface="Avenir Book"/>
              </a:rPr>
              <a:t> </a:t>
            </a:r>
            <a:r>
              <a:rPr lang="fr-FR" dirty="0" err="1">
                <a:latin typeface="Avenir Book"/>
                <a:cs typeface="Avenir Book"/>
              </a:rPr>
              <a:t>be</a:t>
            </a:r>
            <a:r>
              <a:rPr lang="fr-FR" dirty="0">
                <a:latin typeface="Avenir Book"/>
                <a:cs typeface="Avenir Book"/>
              </a:rPr>
              <a:t> </a:t>
            </a:r>
            <a:r>
              <a:rPr lang="fr-FR" dirty="0" err="1">
                <a:latin typeface="Avenir Book"/>
                <a:cs typeface="Avenir Book"/>
              </a:rPr>
              <a:t>classified</a:t>
            </a:r>
            <a:r>
              <a:rPr lang="fr-FR" dirty="0">
                <a:latin typeface="Avenir Book"/>
                <a:cs typeface="Avenir Book"/>
              </a:rPr>
              <a:t> ?</a:t>
            </a:r>
          </a:p>
          <a:p>
            <a:pPr algn="just"/>
            <a:r>
              <a:rPr lang="fr-FR" dirty="0" err="1">
                <a:latin typeface="Avenir Book"/>
                <a:cs typeface="Avenir Book"/>
              </a:rPr>
              <a:t>What</a:t>
            </a:r>
            <a:r>
              <a:rPr lang="fr-FR" dirty="0">
                <a:latin typeface="Avenir Book"/>
                <a:cs typeface="Avenir Book"/>
              </a:rPr>
              <a:t> are </a:t>
            </a:r>
            <a:r>
              <a:rPr lang="fr-FR" dirty="0" err="1">
                <a:latin typeface="Avenir Book"/>
                <a:cs typeface="Avenir Book"/>
              </a:rPr>
              <a:t>their</a:t>
            </a:r>
            <a:r>
              <a:rPr lang="fr-FR" dirty="0">
                <a:latin typeface="Avenir Book"/>
                <a:cs typeface="Avenir Book"/>
              </a:rPr>
              <a:t> </a:t>
            </a:r>
            <a:r>
              <a:rPr lang="fr-FR" dirty="0" err="1">
                <a:latin typeface="Avenir Book"/>
                <a:cs typeface="Avenir Book"/>
              </a:rPr>
              <a:t>consequences</a:t>
            </a:r>
            <a:r>
              <a:rPr lang="fr-FR" dirty="0">
                <a:latin typeface="Avenir Book"/>
                <a:cs typeface="Avenir Book"/>
              </a:rPr>
              <a:t> ?</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85</a:t>
            </a:fld>
            <a:endParaRPr lang="en-US"/>
          </a:p>
        </p:txBody>
      </p:sp>
    </p:spTree>
    <p:extLst>
      <p:ext uri="{BB962C8B-B14F-4D97-AF65-F5344CB8AC3E}">
        <p14:creationId xmlns:p14="http://schemas.microsoft.com/office/powerpoint/2010/main" val="3947679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86</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codon table sets out how the triplet codons code for specific amino acids.</a:t>
            </a:r>
            <a:endParaRPr lang="en-US" b="1"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87</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The </a:t>
            </a:r>
            <a:r>
              <a:rPr lang="fr-FR" dirty="0" err="1"/>
              <a:t>predicted</a:t>
            </a:r>
            <a:r>
              <a:rPr lang="fr-FR" dirty="0"/>
              <a:t> (</a:t>
            </a:r>
            <a:r>
              <a:rPr lang="fr-FR" dirty="0" err="1"/>
              <a:t>mfold</a:t>
            </a:r>
            <a:r>
              <a:rPr lang="fr-FR" dirty="0"/>
              <a:t>) structures of the Ile507-ATC and Ile507-ATT F508 CFTR </a:t>
            </a:r>
            <a:r>
              <a:rPr lang="fr-FR" dirty="0" err="1"/>
              <a:t>mRNAs</a:t>
            </a:r>
            <a:r>
              <a:rPr lang="fr-FR" dirty="0"/>
              <a:t>. The </a:t>
            </a:r>
            <a:r>
              <a:rPr lang="fr-FR" dirty="0" err="1"/>
              <a:t>sequences</a:t>
            </a:r>
            <a:r>
              <a:rPr lang="fr-FR" dirty="0"/>
              <a:t> </a:t>
            </a:r>
            <a:r>
              <a:rPr lang="fr-FR" dirty="0" err="1"/>
              <a:t>represent</a:t>
            </a:r>
            <a:r>
              <a:rPr lang="fr-FR" dirty="0"/>
              <a:t> </a:t>
            </a:r>
            <a:r>
              <a:rPr lang="fr-FR" dirty="0" err="1"/>
              <a:t>human</a:t>
            </a:r>
            <a:r>
              <a:rPr lang="fr-FR" dirty="0"/>
              <a:t> CFTR </a:t>
            </a:r>
            <a:r>
              <a:rPr lang="fr-FR" dirty="0" err="1"/>
              <a:t>mRNA</a:t>
            </a:r>
            <a:r>
              <a:rPr lang="fr-FR" dirty="0"/>
              <a:t> fragments </a:t>
            </a:r>
            <a:r>
              <a:rPr lang="fr-FR" dirty="0" err="1"/>
              <a:t>encoding</a:t>
            </a:r>
            <a:r>
              <a:rPr lang="fr-FR" dirty="0"/>
              <a:t> the </a:t>
            </a:r>
            <a:r>
              <a:rPr lang="fr-FR" dirty="0" err="1"/>
              <a:t>region</a:t>
            </a:r>
            <a:r>
              <a:rPr lang="fr-FR" dirty="0"/>
              <a:t> of NBD1 </a:t>
            </a:r>
            <a:r>
              <a:rPr lang="fr-FR" dirty="0" err="1"/>
              <a:t>near</a:t>
            </a:r>
            <a:r>
              <a:rPr lang="fr-FR" dirty="0"/>
              <a:t> the F508 mutation.</a:t>
            </a:r>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88</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The </a:t>
            </a:r>
            <a:r>
              <a:rPr lang="fr-FR" dirty="0" err="1"/>
              <a:t>consequence</a:t>
            </a:r>
            <a:r>
              <a:rPr lang="fr-FR" dirty="0"/>
              <a:t> of </a:t>
            </a:r>
            <a:r>
              <a:rPr lang="fr-FR" dirty="0" err="1"/>
              <a:t>synonymous</a:t>
            </a:r>
            <a:r>
              <a:rPr lang="fr-FR" dirty="0"/>
              <a:t> mutations in </a:t>
            </a:r>
            <a:r>
              <a:rPr lang="fr-FR" dirty="0" err="1"/>
              <a:t>exonic</a:t>
            </a:r>
            <a:r>
              <a:rPr lang="fr-FR" dirty="0"/>
              <a:t> </a:t>
            </a:r>
            <a:r>
              <a:rPr lang="fr-FR" dirty="0" err="1"/>
              <a:t>splice</a:t>
            </a:r>
            <a:r>
              <a:rPr lang="fr-FR" dirty="0"/>
              <a:t> </a:t>
            </a:r>
            <a:r>
              <a:rPr lang="fr-FR" dirty="0" err="1"/>
              <a:t>regulatory</a:t>
            </a:r>
            <a:r>
              <a:rPr lang="fr-FR" dirty="0"/>
              <a:t> sites. </a:t>
            </a:r>
            <a:r>
              <a:rPr lang="fr-FR" dirty="0" err="1"/>
              <a:t>sSNPs</a:t>
            </a:r>
            <a:r>
              <a:rPr lang="fr-FR" dirty="0"/>
              <a:t> </a:t>
            </a:r>
            <a:r>
              <a:rPr lang="fr-FR" dirty="0" err="1"/>
              <a:t>may</a:t>
            </a:r>
            <a:r>
              <a:rPr lang="fr-FR" dirty="0"/>
              <a:t> </a:t>
            </a:r>
            <a:r>
              <a:rPr lang="fr-FR" dirty="0" err="1"/>
              <a:t>disrupt</a:t>
            </a:r>
            <a:r>
              <a:rPr lang="fr-FR" dirty="0"/>
              <a:t> </a:t>
            </a:r>
            <a:r>
              <a:rPr lang="fr-FR" dirty="0" err="1"/>
              <a:t>critical</a:t>
            </a:r>
            <a:r>
              <a:rPr lang="fr-FR" dirty="0"/>
              <a:t> </a:t>
            </a:r>
            <a:r>
              <a:rPr lang="fr-FR" dirty="0" err="1"/>
              <a:t>elements</a:t>
            </a:r>
            <a:r>
              <a:rPr lang="fr-FR" dirty="0"/>
              <a:t> </a:t>
            </a:r>
            <a:r>
              <a:rPr lang="fr-FR" dirty="0" err="1"/>
              <a:t>necessary</a:t>
            </a:r>
            <a:r>
              <a:rPr lang="fr-FR" dirty="0"/>
              <a:t> for </a:t>
            </a:r>
            <a:r>
              <a:rPr lang="fr-FR" dirty="0" err="1"/>
              <a:t>splicing</a:t>
            </a:r>
            <a:r>
              <a:rPr lang="fr-FR" dirty="0"/>
              <a:t>. In the </a:t>
            </a:r>
            <a:r>
              <a:rPr lang="fr-FR" dirty="0" err="1"/>
              <a:t>example</a:t>
            </a:r>
            <a:r>
              <a:rPr lang="fr-FR" dirty="0"/>
              <a:t> </a:t>
            </a:r>
            <a:r>
              <a:rPr lang="fr-FR" dirty="0" err="1"/>
              <a:t>shown</a:t>
            </a:r>
            <a:r>
              <a:rPr lang="fr-FR" dirty="0"/>
              <a:t>, </a:t>
            </a:r>
            <a:r>
              <a:rPr lang="fr-FR" dirty="0" err="1"/>
              <a:t>this</a:t>
            </a:r>
            <a:r>
              <a:rPr lang="fr-FR" dirty="0"/>
              <a:t> </a:t>
            </a:r>
            <a:r>
              <a:rPr lang="fr-FR" dirty="0" err="1"/>
              <a:t>results</a:t>
            </a:r>
            <a:r>
              <a:rPr lang="fr-FR" dirty="0"/>
              <a:t> in exon </a:t>
            </a:r>
            <a:r>
              <a:rPr lang="fr-FR" dirty="0" err="1"/>
              <a:t>skipping</a:t>
            </a:r>
            <a:r>
              <a:rPr lang="fr-FR" dirty="0"/>
              <a:t>.</a:t>
            </a:r>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89</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err="1"/>
              <a:t>Different</a:t>
            </a:r>
            <a:r>
              <a:rPr lang="fr-FR" dirty="0"/>
              <a:t> </a:t>
            </a:r>
            <a:r>
              <a:rPr lang="fr-FR" dirty="0" err="1"/>
              <a:t>steps</a:t>
            </a:r>
            <a:r>
              <a:rPr lang="fr-FR" dirty="0"/>
              <a:t> of translation and </a:t>
            </a:r>
            <a:r>
              <a:rPr lang="fr-FR" dirty="0" err="1"/>
              <a:t>cotranslational</a:t>
            </a:r>
            <a:r>
              <a:rPr lang="fr-FR" dirty="0"/>
              <a:t> </a:t>
            </a:r>
            <a:r>
              <a:rPr lang="fr-FR" dirty="0" err="1"/>
              <a:t>protein</a:t>
            </a:r>
            <a:r>
              <a:rPr lang="fr-FR" dirty="0"/>
              <a:t> </a:t>
            </a:r>
            <a:r>
              <a:rPr lang="fr-FR" dirty="0" err="1"/>
              <a:t>folding</a:t>
            </a:r>
            <a:r>
              <a:rPr lang="fr-FR" dirty="0"/>
              <a:t> </a:t>
            </a:r>
            <a:r>
              <a:rPr lang="fr-FR" dirty="0" err="1"/>
              <a:t>affected</a:t>
            </a:r>
            <a:r>
              <a:rPr lang="fr-FR" dirty="0"/>
              <a:t> by </a:t>
            </a:r>
            <a:r>
              <a:rPr lang="fr-FR" dirty="0" err="1"/>
              <a:t>synonymous</a:t>
            </a:r>
            <a:r>
              <a:rPr lang="fr-FR" dirty="0"/>
              <a:t> mutation. </a:t>
            </a:r>
            <a:r>
              <a:rPr lang="fr-FR" dirty="0" err="1"/>
              <a:t>sSNPs</a:t>
            </a:r>
            <a:r>
              <a:rPr lang="fr-FR" dirty="0"/>
              <a:t> </a:t>
            </a:r>
            <a:r>
              <a:rPr lang="fr-FR" dirty="0" err="1"/>
              <a:t>may</a:t>
            </a:r>
            <a:r>
              <a:rPr lang="fr-FR" dirty="0"/>
              <a:t> alter translation initiation </a:t>
            </a:r>
            <a:r>
              <a:rPr lang="fr-FR" dirty="0" err="1"/>
              <a:t>efficiency</a:t>
            </a:r>
            <a:r>
              <a:rPr lang="fr-FR" dirty="0"/>
              <a:t>, translation </a:t>
            </a:r>
            <a:r>
              <a:rPr lang="fr-FR" dirty="0" err="1"/>
              <a:t>elongation</a:t>
            </a:r>
            <a:r>
              <a:rPr lang="fr-FR" dirty="0"/>
              <a:t> rate, ribosomal pause </a:t>
            </a:r>
            <a:r>
              <a:rPr lang="fr-FR" dirty="0" err="1"/>
              <a:t>rhythm</a:t>
            </a:r>
            <a:r>
              <a:rPr lang="fr-FR" dirty="0"/>
              <a:t>, </a:t>
            </a:r>
            <a:r>
              <a:rPr lang="fr-FR" dirty="0" err="1"/>
              <a:t>cotranslational</a:t>
            </a:r>
            <a:r>
              <a:rPr lang="fr-FR" dirty="0"/>
              <a:t> </a:t>
            </a:r>
            <a:r>
              <a:rPr lang="fr-FR" dirty="0" err="1"/>
              <a:t>folding</a:t>
            </a:r>
            <a:r>
              <a:rPr lang="fr-FR" dirty="0"/>
              <a:t> or the </a:t>
            </a:r>
            <a:r>
              <a:rPr lang="fr-FR" dirty="0" err="1"/>
              <a:t>overall</a:t>
            </a:r>
            <a:r>
              <a:rPr lang="fr-FR" dirty="0"/>
              <a:t> fate of the </a:t>
            </a:r>
            <a:r>
              <a:rPr lang="fr-FR" dirty="0" err="1"/>
              <a:t>protein</a:t>
            </a:r>
            <a:r>
              <a:rPr lang="fr-FR" dirty="0"/>
              <a:t>. </a:t>
            </a:r>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90</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Relation </a:t>
            </a:r>
            <a:r>
              <a:rPr lang="fr-FR" dirty="0" err="1"/>
              <a:t>between</a:t>
            </a:r>
            <a:r>
              <a:rPr lang="fr-FR" dirty="0"/>
              <a:t> </a:t>
            </a:r>
            <a:r>
              <a:rPr lang="fr-FR" dirty="0" err="1"/>
              <a:t>synonymous</a:t>
            </a:r>
            <a:r>
              <a:rPr lang="fr-FR" dirty="0"/>
              <a:t> mutation and </a:t>
            </a:r>
            <a:r>
              <a:rPr lang="fr-FR" dirty="0" err="1"/>
              <a:t>cotranslational</a:t>
            </a:r>
            <a:r>
              <a:rPr lang="fr-FR" dirty="0"/>
              <a:t> </a:t>
            </a:r>
            <a:r>
              <a:rPr lang="fr-FR" dirty="0" err="1"/>
              <a:t>protein</a:t>
            </a:r>
            <a:r>
              <a:rPr lang="fr-FR" dirty="0"/>
              <a:t> </a:t>
            </a:r>
            <a:r>
              <a:rPr lang="fr-FR" dirty="0" err="1"/>
              <a:t>folding</a:t>
            </a:r>
            <a:r>
              <a:rPr lang="fr-FR" dirty="0"/>
              <a:t>: </a:t>
            </a:r>
            <a:r>
              <a:rPr lang="fr-FR" dirty="0" err="1"/>
              <a:t>its</a:t>
            </a:r>
            <a:r>
              <a:rPr lang="fr-FR" dirty="0"/>
              <a:t> </a:t>
            </a:r>
            <a:r>
              <a:rPr lang="fr-FR" dirty="0" err="1"/>
              <a:t>effects</a:t>
            </a:r>
            <a:r>
              <a:rPr lang="fr-FR" dirty="0"/>
              <a:t> on </a:t>
            </a:r>
            <a:r>
              <a:rPr lang="fr-FR" dirty="0" err="1"/>
              <a:t>various</a:t>
            </a:r>
            <a:r>
              <a:rPr lang="fr-FR" dirty="0"/>
              <a:t> </a:t>
            </a:r>
            <a:r>
              <a:rPr lang="fr-FR" dirty="0" err="1"/>
              <a:t>factors</a:t>
            </a:r>
            <a:r>
              <a:rPr lang="fr-FR" dirty="0"/>
              <a:t> </a:t>
            </a:r>
            <a:r>
              <a:rPr lang="fr-FR" dirty="0" err="1"/>
              <a:t>controlling</a:t>
            </a:r>
            <a:r>
              <a:rPr lang="fr-FR" dirty="0"/>
              <a:t> translation speed</a:t>
            </a:r>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91</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Relation </a:t>
            </a:r>
            <a:r>
              <a:rPr lang="fr-FR" dirty="0" err="1"/>
              <a:t>between</a:t>
            </a:r>
            <a:r>
              <a:rPr lang="fr-FR" dirty="0"/>
              <a:t> </a:t>
            </a:r>
            <a:r>
              <a:rPr lang="fr-FR" dirty="0" err="1"/>
              <a:t>synonymous</a:t>
            </a:r>
            <a:r>
              <a:rPr lang="fr-FR" dirty="0"/>
              <a:t> mutation and </a:t>
            </a:r>
            <a:r>
              <a:rPr lang="fr-FR" dirty="0" err="1"/>
              <a:t>cotranslational</a:t>
            </a:r>
            <a:r>
              <a:rPr lang="fr-FR" dirty="0"/>
              <a:t> </a:t>
            </a:r>
            <a:r>
              <a:rPr lang="fr-FR" dirty="0" err="1"/>
              <a:t>protein</a:t>
            </a:r>
            <a:r>
              <a:rPr lang="fr-FR" dirty="0"/>
              <a:t> </a:t>
            </a:r>
            <a:r>
              <a:rPr lang="fr-FR" dirty="0" err="1"/>
              <a:t>folding</a:t>
            </a:r>
            <a:r>
              <a:rPr lang="fr-FR" dirty="0"/>
              <a:t>: </a:t>
            </a:r>
            <a:r>
              <a:rPr lang="fr-FR" dirty="0" err="1"/>
              <a:t>its</a:t>
            </a:r>
            <a:r>
              <a:rPr lang="fr-FR" dirty="0"/>
              <a:t> </a:t>
            </a:r>
            <a:r>
              <a:rPr lang="fr-FR" dirty="0" err="1"/>
              <a:t>effects</a:t>
            </a:r>
            <a:r>
              <a:rPr lang="fr-FR" dirty="0"/>
              <a:t> on </a:t>
            </a:r>
            <a:r>
              <a:rPr lang="fr-FR" dirty="0" err="1"/>
              <a:t>various</a:t>
            </a:r>
            <a:r>
              <a:rPr lang="fr-FR" dirty="0"/>
              <a:t> </a:t>
            </a:r>
            <a:r>
              <a:rPr lang="fr-FR" dirty="0" err="1"/>
              <a:t>factors</a:t>
            </a:r>
            <a:r>
              <a:rPr lang="fr-FR" dirty="0"/>
              <a:t> </a:t>
            </a:r>
            <a:r>
              <a:rPr lang="fr-FR" dirty="0" err="1"/>
              <a:t>controlling</a:t>
            </a:r>
            <a:r>
              <a:rPr lang="fr-FR" dirty="0"/>
              <a:t> translation speed</a:t>
            </a:r>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92</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a:r>
              <a:rPr lang="fr-FR" dirty="0" err="1">
                <a:latin typeface="Avenir Book"/>
                <a:cs typeface="Avenir Book"/>
              </a:rPr>
              <a:t>What</a:t>
            </a:r>
            <a:r>
              <a:rPr lang="fr-FR" dirty="0">
                <a:latin typeface="Avenir Book"/>
                <a:cs typeface="Avenir Book"/>
              </a:rPr>
              <a:t> are the </a:t>
            </a:r>
            <a:r>
              <a:rPr lang="fr-FR" dirty="0" err="1">
                <a:latin typeface="Avenir Book"/>
                <a:cs typeface="Avenir Book"/>
              </a:rPr>
              <a:t>different</a:t>
            </a:r>
            <a:r>
              <a:rPr lang="fr-FR" dirty="0">
                <a:latin typeface="Avenir Book"/>
                <a:cs typeface="Avenir Book"/>
              </a:rPr>
              <a:t> point mutations and how </a:t>
            </a:r>
            <a:r>
              <a:rPr lang="fr-FR" dirty="0" err="1">
                <a:latin typeface="Avenir Book"/>
                <a:cs typeface="Avenir Book"/>
              </a:rPr>
              <a:t>can</a:t>
            </a:r>
            <a:r>
              <a:rPr lang="fr-FR" dirty="0">
                <a:latin typeface="Avenir Book"/>
                <a:cs typeface="Avenir Book"/>
              </a:rPr>
              <a:t> </a:t>
            </a:r>
            <a:r>
              <a:rPr lang="fr-FR" dirty="0" err="1">
                <a:latin typeface="Avenir Book"/>
                <a:cs typeface="Avenir Book"/>
              </a:rPr>
              <a:t>they</a:t>
            </a:r>
            <a:r>
              <a:rPr lang="fr-FR" dirty="0">
                <a:latin typeface="Avenir Book"/>
                <a:cs typeface="Avenir Book"/>
              </a:rPr>
              <a:t> </a:t>
            </a:r>
            <a:r>
              <a:rPr lang="fr-FR" dirty="0" err="1">
                <a:latin typeface="Avenir Book"/>
                <a:cs typeface="Avenir Book"/>
              </a:rPr>
              <a:t>be</a:t>
            </a:r>
            <a:r>
              <a:rPr lang="fr-FR" dirty="0">
                <a:latin typeface="Avenir Book"/>
                <a:cs typeface="Avenir Book"/>
              </a:rPr>
              <a:t> </a:t>
            </a:r>
            <a:r>
              <a:rPr lang="fr-FR" dirty="0" err="1">
                <a:latin typeface="Avenir Book"/>
                <a:cs typeface="Avenir Book"/>
              </a:rPr>
              <a:t>classified</a:t>
            </a:r>
            <a:r>
              <a:rPr lang="fr-FR" dirty="0">
                <a:latin typeface="Avenir Book"/>
                <a:cs typeface="Avenir Book"/>
              </a:rPr>
              <a:t> ?</a:t>
            </a:r>
          </a:p>
          <a:p>
            <a:pPr algn="just"/>
            <a:r>
              <a:rPr lang="fr-FR" dirty="0" err="1">
                <a:latin typeface="Avenir Book"/>
                <a:cs typeface="Avenir Book"/>
              </a:rPr>
              <a:t>What</a:t>
            </a:r>
            <a:r>
              <a:rPr lang="fr-FR" dirty="0">
                <a:latin typeface="Avenir Book"/>
                <a:cs typeface="Avenir Book"/>
              </a:rPr>
              <a:t> are </a:t>
            </a:r>
            <a:r>
              <a:rPr lang="fr-FR" dirty="0" err="1">
                <a:latin typeface="Avenir Book"/>
                <a:cs typeface="Avenir Book"/>
              </a:rPr>
              <a:t>their</a:t>
            </a:r>
            <a:r>
              <a:rPr lang="fr-FR" dirty="0">
                <a:latin typeface="Avenir Book"/>
                <a:cs typeface="Avenir Book"/>
              </a:rPr>
              <a:t> </a:t>
            </a:r>
            <a:r>
              <a:rPr lang="fr-FR" dirty="0" err="1">
                <a:latin typeface="Avenir Book"/>
                <a:cs typeface="Avenir Book"/>
              </a:rPr>
              <a:t>consequences</a:t>
            </a:r>
            <a:r>
              <a:rPr lang="fr-FR" dirty="0">
                <a:latin typeface="Avenir Book"/>
                <a:cs typeface="Avenir Book"/>
              </a:rPr>
              <a:t> ?</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93</a:t>
            </a:fld>
            <a:endParaRPr lang="en-US"/>
          </a:p>
        </p:txBody>
      </p:sp>
    </p:spTree>
    <p:extLst>
      <p:ext uri="{BB962C8B-B14F-4D97-AF65-F5344CB8AC3E}">
        <p14:creationId xmlns:p14="http://schemas.microsoft.com/office/powerpoint/2010/main" val="3947679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Figure 1: Examples of non-synonymous and synonymous nucleotide substitutions (A) and examples of radical and conservative non-synonymous nucleotide substitutions (B). In the former, a non-synonymous substitution leads to an amino acid replacement, and a synonymous substitution does not. In the latter, the 20 amino acids show different physicochemical properties, such as charge. A radical non-synonymous substitution leads to an amino acid replacement with a concomitant change in charge, and a conservative non-synonymous substitution leads to an amino acid replacement without a change in charge.</a:t>
            </a:r>
            <a:endParaRPr lang="en-US" dirty="0"/>
          </a:p>
        </p:txBody>
      </p:sp>
      <p:sp>
        <p:nvSpPr>
          <p:cNvPr id="4" name="Slide Number Placeholder 3"/>
          <p:cNvSpPr>
            <a:spLocks noGrp="1"/>
          </p:cNvSpPr>
          <p:nvPr>
            <p:ph type="sldNum" sz="quarter" idx="10"/>
          </p:nvPr>
        </p:nvSpPr>
        <p:spPr/>
        <p:txBody>
          <a:bodyPr/>
          <a:lstStyle/>
          <a:p>
            <a:fld id="{59428647-036D-2B41-BB7D-E243DD925398}" type="slidenum">
              <a:rPr lang="en-US" smtClean="0"/>
              <a:t>98</a:t>
            </a:fld>
            <a:endParaRPr lang="en-US"/>
          </a:p>
        </p:txBody>
      </p:sp>
    </p:spTree>
    <p:extLst>
      <p:ext uri="{BB962C8B-B14F-4D97-AF65-F5344CB8AC3E}">
        <p14:creationId xmlns:p14="http://schemas.microsoft.com/office/powerpoint/2010/main" val="15633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RNA </a:t>
            </a:r>
            <a:r>
              <a:rPr lang="fr-FR" dirty="0" err="1"/>
              <a:t>transcript</a:t>
            </a:r>
            <a:r>
              <a:rPr lang="fr-FR" dirty="0"/>
              <a:t> </a:t>
            </a:r>
            <a:r>
              <a:rPr lang="fr-FR" dirty="0" err="1"/>
              <a:t>is</a:t>
            </a:r>
            <a:r>
              <a:rPr lang="fr-FR" dirty="0"/>
              <a:t> </a:t>
            </a:r>
            <a:r>
              <a:rPr lang="fr-FR" dirty="0" err="1"/>
              <a:t>synthesized</a:t>
            </a:r>
            <a:r>
              <a:rPr lang="fr-FR" dirty="0"/>
              <a:t> by </a:t>
            </a:r>
            <a:r>
              <a:rPr lang="fr-FR" dirty="0" err="1"/>
              <a:t>ribonucleotide</a:t>
            </a:r>
            <a:r>
              <a:rPr lang="fr-FR" dirty="0"/>
              <a:t> triphosphate additions </a:t>
            </a:r>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34</a:t>
            </a:fld>
            <a:endParaRPr lang="en-US"/>
          </a:p>
        </p:txBody>
      </p:sp>
    </p:spTree>
    <p:extLst>
      <p:ext uri="{BB962C8B-B14F-4D97-AF65-F5344CB8AC3E}">
        <p14:creationId xmlns:p14="http://schemas.microsoft.com/office/powerpoint/2010/main" val="465634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RNA </a:t>
            </a:r>
            <a:r>
              <a:rPr lang="fr-FR" dirty="0" err="1"/>
              <a:t>transcript</a:t>
            </a:r>
            <a:r>
              <a:rPr lang="fr-FR" dirty="0"/>
              <a:t> </a:t>
            </a:r>
            <a:r>
              <a:rPr lang="fr-FR" dirty="0" err="1"/>
              <a:t>is</a:t>
            </a:r>
            <a:r>
              <a:rPr lang="fr-FR" dirty="0"/>
              <a:t> </a:t>
            </a:r>
            <a:r>
              <a:rPr lang="fr-FR" dirty="0" err="1"/>
              <a:t>synthesized</a:t>
            </a:r>
            <a:r>
              <a:rPr lang="fr-FR" dirty="0"/>
              <a:t> by </a:t>
            </a:r>
            <a:r>
              <a:rPr lang="fr-FR" dirty="0" err="1"/>
              <a:t>ribonucleotide</a:t>
            </a:r>
            <a:r>
              <a:rPr lang="fr-FR" dirty="0"/>
              <a:t> triphosphate additions </a:t>
            </a:r>
          </a:p>
          <a:p>
            <a:r>
              <a:rPr lang="fr-FR" dirty="0"/>
              <a:t>The </a:t>
            </a:r>
            <a:r>
              <a:rPr lang="fr-FR" dirty="0" err="1"/>
              <a:t>nuclear</a:t>
            </a:r>
            <a:r>
              <a:rPr lang="fr-FR" dirty="0"/>
              <a:t> pore </a:t>
            </a:r>
            <a:r>
              <a:rPr lang="fr-FR" dirty="0" err="1"/>
              <a:t>complex</a:t>
            </a:r>
            <a:r>
              <a:rPr lang="fr-FR" dirty="0"/>
              <a:t> </a:t>
            </a:r>
            <a:r>
              <a:rPr lang="fr-FR" dirty="0" err="1"/>
              <a:t>selectively</a:t>
            </a:r>
            <a:r>
              <a:rPr lang="fr-FR" dirty="0"/>
              <a:t> exports </a:t>
            </a:r>
            <a:r>
              <a:rPr lang="fr-FR" dirty="0" err="1"/>
              <a:t>complete</a:t>
            </a:r>
            <a:r>
              <a:rPr lang="fr-FR" dirty="0"/>
              <a:t>, </a:t>
            </a:r>
            <a:r>
              <a:rPr lang="fr-FR" dirty="0" err="1"/>
              <a:t>spliced</a:t>
            </a:r>
            <a:r>
              <a:rPr lang="fr-FR" dirty="0"/>
              <a:t> </a:t>
            </a:r>
            <a:r>
              <a:rPr lang="fr-FR" dirty="0" err="1"/>
              <a:t>mRNA</a:t>
            </a:r>
            <a:r>
              <a:rPr lang="fr-FR" dirty="0"/>
              <a:t> </a:t>
            </a:r>
            <a:r>
              <a:rPr lang="fr-FR" dirty="0" err="1"/>
              <a:t>molecules</a:t>
            </a:r>
            <a:r>
              <a:rPr lang="fr-FR" dirty="0"/>
              <a:t> to the cytosol </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35</a:t>
            </a:fld>
            <a:endParaRPr lang="en-US"/>
          </a:p>
        </p:txBody>
      </p:sp>
    </p:spTree>
    <p:extLst>
      <p:ext uri="{BB962C8B-B14F-4D97-AF65-F5344CB8AC3E}">
        <p14:creationId xmlns:p14="http://schemas.microsoft.com/office/powerpoint/2010/main" val="46563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The four main </a:t>
            </a:r>
            <a:r>
              <a:rPr lang="fr-FR" dirty="0" err="1"/>
              <a:t>wobble</a:t>
            </a:r>
            <a:r>
              <a:rPr lang="fr-FR" dirty="0"/>
              <a:t> base pairs are guanine-</a:t>
            </a:r>
            <a:r>
              <a:rPr lang="fr-FR" dirty="0" err="1"/>
              <a:t>uracil</a:t>
            </a:r>
            <a:r>
              <a:rPr lang="fr-FR" dirty="0"/>
              <a:t> (</a:t>
            </a:r>
            <a:r>
              <a:rPr lang="fr-FR" b="1" dirty="0"/>
              <a:t>G-U</a:t>
            </a:r>
            <a:r>
              <a:rPr lang="fr-FR" dirty="0"/>
              <a:t>), </a:t>
            </a:r>
            <a:r>
              <a:rPr lang="fr-FR" dirty="0" err="1"/>
              <a:t>hypoxanthine-uracil</a:t>
            </a:r>
            <a:r>
              <a:rPr lang="fr-FR" dirty="0"/>
              <a:t> (</a:t>
            </a:r>
            <a:r>
              <a:rPr lang="fr-FR" b="1" dirty="0"/>
              <a:t>I-U</a:t>
            </a:r>
            <a:r>
              <a:rPr lang="fr-FR" dirty="0"/>
              <a:t>), </a:t>
            </a:r>
            <a:r>
              <a:rPr lang="fr-FR" dirty="0" err="1"/>
              <a:t>hypoxanthine-adenine</a:t>
            </a:r>
            <a:r>
              <a:rPr lang="fr-FR" dirty="0"/>
              <a:t> (</a:t>
            </a:r>
            <a:r>
              <a:rPr lang="fr-FR" b="1" dirty="0"/>
              <a:t>I-A</a:t>
            </a:r>
            <a:r>
              <a:rPr lang="fr-FR" dirty="0"/>
              <a:t>), and </a:t>
            </a:r>
            <a:r>
              <a:rPr lang="fr-FR" dirty="0" err="1"/>
              <a:t>hypoxanthine</a:t>
            </a:r>
            <a:r>
              <a:rPr lang="fr-FR" dirty="0"/>
              <a:t>-cytosine (</a:t>
            </a:r>
            <a:r>
              <a:rPr lang="fr-FR" b="1" dirty="0"/>
              <a:t>I-C</a:t>
            </a:r>
            <a:r>
              <a:rPr lang="fr-FR" dirty="0"/>
              <a:t>).</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36</a:t>
            </a:fld>
            <a:endParaRPr lang="en-US"/>
          </a:p>
        </p:txBody>
      </p:sp>
    </p:spTree>
    <p:extLst>
      <p:ext uri="{BB962C8B-B14F-4D97-AF65-F5344CB8AC3E}">
        <p14:creationId xmlns:p14="http://schemas.microsoft.com/office/powerpoint/2010/main" val="2469123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a:t>Initiation</a:t>
            </a:r>
            <a:r>
              <a:rPr lang="fr-FR" dirty="0"/>
              <a:t>: The ribosome assembles </a:t>
            </a:r>
            <a:r>
              <a:rPr lang="fr-FR" dirty="0" err="1"/>
              <a:t>around</a:t>
            </a:r>
            <a:r>
              <a:rPr lang="fr-FR" dirty="0"/>
              <a:t> the </a:t>
            </a:r>
            <a:r>
              <a:rPr lang="fr-FR" dirty="0" err="1"/>
              <a:t>target</a:t>
            </a:r>
            <a:r>
              <a:rPr lang="fr-FR" dirty="0"/>
              <a:t> </a:t>
            </a:r>
            <a:r>
              <a:rPr lang="fr-FR" dirty="0" err="1"/>
              <a:t>mRNA</a:t>
            </a:r>
            <a:r>
              <a:rPr lang="fr-FR" dirty="0"/>
              <a:t>. The first </a:t>
            </a:r>
            <a:r>
              <a:rPr lang="fr-FR" dirty="0" err="1"/>
              <a:t>tRNA</a:t>
            </a:r>
            <a:r>
              <a:rPr lang="fr-FR" dirty="0"/>
              <a:t> </a:t>
            </a:r>
            <a:r>
              <a:rPr lang="fr-FR" dirty="0" err="1"/>
              <a:t>is</a:t>
            </a:r>
            <a:r>
              <a:rPr lang="fr-FR" dirty="0"/>
              <a:t> </a:t>
            </a:r>
            <a:r>
              <a:rPr lang="fr-FR" dirty="0" err="1"/>
              <a:t>attached</a:t>
            </a:r>
            <a:r>
              <a:rPr lang="fr-FR" dirty="0"/>
              <a:t> </a:t>
            </a:r>
            <a:r>
              <a:rPr lang="fr-FR" dirty="0" err="1"/>
              <a:t>at</a:t>
            </a:r>
            <a:r>
              <a:rPr lang="fr-FR" dirty="0"/>
              <a:t> the </a:t>
            </a:r>
            <a:r>
              <a:rPr lang="fr-FR" dirty="0" err="1"/>
              <a:t>start</a:t>
            </a:r>
            <a:r>
              <a:rPr lang="fr-FR" dirty="0"/>
              <a:t> codon.</a:t>
            </a:r>
          </a:p>
          <a:p>
            <a:r>
              <a:rPr lang="fr-FR" b="1" dirty="0"/>
              <a:t>Elongation</a:t>
            </a:r>
            <a:r>
              <a:rPr lang="fr-FR" dirty="0"/>
              <a:t>: The </a:t>
            </a:r>
            <a:r>
              <a:rPr lang="fr-FR" dirty="0" err="1"/>
              <a:t>tRNA</a:t>
            </a:r>
            <a:r>
              <a:rPr lang="fr-FR" dirty="0"/>
              <a:t> </a:t>
            </a:r>
            <a:r>
              <a:rPr lang="fr-FR" dirty="0" err="1"/>
              <a:t>transfers</a:t>
            </a:r>
            <a:r>
              <a:rPr lang="fr-FR" dirty="0"/>
              <a:t> an </a:t>
            </a:r>
            <a:r>
              <a:rPr lang="fr-FR" dirty="0" err="1"/>
              <a:t>amino</a:t>
            </a:r>
            <a:r>
              <a:rPr lang="fr-FR" dirty="0"/>
              <a:t> </a:t>
            </a:r>
            <a:r>
              <a:rPr lang="fr-FR" dirty="0" err="1"/>
              <a:t>acid</a:t>
            </a:r>
            <a:r>
              <a:rPr lang="fr-FR" dirty="0"/>
              <a:t> to the </a:t>
            </a:r>
            <a:r>
              <a:rPr lang="fr-FR" dirty="0" err="1"/>
              <a:t>tRNA</a:t>
            </a:r>
            <a:r>
              <a:rPr lang="fr-FR" dirty="0"/>
              <a:t> </a:t>
            </a:r>
            <a:r>
              <a:rPr lang="fr-FR" dirty="0" err="1"/>
              <a:t>corresponding</a:t>
            </a:r>
            <a:r>
              <a:rPr lang="fr-FR" dirty="0"/>
              <a:t> to the </a:t>
            </a:r>
            <a:r>
              <a:rPr lang="fr-FR" dirty="0" err="1"/>
              <a:t>next</a:t>
            </a:r>
            <a:r>
              <a:rPr lang="fr-FR" dirty="0"/>
              <a:t> codon. The ribosome </a:t>
            </a:r>
            <a:r>
              <a:rPr lang="fr-FR" dirty="0" err="1"/>
              <a:t>then</a:t>
            </a:r>
            <a:r>
              <a:rPr lang="fr-FR" dirty="0"/>
              <a:t> moves (</a:t>
            </a:r>
            <a:r>
              <a:rPr lang="fr-FR" i="1" dirty="0" err="1"/>
              <a:t>translocates</a:t>
            </a:r>
            <a:r>
              <a:rPr lang="fr-FR" i="1" dirty="0"/>
              <a:t>)</a:t>
            </a:r>
            <a:r>
              <a:rPr lang="fr-FR" dirty="0"/>
              <a:t> to the </a:t>
            </a:r>
            <a:r>
              <a:rPr lang="fr-FR" dirty="0" err="1"/>
              <a:t>next</a:t>
            </a:r>
            <a:r>
              <a:rPr lang="fr-FR" dirty="0"/>
              <a:t> </a:t>
            </a:r>
            <a:r>
              <a:rPr lang="fr-FR" dirty="0" err="1"/>
              <a:t>mRNA</a:t>
            </a:r>
            <a:r>
              <a:rPr lang="fr-FR" dirty="0"/>
              <a:t> codon to continue the </a:t>
            </a:r>
            <a:r>
              <a:rPr lang="fr-FR" dirty="0" err="1"/>
              <a:t>process</a:t>
            </a:r>
            <a:r>
              <a:rPr lang="fr-FR" dirty="0"/>
              <a:t>, </a:t>
            </a:r>
            <a:r>
              <a:rPr lang="fr-FR" dirty="0" err="1"/>
              <a:t>creating</a:t>
            </a:r>
            <a:r>
              <a:rPr lang="fr-FR" dirty="0"/>
              <a:t> an </a:t>
            </a:r>
            <a:r>
              <a:rPr lang="fr-FR" dirty="0" err="1"/>
              <a:t>amino</a:t>
            </a:r>
            <a:r>
              <a:rPr lang="fr-FR" dirty="0"/>
              <a:t> </a:t>
            </a:r>
            <a:r>
              <a:rPr lang="fr-FR" dirty="0" err="1"/>
              <a:t>acid</a:t>
            </a:r>
            <a:r>
              <a:rPr lang="fr-FR" dirty="0"/>
              <a:t> </a:t>
            </a:r>
            <a:r>
              <a:rPr lang="fr-FR" dirty="0" err="1"/>
              <a:t>chain</a:t>
            </a:r>
            <a:r>
              <a:rPr lang="fr-FR" dirty="0"/>
              <a:t>.</a:t>
            </a:r>
          </a:p>
          <a:p>
            <a:r>
              <a:rPr lang="fr-FR" b="1" dirty="0" err="1"/>
              <a:t>Termination</a:t>
            </a:r>
            <a:r>
              <a:rPr lang="fr-FR" dirty="0"/>
              <a:t>: </a:t>
            </a:r>
            <a:r>
              <a:rPr lang="fr-FR" dirty="0" err="1"/>
              <a:t>When</a:t>
            </a:r>
            <a:r>
              <a:rPr lang="fr-FR" dirty="0"/>
              <a:t> a stop codon </a:t>
            </a:r>
            <a:r>
              <a:rPr lang="fr-FR" dirty="0" err="1"/>
              <a:t>is</a:t>
            </a:r>
            <a:r>
              <a:rPr lang="fr-FR" dirty="0"/>
              <a:t> </a:t>
            </a:r>
            <a:r>
              <a:rPr lang="fr-FR" dirty="0" err="1"/>
              <a:t>reached</a:t>
            </a:r>
            <a:r>
              <a:rPr lang="fr-FR" dirty="0"/>
              <a:t>, the ribosome releases the polypeptide.</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37</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a:t>Initiation</a:t>
            </a:r>
            <a:r>
              <a:rPr lang="fr-FR" dirty="0"/>
              <a:t>: The ribosome assembles </a:t>
            </a:r>
            <a:r>
              <a:rPr lang="fr-FR" dirty="0" err="1"/>
              <a:t>around</a:t>
            </a:r>
            <a:r>
              <a:rPr lang="fr-FR" dirty="0"/>
              <a:t> the </a:t>
            </a:r>
            <a:r>
              <a:rPr lang="fr-FR" dirty="0" err="1"/>
              <a:t>target</a:t>
            </a:r>
            <a:r>
              <a:rPr lang="fr-FR" dirty="0"/>
              <a:t> </a:t>
            </a:r>
            <a:r>
              <a:rPr lang="fr-FR" dirty="0" err="1"/>
              <a:t>mRNA</a:t>
            </a:r>
            <a:r>
              <a:rPr lang="fr-FR" dirty="0"/>
              <a:t>. The first </a:t>
            </a:r>
            <a:r>
              <a:rPr lang="fr-FR" dirty="0" err="1"/>
              <a:t>tRNA</a:t>
            </a:r>
            <a:r>
              <a:rPr lang="fr-FR" dirty="0"/>
              <a:t> </a:t>
            </a:r>
            <a:r>
              <a:rPr lang="fr-FR" dirty="0" err="1"/>
              <a:t>is</a:t>
            </a:r>
            <a:r>
              <a:rPr lang="fr-FR" dirty="0"/>
              <a:t> </a:t>
            </a:r>
            <a:r>
              <a:rPr lang="fr-FR" dirty="0" err="1"/>
              <a:t>attached</a:t>
            </a:r>
            <a:r>
              <a:rPr lang="fr-FR" dirty="0"/>
              <a:t> </a:t>
            </a:r>
            <a:r>
              <a:rPr lang="fr-FR" dirty="0" err="1"/>
              <a:t>at</a:t>
            </a:r>
            <a:r>
              <a:rPr lang="fr-FR" dirty="0"/>
              <a:t> the </a:t>
            </a:r>
            <a:r>
              <a:rPr lang="fr-FR" dirty="0" err="1"/>
              <a:t>start</a:t>
            </a:r>
            <a:r>
              <a:rPr lang="fr-FR" dirty="0"/>
              <a:t> codon.</a:t>
            </a:r>
          </a:p>
          <a:p>
            <a:r>
              <a:rPr lang="fr-FR" b="1" dirty="0"/>
              <a:t>Elongation</a:t>
            </a:r>
            <a:r>
              <a:rPr lang="fr-FR" dirty="0"/>
              <a:t>: The </a:t>
            </a:r>
            <a:r>
              <a:rPr lang="fr-FR" dirty="0" err="1"/>
              <a:t>tRNA</a:t>
            </a:r>
            <a:r>
              <a:rPr lang="fr-FR" dirty="0"/>
              <a:t> </a:t>
            </a:r>
            <a:r>
              <a:rPr lang="fr-FR" dirty="0" err="1"/>
              <a:t>transfers</a:t>
            </a:r>
            <a:r>
              <a:rPr lang="fr-FR" dirty="0"/>
              <a:t> an </a:t>
            </a:r>
            <a:r>
              <a:rPr lang="fr-FR" dirty="0" err="1"/>
              <a:t>amino</a:t>
            </a:r>
            <a:r>
              <a:rPr lang="fr-FR" dirty="0"/>
              <a:t> </a:t>
            </a:r>
            <a:r>
              <a:rPr lang="fr-FR" dirty="0" err="1"/>
              <a:t>acid</a:t>
            </a:r>
            <a:r>
              <a:rPr lang="fr-FR" dirty="0"/>
              <a:t> to the </a:t>
            </a:r>
            <a:r>
              <a:rPr lang="fr-FR" dirty="0" err="1"/>
              <a:t>tRNA</a:t>
            </a:r>
            <a:r>
              <a:rPr lang="fr-FR" dirty="0"/>
              <a:t> </a:t>
            </a:r>
            <a:r>
              <a:rPr lang="fr-FR" dirty="0" err="1"/>
              <a:t>corresponding</a:t>
            </a:r>
            <a:r>
              <a:rPr lang="fr-FR" dirty="0"/>
              <a:t> to the </a:t>
            </a:r>
            <a:r>
              <a:rPr lang="fr-FR" dirty="0" err="1"/>
              <a:t>next</a:t>
            </a:r>
            <a:r>
              <a:rPr lang="fr-FR" dirty="0"/>
              <a:t> codon. The ribosome </a:t>
            </a:r>
            <a:r>
              <a:rPr lang="fr-FR" dirty="0" err="1"/>
              <a:t>then</a:t>
            </a:r>
            <a:r>
              <a:rPr lang="fr-FR" dirty="0"/>
              <a:t> moves (</a:t>
            </a:r>
            <a:r>
              <a:rPr lang="fr-FR" i="1" dirty="0" err="1"/>
              <a:t>translocates</a:t>
            </a:r>
            <a:r>
              <a:rPr lang="fr-FR" i="1" dirty="0"/>
              <a:t>)</a:t>
            </a:r>
            <a:r>
              <a:rPr lang="fr-FR" dirty="0"/>
              <a:t> to the </a:t>
            </a:r>
            <a:r>
              <a:rPr lang="fr-FR" dirty="0" err="1"/>
              <a:t>next</a:t>
            </a:r>
            <a:r>
              <a:rPr lang="fr-FR" dirty="0"/>
              <a:t> </a:t>
            </a:r>
            <a:r>
              <a:rPr lang="fr-FR" dirty="0" err="1"/>
              <a:t>mRNA</a:t>
            </a:r>
            <a:r>
              <a:rPr lang="fr-FR" dirty="0"/>
              <a:t> codon to continue the </a:t>
            </a:r>
            <a:r>
              <a:rPr lang="fr-FR" dirty="0" err="1"/>
              <a:t>process</a:t>
            </a:r>
            <a:r>
              <a:rPr lang="fr-FR" dirty="0"/>
              <a:t>, </a:t>
            </a:r>
            <a:r>
              <a:rPr lang="fr-FR" dirty="0" err="1"/>
              <a:t>creating</a:t>
            </a:r>
            <a:r>
              <a:rPr lang="fr-FR" dirty="0"/>
              <a:t> an </a:t>
            </a:r>
            <a:r>
              <a:rPr lang="fr-FR" dirty="0" err="1"/>
              <a:t>amino</a:t>
            </a:r>
            <a:r>
              <a:rPr lang="fr-FR" dirty="0"/>
              <a:t> </a:t>
            </a:r>
            <a:r>
              <a:rPr lang="fr-FR" dirty="0" err="1"/>
              <a:t>acid</a:t>
            </a:r>
            <a:r>
              <a:rPr lang="fr-FR" dirty="0"/>
              <a:t> </a:t>
            </a:r>
            <a:r>
              <a:rPr lang="fr-FR" dirty="0" err="1"/>
              <a:t>chain</a:t>
            </a:r>
            <a:r>
              <a:rPr lang="fr-FR" dirty="0"/>
              <a:t>.</a:t>
            </a:r>
          </a:p>
          <a:p>
            <a:r>
              <a:rPr lang="fr-FR" b="1" dirty="0" err="1"/>
              <a:t>Termination</a:t>
            </a:r>
            <a:r>
              <a:rPr lang="fr-FR" dirty="0"/>
              <a:t>: </a:t>
            </a:r>
            <a:r>
              <a:rPr lang="fr-FR" dirty="0" err="1"/>
              <a:t>When</a:t>
            </a:r>
            <a:r>
              <a:rPr lang="fr-FR" dirty="0"/>
              <a:t> a stop codon </a:t>
            </a:r>
            <a:r>
              <a:rPr lang="fr-FR" dirty="0" err="1"/>
              <a:t>is</a:t>
            </a:r>
            <a:r>
              <a:rPr lang="fr-FR" dirty="0"/>
              <a:t> </a:t>
            </a:r>
            <a:r>
              <a:rPr lang="fr-FR" dirty="0" err="1"/>
              <a:t>reached</a:t>
            </a:r>
            <a:r>
              <a:rPr lang="fr-FR" dirty="0"/>
              <a:t>, the ribosome releases the polypeptide.</a:t>
            </a:r>
          </a:p>
          <a:p>
            <a:endParaRPr lang="fr-FR"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38</a:t>
            </a:fld>
            <a:endParaRPr lang="en-US"/>
          </a:p>
        </p:txBody>
      </p:sp>
    </p:spTree>
    <p:extLst>
      <p:ext uri="{BB962C8B-B14F-4D97-AF65-F5344CB8AC3E}">
        <p14:creationId xmlns:p14="http://schemas.microsoft.com/office/powerpoint/2010/main" val="456161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codon table sets out how the triplet codons code for specific amino acids.</a:t>
            </a:r>
          </a:p>
          <a:p>
            <a:r>
              <a:rPr lang="en-US" dirty="0"/>
              <a:t>The genetic code is written in DNA sequences as codons, groups of three nucleotides. </a:t>
            </a:r>
          </a:p>
          <a:p>
            <a:endParaRPr lang="en-US" dirty="0"/>
          </a:p>
          <a:p>
            <a:r>
              <a:rPr lang="en-US" dirty="0"/>
              <a:t>Each codon represents a single amino acid in a protein chain. However, there are more codons (64) than amino acids found in proteins (20), so many codons are effectively synonyms. </a:t>
            </a:r>
          </a:p>
          <a:p>
            <a:endParaRPr lang="en-US" b="1" dirty="0"/>
          </a:p>
        </p:txBody>
      </p:sp>
      <p:sp>
        <p:nvSpPr>
          <p:cNvPr id="4" name="Espace réservé du numéro de diapositive 3"/>
          <p:cNvSpPr>
            <a:spLocks noGrp="1"/>
          </p:cNvSpPr>
          <p:nvPr>
            <p:ph type="sldNum" sz="quarter" idx="10"/>
          </p:nvPr>
        </p:nvSpPr>
        <p:spPr/>
        <p:txBody>
          <a:bodyPr/>
          <a:lstStyle/>
          <a:p>
            <a:fld id="{59428647-036D-2B41-BB7D-E243DD925398}" type="slidenum">
              <a:rPr lang="en-US" smtClean="0"/>
              <a:t>39</a:t>
            </a:fld>
            <a:endParaRPr lang="en-US"/>
          </a:p>
        </p:txBody>
      </p:sp>
    </p:spTree>
    <p:extLst>
      <p:ext uri="{BB962C8B-B14F-4D97-AF65-F5344CB8AC3E}">
        <p14:creationId xmlns:p14="http://schemas.microsoft.com/office/powerpoint/2010/main" val="45616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lang="en-US"/>
          </a:p>
        </p:txBody>
      </p:sp>
      <p:sp>
        <p:nvSpPr>
          <p:cNvPr id="4" name="Date Placeholder 3"/>
          <p:cNvSpPr>
            <a:spLocks noGrp="1"/>
          </p:cNvSpPr>
          <p:nvPr>
            <p:ph type="dt" sz="half" idx="10"/>
          </p:nvPr>
        </p:nvSpPr>
        <p:spPr/>
        <p:txBody>
          <a:bodyPr/>
          <a:lstStyle/>
          <a:p>
            <a:fld id="{6C5ABB43-382E-1F4E-BD40-A54FF2556AE3}"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159358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p>
            <a:fld id="{6C5ABB43-382E-1F4E-BD40-A54FF2556AE3}"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1927605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p>
            <a:fld id="{6C5ABB43-382E-1F4E-BD40-A54FF2556AE3}"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55250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idx="1"/>
          </p:nvPr>
        </p:nvSpPr>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p>
            <a:fld id="{6C5ABB43-382E-1F4E-BD40-A54FF2556AE3}"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205622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Click to edit Master text styles</a:t>
            </a:r>
          </a:p>
        </p:txBody>
      </p:sp>
      <p:sp>
        <p:nvSpPr>
          <p:cNvPr id="4" name="Date Placeholder 3"/>
          <p:cNvSpPr>
            <a:spLocks noGrp="1"/>
          </p:cNvSpPr>
          <p:nvPr>
            <p:ph type="dt" sz="half" idx="10"/>
          </p:nvPr>
        </p:nvSpPr>
        <p:spPr/>
        <p:txBody>
          <a:bodyPr/>
          <a:lstStyle/>
          <a:p>
            <a:fld id="{6C5ABB43-382E-1F4E-BD40-A54FF2556AE3}"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1536983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Date Placeholder 4"/>
          <p:cNvSpPr>
            <a:spLocks noGrp="1"/>
          </p:cNvSpPr>
          <p:nvPr>
            <p:ph type="dt" sz="half" idx="10"/>
          </p:nvPr>
        </p:nvSpPr>
        <p:spPr/>
        <p:txBody>
          <a:bodyPr/>
          <a:lstStyle/>
          <a:p>
            <a:fld id="{6C5ABB43-382E-1F4E-BD40-A54FF2556AE3}"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62185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7" name="Date Placeholder 6"/>
          <p:cNvSpPr>
            <a:spLocks noGrp="1"/>
          </p:cNvSpPr>
          <p:nvPr>
            <p:ph type="dt" sz="half" idx="10"/>
          </p:nvPr>
        </p:nvSpPr>
        <p:spPr/>
        <p:txBody>
          <a:bodyPr/>
          <a:lstStyle/>
          <a:p>
            <a:fld id="{6C5ABB43-382E-1F4E-BD40-A54FF2556AE3}" type="datetimeFigureOut">
              <a:rPr lang="en-US" smtClean="0"/>
              <a:t>5/1/18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123583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Date Placeholder 2"/>
          <p:cNvSpPr>
            <a:spLocks noGrp="1"/>
          </p:cNvSpPr>
          <p:nvPr>
            <p:ph type="dt" sz="half" idx="10"/>
          </p:nvPr>
        </p:nvSpPr>
        <p:spPr/>
        <p:txBody>
          <a:bodyPr/>
          <a:lstStyle/>
          <a:p>
            <a:fld id="{6C5ABB43-382E-1F4E-BD40-A54FF2556AE3}" type="datetimeFigureOut">
              <a:rPr lang="en-US" smtClean="0"/>
              <a:t>5/1/18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132276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5ABB43-382E-1F4E-BD40-A54FF2556AE3}" type="datetimeFigureOut">
              <a:rPr lang="en-US" smtClean="0"/>
              <a:t>5/1/18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3429471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4"/>
          <p:cNvSpPr>
            <a:spLocks noGrp="1"/>
          </p:cNvSpPr>
          <p:nvPr>
            <p:ph type="dt" sz="half" idx="10"/>
          </p:nvPr>
        </p:nvSpPr>
        <p:spPr/>
        <p:txBody>
          <a:bodyPr/>
          <a:lstStyle/>
          <a:p>
            <a:fld id="{6C5ABB43-382E-1F4E-BD40-A54FF2556AE3}"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2101259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4"/>
          <p:cNvSpPr>
            <a:spLocks noGrp="1"/>
          </p:cNvSpPr>
          <p:nvPr>
            <p:ph type="dt" sz="half" idx="10"/>
          </p:nvPr>
        </p:nvSpPr>
        <p:spPr/>
        <p:txBody>
          <a:bodyPr/>
          <a:lstStyle/>
          <a:p>
            <a:fld id="{6C5ABB43-382E-1F4E-BD40-A54FF2556AE3}"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71F83-9003-5947-872B-8B890B1A666D}" type="slidenum">
              <a:rPr lang="en-US" smtClean="0"/>
              <a:t>‹N°›</a:t>
            </a:fld>
            <a:endParaRPr lang="en-US"/>
          </a:p>
        </p:txBody>
      </p:sp>
    </p:spTree>
    <p:extLst>
      <p:ext uri="{BB962C8B-B14F-4D97-AF65-F5344CB8AC3E}">
        <p14:creationId xmlns:p14="http://schemas.microsoft.com/office/powerpoint/2010/main" val="2184894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ABB43-382E-1F4E-BD40-A54FF2556AE3}" type="datetimeFigureOut">
              <a:rPr lang="en-US" smtClean="0"/>
              <a:t>5/1/18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71F83-9003-5947-872B-8B890B1A666D}" type="slidenum">
              <a:rPr lang="en-US" smtClean="0"/>
              <a:t>‹N°›</a:t>
            </a:fld>
            <a:endParaRPr lang="en-US"/>
          </a:p>
        </p:txBody>
      </p:sp>
    </p:spTree>
    <p:extLst>
      <p:ext uri="{BB962C8B-B14F-4D97-AF65-F5344CB8AC3E}">
        <p14:creationId xmlns:p14="http://schemas.microsoft.com/office/powerpoint/2010/main" val="345455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43391" y="0"/>
            <a:ext cx="975213" cy="6858000"/>
          </a:xfrm>
          <a:prstGeom prst="rect">
            <a:avLst/>
          </a:prstGeom>
          <a:solidFill>
            <a:srgbClr val="174A4C">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952106" y="3174555"/>
            <a:ext cx="7191893" cy="1200329"/>
          </a:xfrm>
          <a:prstGeom prst="rect">
            <a:avLst/>
          </a:prstGeom>
          <a:noFill/>
        </p:spPr>
        <p:txBody>
          <a:bodyPr wrap="square" rtlCol="0">
            <a:spAutoFit/>
          </a:bodyPr>
          <a:lstStyle/>
          <a:p>
            <a:pPr algn="ctr"/>
            <a:r>
              <a:rPr lang="en-US" sz="3600" b="1" dirty="0">
                <a:latin typeface="Century Gothic"/>
                <a:cs typeface="Century Gothic"/>
              </a:rPr>
              <a:t>Biology: </a:t>
            </a:r>
          </a:p>
          <a:p>
            <a:pPr algn="ctr"/>
            <a:r>
              <a:rPr lang="en-US" sz="3600" b="1" dirty="0">
                <a:latin typeface="Century Gothic"/>
                <a:cs typeface="Century Gothic"/>
              </a:rPr>
              <a:t>basic and novel key concepts</a:t>
            </a:r>
          </a:p>
        </p:txBody>
      </p:sp>
      <p:sp>
        <p:nvSpPr>
          <p:cNvPr id="44" name="TextBox 43"/>
          <p:cNvSpPr txBox="1"/>
          <p:nvPr/>
        </p:nvSpPr>
        <p:spPr>
          <a:xfrm rot="16200000">
            <a:off x="-1779055" y="1990614"/>
            <a:ext cx="4759571" cy="830997"/>
          </a:xfrm>
          <a:prstGeom prst="rect">
            <a:avLst/>
          </a:prstGeom>
          <a:noFill/>
        </p:spPr>
        <p:txBody>
          <a:bodyPr wrap="square" rtlCol="0">
            <a:spAutoFit/>
          </a:bodyPr>
          <a:lstStyle/>
          <a:p>
            <a:pPr algn="r"/>
            <a:r>
              <a:rPr lang="en-US" sz="1600" b="1" dirty="0">
                <a:solidFill>
                  <a:schemeClr val="bg1"/>
                </a:solidFill>
                <a:latin typeface="Century Gothic"/>
                <a:cs typeface="Century Gothic"/>
              </a:rPr>
              <a:t>Bioinformatics and Genome Analyses course</a:t>
            </a:r>
          </a:p>
          <a:p>
            <a:pPr algn="r"/>
            <a:r>
              <a:rPr lang="en-US" sz="1600" dirty="0" err="1">
                <a:solidFill>
                  <a:schemeClr val="bg1"/>
                </a:solidFill>
                <a:latin typeface="Century Gothic"/>
                <a:cs typeface="Century Gothic"/>
              </a:rPr>
              <a:t>Institut</a:t>
            </a:r>
            <a:r>
              <a:rPr lang="en-US" sz="1600" dirty="0">
                <a:solidFill>
                  <a:schemeClr val="bg1"/>
                </a:solidFill>
                <a:latin typeface="Century Gothic"/>
                <a:cs typeface="Century Gothic"/>
              </a:rPr>
              <a:t> Pasteur de Tunis</a:t>
            </a:r>
          </a:p>
          <a:p>
            <a:pPr algn="r"/>
            <a:r>
              <a:rPr lang="en-US" sz="1600" dirty="0">
                <a:solidFill>
                  <a:schemeClr val="bg1"/>
                </a:solidFill>
                <a:latin typeface="Century Gothic"/>
                <a:cs typeface="Century Gothic"/>
              </a:rPr>
              <a:t>Sept 18 – Dec 15, 2017 </a:t>
            </a:r>
            <a:endParaRPr lang="en-US" sz="1600" dirty="0">
              <a:solidFill>
                <a:schemeClr val="bg1"/>
              </a:solidFill>
            </a:endParaRPr>
          </a:p>
        </p:txBody>
      </p:sp>
      <p:grpSp>
        <p:nvGrpSpPr>
          <p:cNvPr id="7" name="Group 6"/>
          <p:cNvGrpSpPr/>
          <p:nvPr/>
        </p:nvGrpSpPr>
        <p:grpSpPr>
          <a:xfrm>
            <a:off x="363392" y="3703498"/>
            <a:ext cx="3282056" cy="2920507"/>
            <a:chOff x="363392" y="3703498"/>
            <a:chExt cx="3282056" cy="2920507"/>
          </a:xfrm>
        </p:grpSpPr>
        <p:sp>
          <p:nvSpPr>
            <p:cNvPr id="15" name="Oval 14"/>
            <p:cNvSpPr/>
            <p:nvPr/>
          </p:nvSpPr>
          <p:spPr>
            <a:xfrm>
              <a:off x="2853449" y="5720594"/>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2">
              <a:clrChange>
                <a:clrFrom>
                  <a:srgbClr val="FFFFFF"/>
                </a:clrFrom>
                <a:clrTo>
                  <a:srgbClr val="FFFFFF">
                    <a:alpha val="0"/>
                  </a:srgbClr>
                </a:clrTo>
              </a:clrChange>
              <a:duotone>
                <a:schemeClr val="accent6">
                  <a:shade val="45000"/>
                  <a:satMod val="135000"/>
                </a:schemeClr>
                <a:prstClr val="white"/>
              </a:duotone>
            </a:blip>
            <a:stretch>
              <a:fillRect/>
            </a:stretch>
          </p:blipFill>
          <p:spPr>
            <a:xfrm>
              <a:off x="2879904" y="5754148"/>
              <a:ext cx="719999" cy="707287"/>
            </a:xfrm>
            <a:prstGeom prst="rect">
              <a:avLst/>
            </a:prstGeom>
          </p:spPr>
        </p:pic>
        <p:sp>
          <p:nvSpPr>
            <p:cNvPr id="10" name="Oval 9"/>
            <p:cNvSpPr/>
            <p:nvPr/>
          </p:nvSpPr>
          <p:spPr>
            <a:xfrm>
              <a:off x="543389" y="510063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val 1"/>
            <p:cNvSpPr/>
            <p:nvPr/>
          </p:nvSpPr>
          <p:spPr>
            <a:xfrm>
              <a:off x="575681" y="4247577"/>
              <a:ext cx="1080000" cy="1080000"/>
            </a:xfrm>
            <a:prstGeom prst="ellipse">
              <a:avLst/>
            </a:prstGeom>
            <a:solidFill>
              <a:schemeClr val="accent6">
                <a:lumMod val="75000"/>
                <a:alpha val="93000"/>
              </a:schemeClr>
            </a:solidFill>
            <a:ln w="57150" cmpd="thinThick">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654508" y="3774720"/>
              <a:ext cx="791999" cy="791999"/>
            </a:xfrm>
            <a:prstGeom prst="ellipse">
              <a:avLst/>
            </a:prstGeom>
            <a:solidFill>
              <a:srgbClr val="D4350D">
                <a:alpha val="77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628799" y="3871934"/>
              <a:ext cx="179996" cy="179996"/>
            </a:xfrm>
            <a:prstGeom prst="ellipse">
              <a:avLst/>
            </a:prstGeom>
            <a:solidFill>
              <a:srgbClr val="D4350D">
                <a:alpha val="77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04761" y="4594436"/>
              <a:ext cx="108000" cy="108000"/>
            </a:xfrm>
            <a:prstGeom prst="ellipse">
              <a:avLst/>
            </a:prstGeom>
            <a:solidFill>
              <a:schemeClr val="accent6">
                <a:lumMod val="75000"/>
                <a:alpha val="93000"/>
              </a:schemeClr>
            </a:solidFill>
            <a:ln w="57150" cmpd="thinThick">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duotone>
                <a:schemeClr val="accent6">
                  <a:shade val="45000"/>
                  <a:satMod val="135000"/>
                </a:schemeClr>
                <a:prstClr val="white"/>
              </a:duotone>
            </a:blip>
            <a:stretch>
              <a:fillRect/>
            </a:stretch>
          </p:blipFill>
          <p:spPr>
            <a:xfrm>
              <a:off x="606650" y="3703498"/>
              <a:ext cx="935999" cy="935999"/>
            </a:xfrm>
            <a:prstGeom prst="ellipse">
              <a:avLst/>
            </a:prstGeom>
            <a:ln>
              <a:noFill/>
            </a:ln>
            <a:effectLst>
              <a:softEdge rad="112500"/>
            </a:effectLst>
          </p:spPr>
        </p:pic>
        <p:pic>
          <p:nvPicPr>
            <p:cNvPr id="9" name="Picture 8"/>
            <p:cNvPicPr>
              <a:picLocks noChangeAspect="1"/>
            </p:cNvPicPr>
            <p:nvPr/>
          </p:nvPicPr>
          <p:blipFill>
            <a:blip r:embed="rId4">
              <a:clrChange>
                <a:clrFrom>
                  <a:srgbClr val="FFFFFF"/>
                </a:clrFrom>
                <a:clrTo>
                  <a:srgbClr val="FFFFFF">
                    <a:alpha val="0"/>
                  </a:srgbClr>
                </a:clrTo>
              </a:clrChange>
              <a:duotone>
                <a:prstClr val="black"/>
                <a:schemeClr val="accent6">
                  <a:tint val="45000"/>
                  <a:satMod val="400000"/>
                </a:schemeClr>
              </a:duotone>
            </a:blip>
            <a:stretch>
              <a:fillRect/>
            </a:stretch>
          </p:blipFill>
          <p:spPr>
            <a:xfrm>
              <a:off x="706694" y="4542723"/>
              <a:ext cx="793070" cy="613507"/>
            </a:xfrm>
            <a:prstGeom prst="rect">
              <a:avLst/>
            </a:prstGeom>
            <a:ln>
              <a:noFill/>
            </a:ln>
            <a:effectLst>
              <a:outerShdw blurRad="292100" dist="139700" dir="2700000" algn="tl" rotWithShape="0">
                <a:srgbClr val="333333">
                  <a:alpha val="65000"/>
                </a:srgbClr>
              </a:outerShdw>
            </a:effectLst>
          </p:spPr>
        </p:pic>
        <p:sp>
          <p:nvSpPr>
            <p:cNvPr id="11" name="Oval 10"/>
            <p:cNvSpPr/>
            <p:nvPr/>
          </p:nvSpPr>
          <p:spPr>
            <a:xfrm>
              <a:off x="654508" y="5883094"/>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880887" y="4785897"/>
              <a:ext cx="179997" cy="179997"/>
            </a:xfrm>
            <a:prstGeom prst="ellipse">
              <a:avLst/>
            </a:prstGeom>
            <a:solidFill>
              <a:schemeClr val="bg1">
                <a:alpha val="72000"/>
              </a:schemeClr>
            </a:solidFill>
            <a:ln w="57150" cmpd="dbl">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63392" y="6372008"/>
              <a:ext cx="251997" cy="251997"/>
            </a:xfrm>
            <a:prstGeom prst="ellipse">
              <a:avLst/>
            </a:prstGeom>
            <a:solidFill>
              <a:srgbClr val="C7BF38">
                <a:alpha val="51000"/>
              </a:srgbClr>
            </a:solidFill>
            <a:ln w="19050" cmpd="dbl">
              <a:solidFill>
                <a:srgbClr val="D8D8D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2487099" y="5316959"/>
              <a:ext cx="107996" cy="107996"/>
            </a:xfrm>
            <a:prstGeom prst="ellipse">
              <a:avLst/>
            </a:prstGeom>
            <a:solidFill>
              <a:srgbClr val="979D2B"/>
            </a:solidFill>
            <a:ln w="19050" cmpd="dbl">
              <a:solidFill>
                <a:srgbClr val="D8D8D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2200130" y="5613904"/>
              <a:ext cx="933468" cy="911919"/>
              <a:chOff x="2094306" y="5600674"/>
              <a:chExt cx="933468" cy="911919"/>
            </a:xfrm>
          </p:grpSpPr>
          <p:sp>
            <p:nvSpPr>
              <p:cNvPr id="14" name="Oval 13"/>
              <p:cNvSpPr/>
              <p:nvPr/>
            </p:nvSpPr>
            <p:spPr>
              <a:xfrm>
                <a:off x="2094306" y="5600674"/>
                <a:ext cx="932428" cy="911919"/>
              </a:xfrm>
              <a:prstGeom prst="ellipse">
                <a:avLst/>
              </a:prstGeom>
              <a:solidFill>
                <a:srgbClr val="0F3234">
                  <a:alpha val="56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5">
                <a:clrChange>
                  <a:clrFrom>
                    <a:srgbClr val="000000"/>
                  </a:clrFrom>
                  <a:clrTo>
                    <a:srgbClr val="000000">
                      <a:alpha val="0"/>
                    </a:srgbClr>
                  </a:clrTo>
                </a:clrChange>
                <a:duotone>
                  <a:prstClr val="black"/>
                  <a:schemeClr val="accent5">
                    <a:tint val="45000"/>
                    <a:satMod val="400000"/>
                  </a:schemeClr>
                </a:duotone>
              </a:blip>
              <a:stretch>
                <a:fillRect/>
              </a:stretch>
            </p:blipFill>
            <p:spPr>
              <a:xfrm>
                <a:off x="2125567" y="5627856"/>
                <a:ext cx="902207" cy="865465"/>
              </a:xfrm>
              <a:prstGeom prst="rect">
                <a:avLst/>
              </a:prstGeom>
            </p:spPr>
          </p:pic>
        </p:grpSp>
        <p:sp>
          <p:nvSpPr>
            <p:cNvPr id="3" name="Oval 2"/>
            <p:cNvSpPr/>
            <p:nvPr/>
          </p:nvSpPr>
          <p:spPr>
            <a:xfrm>
              <a:off x="1007418" y="5048856"/>
              <a:ext cx="1439997" cy="1439997"/>
            </a:xfrm>
            <a:prstGeom prst="ellipse">
              <a:avLst/>
            </a:prstGeom>
            <a:solidFill>
              <a:schemeClr val="tx1">
                <a:lumMod val="50000"/>
                <a:lumOff val="50000"/>
                <a:alpha val="45000"/>
              </a:schemeClr>
            </a:solidFill>
            <a:ln w="57150" cmpd="thinThick">
              <a:solidFill>
                <a:schemeClr val="bg1"/>
              </a:solid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6">
              <a:clrChange>
                <a:clrFrom>
                  <a:srgbClr val="FFFFFF"/>
                </a:clrFrom>
                <a:clrTo>
                  <a:srgbClr val="FFFFFF">
                    <a:alpha val="0"/>
                  </a:srgbClr>
                </a:clrTo>
              </a:clrChange>
              <a:grayscl/>
            </a:blip>
            <a:stretch>
              <a:fillRect/>
            </a:stretch>
          </p:blipFill>
          <p:spPr>
            <a:xfrm>
              <a:off x="899899" y="5086629"/>
              <a:ext cx="1658568" cy="1425964"/>
            </a:xfrm>
            <a:prstGeom prst="rect">
              <a:avLst/>
            </a:prstGeom>
          </p:spPr>
        </p:pic>
      </p:grpSp>
      <p:sp>
        <p:nvSpPr>
          <p:cNvPr id="27" name="TextBox 26"/>
          <p:cNvSpPr txBox="1"/>
          <p:nvPr/>
        </p:nvSpPr>
        <p:spPr>
          <a:xfrm>
            <a:off x="3753556" y="6024971"/>
            <a:ext cx="5390443" cy="646331"/>
          </a:xfrm>
          <a:prstGeom prst="rect">
            <a:avLst/>
          </a:prstGeom>
          <a:solidFill>
            <a:srgbClr val="0F3234">
              <a:alpha val="85000"/>
            </a:srgbClr>
          </a:solidFill>
        </p:spPr>
        <p:txBody>
          <a:bodyPr wrap="square" rtlCol="0">
            <a:spAutoFit/>
          </a:bodyPr>
          <a:lstStyle/>
          <a:p>
            <a:pPr algn="r"/>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pPr algn="r"/>
            <a:r>
              <a:rPr lang="en-US" sz="1200" dirty="0" err="1">
                <a:solidFill>
                  <a:schemeClr val="bg1"/>
                </a:solidFill>
                <a:latin typeface="Century Gothic"/>
                <a:cs typeface="Century Gothic"/>
              </a:rPr>
              <a:t>fatma.guerfali@pasteur.tn</a:t>
            </a:r>
            <a:endParaRPr lang="en-US" sz="1200" dirty="0">
              <a:solidFill>
                <a:schemeClr val="bg1"/>
              </a:solidFill>
              <a:latin typeface="Century Gothic"/>
              <a:cs typeface="Century Gothic"/>
            </a:endParaRPr>
          </a:p>
          <a:p>
            <a:pPr algn="r"/>
            <a:r>
              <a:rPr lang="en-US" sz="1200" dirty="0">
                <a:solidFill>
                  <a:schemeClr val="bg1"/>
                </a:solidFill>
                <a:latin typeface="Century Gothic"/>
                <a:cs typeface="Century Gothic"/>
              </a:rPr>
              <a:t>BCGA course– IPT – 2</a:t>
            </a:r>
            <a:r>
              <a:rPr lang="en-US" sz="1200" baseline="30000" dirty="0">
                <a:solidFill>
                  <a:schemeClr val="bg1"/>
                </a:solidFill>
                <a:latin typeface="Century Gothic"/>
                <a:cs typeface="Century Gothic"/>
              </a:rPr>
              <a:t>nd </a:t>
            </a:r>
            <a:r>
              <a:rPr lang="en-US" sz="1200" dirty="0">
                <a:solidFill>
                  <a:schemeClr val="bg1"/>
                </a:solidFill>
                <a:latin typeface="Century Gothic"/>
                <a:cs typeface="Century Gothic"/>
              </a:rPr>
              <a:t>Oct 2017</a:t>
            </a:r>
          </a:p>
        </p:txBody>
      </p:sp>
      <p:pic>
        <p:nvPicPr>
          <p:cNvPr id="28" name="Image 27"/>
          <p:cNvPicPr/>
          <p:nvPr/>
        </p:nvPicPr>
        <p:blipFill>
          <a:blip r:embed="rId7">
            <a:extLst>
              <a:ext uri="{28A0092B-C50C-407E-A947-70E740481C1C}">
                <a14:useLocalDpi xmlns:a14="http://schemas.microsoft.com/office/drawing/2010/main" val="0"/>
              </a:ext>
            </a:extLst>
          </a:blip>
          <a:srcRect/>
          <a:stretch>
            <a:fillRect/>
          </a:stretch>
        </p:blipFill>
        <p:spPr bwMode="auto">
          <a:xfrm>
            <a:off x="6058629" y="4357"/>
            <a:ext cx="760095" cy="760095"/>
          </a:xfrm>
          <a:prstGeom prst="rect">
            <a:avLst/>
          </a:prstGeom>
          <a:noFill/>
          <a:ln>
            <a:noFill/>
          </a:ln>
        </p:spPr>
      </p:pic>
      <p:pic>
        <p:nvPicPr>
          <p:cNvPr id="29" name="Image 28"/>
          <p:cNvPicPr/>
          <p:nvPr/>
        </p:nvPicPr>
        <p:blipFill rotWithShape="1">
          <a:blip r:embed="rId8">
            <a:extLst>
              <a:ext uri="{28A0092B-C50C-407E-A947-70E740481C1C}">
                <a14:useLocalDpi xmlns:a14="http://schemas.microsoft.com/office/drawing/2010/main" val="0"/>
              </a:ext>
            </a:extLst>
          </a:blip>
          <a:srcRect t="41427" r="36099" b="40833"/>
          <a:stretch/>
        </p:blipFill>
        <p:spPr bwMode="auto">
          <a:xfrm>
            <a:off x="6967469" y="176383"/>
            <a:ext cx="2063750" cy="572770"/>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2400603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The DNA </a:t>
            </a:r>
            <a:r>
              <a:rPr lang="fr-FR" sz="2400" b="1" dirty="0" err="1">
                <a:latin typeface="Avenir Book"/>
                <a:cs typeface="Avenir Book"/>
              </a:rPr>
              <a:t>molecule</a:t>
            </a:r>
            <a:endParaRPr lang="fr-FR" sz="2400" b="1" dirty="0">
              <a:latin typeface="Avenir Book"/>
              <a:cs typeface="Avenir Book"/>
            </a:endParaRPr>
          </a:p>
        </p:txBody>
      </p:sp>
      <p:sp>
        <p:nvSpPr>
          <p:cNvPr id="12" name="Rectangle 11"/>
          <p:cNvSpPr/>
          <p:nvPr/>
        </p:nvSpPr>
        <p:spPr>
          <a:xfrm>
            <a:off x="3955236" y="6361076"/>
            <a:ext cx="5179454" cy="600164"/>
          </a:xfrm>
          <a:prstGeom prst="rect">
            <a:avLst/>
          </a:prstGeom>
        </p:spPr>
        <p:txBody>
          <a:bodyPr wrap="none">
            <a:spAutoFit/>
          </a:bodyPr>
          <a:lstStyle/>
          <a:p>
            <a:pPr algn="r"/>
            <a:r>
              <a:rPr lang="fr-FR" sz="1100" dirty="0"/>
              <a:t>http://www.councilforresponsiblegenetics.org/</a:t>
            </a:r>
          </a:p>
          <a:p>
            <a:pPr algn="r"/>
            <a:r>
              <a:rPr lang="en-US" sz="1100" dirty="0"/>
              <a:t>http://www2.le.ac.uk/projects/</a:t>
            </a:r>
            <a:r>
              <a:rPr lang="en-US" sz="1100" dirty="0" err="1"/>
              <a:t>vgec</a:t>
            </a:r>
            <a:r>
              <a:rPr lang="en-US" sz="1100" dirty="0"/>
              <a:t>/</a:t>
            </a:r>
            <a:r>
              <a:rPr lang="en-US" sz="1100" dirty="0" err="1"/>
              <a:t>highereducation</a:t>
            </a:r>
            <a:r>
              <a:rPr lang="en-US" sz="1100" dirty="0"/>
              <a:t>/topics/</a:t>
            </a:r>
            <a:r>
              <a:rPr lang="en-US" sz="1100" dirty="0" err="1"/>
              <a:t>dna</a:t>
            </a:r>
            <a:r>
              <a:rPr lang="en-US" sz="1100" dirty="0"/>
              <a:t>-genes-chromosomes</a:t>
            </a:r>
          </a:p>
          <a:p>
            <a:pPr algn="r"/>
            <a:endParaRPr lang="fr-FR" sz="1100" dirty="0"/>
          </a:p>
        </p:txBody>
      </p:sp>
      <p:pic>
        <p:nvPicPr>
          <p:cNvPr id="17" name="Image 16"/>
          <p:cNvPicPr>
            <a:picLocks noChangeAspect="1"/>
          </p:cNvPicPr>
          <p:nvPr/>
        </p:nvPicPr>
        <p:blipFill>
          <a:blip r:embed="rId2"/>
          <a:stretch>
            <a:fillRect/>
          </a:stretch>
        </p:blipFill>
        <p:spPr>
          <a:xfrm>
            <a:off x="5633035" y="1511199"/>
            <a:ext cx="2816158" cy="3902930"/>
          </a:xfrm>
          <a:prstGeom prst="rect">
            <a:avLst/>
          </a:prstGeom>
        </p:spPr>
      </p:pic>
      <p:sp>
        <p:nvSpPr>
          <p:cNvPr id="3" name="Rectangle 2"/>
          <p:cNvSpPr/>
          <p:nvPr/>
        </p:nvSpPr>
        <p:spPr>
          <a:xfrm>
            <a:off x="854991" y="1902088"/>
            <a:ext cx="4572000" cy="4247317"/>
          </a:xfrm>
          <a:prstGeom prst="rect">
            <a:avLst/>
          </a:prstGeom>
        </p:spPr>
        <p:txBody>
          <a:bodyPr>
            <a:spAutoFit/>
          </a:bodyPr>
          <a:lstStyle/>
          <a:p>
            <a:r>
              <a:rPr lang="en-US" b="1" dirty="0"/>
              <a:t>The DNA molecule </a:t>
            </a:r>
            <a:r>
              <a:rPr lang="en-US" dirty="0"/>
              <a:t>belongs to a class of molecules called the </a:t>
            </a:r>
            <a:r>
              <a:rPr lang="en-US" b="1" dirty="0">
                <a:solidFill>
                  <a:srgbClr val="D4350D"/>
                </a:solidFill>
              </a:rPr>
              <a:t>nucleic acids</a:t>
            </a:r>
            <a:r>
              <a:rPr lang="en-US" dirty="0"/>
              <a:t>, which are polynucleotides - that is, long chains of nucleotides.</a:t>
            </a:r>
          </a:p>
          <a:p>
            <a:endParaRPr lang="en-US" dirty="0"/>
          </a:p>
          <a:p>
            <a:r>
              <a:rPr lang="en-US" b="1" dirty="0">
                <a:solidFill>
                  <a:srgbClr val="D4350D"/>
                </a:solidFill>
              </a:rPr>
              <a:t>Each nucleotide </a:t>
            </a:r>
            <a:r>
              <a:rPr lang="en-US" dirty="0"/>
              <a:t>consists of three components:</a:t>
            </a:r>
          </a:p>
          <a:p>
            <a:endParaRPr lang="en-US" dirty="0"/>
          </a:p>
          <a:p>
            <a:pPr marL="285750" indent="-285750">
              <a:buFont typeface="Wingdings" charset="0"/>
              <a:buChar char=""/>
            </a:pPr>
            <a:r>
              <a:rPr lang="en-US" dirty="0"/>
              <a:t>a nitrogenous base: cytosine (C), guanine (G), adenine (A) or thymine (T)</a:t>
            </a:r>
          </a:p>
          <a:p>
            <a:pPr marL="285750" indent="-285750">
              <a:buFont typeface="Wingdings" charset="0"/>
              <a:buChar char=""/>
            </a:pPr>
            <a:endParaRPr lang="en-US" dirty="0"/>
          </a:p>
          <a:p>
            <a:pPr marL="285750" indent="-285750">
              <a:buFont typeface="Wingdings" charset="0"/>
              <a:buChar char=""/>
            </a:pPr>
            <a:r>
              <a:rPr lang="en-US" dirty="0"/>
              <a:t>a five-carbon sugar molecule (</a:t>
            </a:r>
            <a:r>
              <a:rPr lang="en-US" dirty="0" err="1"/>
              <a:t>deoxyribose</a:t>
            </a:r>
            <a:r>
              <a:rPr lang="en-US" dirty="0"/>
              <a:t> in the case of DNA)</a:t>
            </a:r>
          </a:p>
          <a:p>
            <a:pPr marL="285750" indent="-285750">
              <a:buFont typeface="Wingdings" charset="0"/>
              <a:buChar char=""/>
            </a:pPr>
            <a:endParaRPr lang="en-US" dirty="0"/>
          </a:p>
          <a:p>
            <a:pPr marL="285750" indent="-285750">
              <a:buFont typeface="Wingdings" charset="0"/>
              <a:buChar char=""/>
            </a:pPr>
            <a:r>
              <a:rPr lang="en-US" dirty="0"/>
              <a:t>a phosphate molecule</a:t>
            </a:r>
          </a:p>
          <a:p>
            <a:endParaRPr lang="en-US" dirty="0"/>
          </a:p>
        </p:txBody>
      </p:sp>
    </p:spTree>
    <p:extLst>
      <p:ext uri="{BB962C8B-B14F-4D97-AF65-F5344CB8AC3E}">
        <p14:creationId xmlns:p14="http://schemas.microsoft.com/office/powerpoint/2010/main" val="3558817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The DNA </a:t>
            </a:r>
            <a:r>
              <a:rPr lang="fr-FR" sz="2400" b="1" dirty="0" err="1">
                <a:latin typeface="Avenir Book"/>
                <a:cs typeface="Avenir Book"/>
              </a:rPr>
              <a:t>molecule</a:t>
            </a:r>
            <a:endParaRPr lang="fr-FR" sz="2400" b="1" dirty="0">
              <a:latin typeface="Avenir Book"/>
              <a:cs typeface="Avenir Book"/>
            </a:endParaRPr>
          </a:p>
        </p:txBody>
      </p:sp>
      <p:sp>
        <p:nvSpPr>
          <p:cNvPr id="12" name="Rectangle 11"/>
          <p:cNvSpPr/>
          <p:nvPr/>
        </p:nvSpPr>
        <p:spPr>
          <a:xfrm>
            <a:off x="3988392" y="6558340"/>
            <a:ext cx="5146298" cy="261610"/>
          </a:xfrm>
          <a:prstGeom prst="rect">
            <a:avLst/>
          </a:prstGeom>
        </p:spPr>
        <p:txBody>
          <a:bodyPr wrap="none">
            <a:spAutoFit/>
          </a:bodyPr>
          <a:lstStyle/>
          <a:p>
            <a:pPr algn="r"/>
            <a:r>
              <a:rPr lang="en-US" sz="1100" dirty="0"/>
              <a:t>http://www2.le.ac.uk/projects/</a:t>
            </a:r>
            <a:r>
              <a:rPr lang="en-US" sz="1100" dirty="0" err="1"/>
              <a:t>vgec</a:t>
            </a:r>
            <a:r>
              <a:rPr lang="en-US" sz="1100" dirty="0"/>
              <a:t>/</a:t>
            </a:r>
            <a:r>
              <a:rPr lang="en-US" sz="1100" dirty="0" err="1"/>
              <a:t>highereducation</a:t>
            </a:r>
            <a:r>
              <a:rPr lang="en-US" sz="1100" dirty="0"/>
              <a:t>/topics/</a:t>
            </a:r>
            <a:r>
              <a:rPr lang="en-US" sz="1100" dirty="0" err="1"/>
              <a:t>dna</a:t>
            </a:r>
            <a:r>
              <a:rPr lang="en-US" sz="1100" dirty="0"/>
              <a:t>-genes-chromosomes</a:t>
            </a:r>
          </a:p>
        </p:txBody>
      </p:sp>
      <p:sp>
        <p:nvSpPr>
          <p:cNvPr id="3" name="Rectangle 2"/>
          <p:cNvSpPr/>
          <p:nvPr/>
        </p:nvSpPr>
        <p:spPr>
          <a:xfrm>
            <a:off x="854990" y="1902088"/>
            <a:ext cx="7886753" cy="2308324"/>
          </a:xfrm>
          <a:prstGeom prst="rect">
            <a:avLst/>
          </a:prstGeom>
        </p:spPr>
        <p:txBody>
          <a:bodyPr wrap="square">
            <a:spAutoFit/>
          </a:bodyPr>
          <a:lstStyle/>
          <a:p>
            <a:r>
              <a:rPr lang="en-US" dirty="0"/>
              <a:t>In the DNA molecule, </a:t>
            </a:r>
            <a:r>
              <a:rPr lang="en-US" b="1" dirty="0"/>
              <a:t>the backbone </a:t>
            </a:r>
            <a:r>
              <a:rPr lang="en-US" dirty="0"/>
              <a:t>of the polynucleotide is </a:t>
            </a:r>
            <a:r>
              <a:rPr lang="en-US" b="1" dirty="0">
                <a:solidFill>
                  <a:srgbClr val="D4350D"/>
                </a:solidFill>
              </a:rPr>
              <a:t>a chain of sugar and phosphate molecules</a:t>
            </a:r>
            <a:r>
              <a:rPr lang="en-US" dirty="0"/>
              <a:t>. </a:t>
            </a:r>
          </a:p>
          <a:p>
            <a:endParaRPr lang="en-US" b="1" dirty="0"/>
          </a:p>
          <a:p>
            <a:r>
              <a:rPr lang="en-US" b="1" dirty="0"/>
              <a:t>Each of the sugar groups </a:t>
            </a:r>
            <a:r>
              <a:rPr lang="en-US" dirty="0"/>
              <a:t>in this sugar-phosphate backbone is </a:t>
            </a:r>
            <a:r>
              <a:rPr lang="en-US" b="1" dirty="0">
                <a:solidFill>
                  <a:srgbClr val="D4350D"/>
                </a:solidFill>
              </a:rPr>
              <a:t>linked to one of the four nitrogenous bases</a:t>
            </a:r>
            <a:r>
              <a:rPr lang="en-US" dirty="0"/>
              <a:t>.</a:t>
            </a:r>
          </a:p>
          <a:p>
            <a:endParaRPr lang="en-US" b="1" dirty="0"/>
          </a:p>
          <a:p>
            <a:r>
              <a:rPr lang="en-US" b="1" dirty="0"/>
              <a:t>Directionality along the backbone : 5’ (phosphate) </a:t>
            </a:r>
            <a:r>
              <a:rPr lang="en-US" b="1" dirty="0">
                <a:sym typeface="Wingdings"/>
              </a:rPr>
              <a:t> 3’ (OH)</a:t>
            </a:r>
            <a:endParaRPr lang="en-US" b="1" dirty="0"/>
          </a:p>
          <a:p>
            <a:endParaRPr lang="en-US" dirty="0"/>
          </a:p>
        </p:txBody>
      </p:sp>
      <p:pic>
        <p:nvPicPr>
          <p:cNvPr id="11" name="Picture 3"/>
          <p:cNvPicPr>
            <a:picLocks noChangeAspect="1"/>
          </p:cNvPicPr>
          <p:nvPr/>
        </p:nvPicPr>
        <p:blipFill>
          <a:blip r:embed="rId2"/>
          <a:stretch>
            <a:fillRect/>
          </a:stretch>
        </p:blipFill>
        <p:spPr>
          <a:xfrm>
            <a:off x="2278314" y="4323599"/>
            <a:ext cx="5080000" cy="2120900"/>
          </a:xfrm>
          <a:prstGeom prst="rect">
            <a:avLst/>
          </a:prstGeom>
        </p:spPr>
      </p:pic>
    </p:spTree>
    <p:extLst>
      <p:ext uri="{BB962C8B-B14F-4D97-AF65-F5344CB8AC3E}">
        <p14:creationId xmlns:p14="http://schemas.microsoft.com/office/powerpoint/2010/main" val="338456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The DNA </a:t>
            </a:r>
            <a:r>
              <a:rPr lang="fr-FR" sz="2400" b="1" dirty="0" err="1">
                <a:latin typeface="Avenir Book"/>
                <a:cs typeface="Avenir Book"/>
              </a:rPr>
              <a:t>molecule</a:t>
            </a:r>
            <a:endParaRPr lang="fr-FR" sz="2400" b="1" dirty="0">
              <a:latin typeface="Avenir Book"/>
              <a:cs typeface="Avenir Book"/>
            </a:endParaRPr>
          </a:p>
        </p:txBody>
      </p:sp>
      <p:sp>
        <p:nvSpPr>
          <p:cNvPr id="12" name="Rectangle 11"/>
          <p:cNvSpPr/>
          <p:nvPr/>
        </p:nvSpPr>
        <p:spPr>
          <a:xfrm>
            <a:off x="3955236" y="6361076"/>
            <a:ext cx="5179454" cy="600164"/>
          </a:xfrm>
          <a:prstGeom prst="rect">
            <a:avLst/>
          </a:prstGeom>
        </p:spPr>
        <p:txBody>
          <a:bodyPr wrap="none">
            <a:spAutoFit/>
          </a:bodyPr>
          <a:lstStyle/>
          <a:p>
            <a:pPr algn="r"/>
            <a:r>
              <a:rPr lang="en-US" sz="1100" dirty="0"/>
              <a:t>http://www2.le.ac.uk/projects/vgec/highereducation/topics/dna-genes-chromosomes</a:t>
            </a:r>
          </a:p>
          <a:p>
            <a:pPr algn="r"/>
            <a:r>
              <a:rPr lang="en-US" sz="1100" dirty="0"/>
              <a:t>https://</a:t>
            </a:r>
            <a:r>
              <a:rPr lang="en-US" sz="1100" dirty="0" err="1"/>
              <a:t>engineering.ucsb.edu</a:t>
            </a:r>
            <a:r>
              <a:rPr lang="en-US" sz="1100" dirty="0"/>
              <a:t>/~shell/che170/DNA-</a:t>
            </a:r>
            <a:r>
              <a:rPr lang="en-US" sz="1100" dirty="0" err="1"/>
              <a:t>notes.pdf</a:t>
            </a:r>
            <a:endParaRPr lang="en-US" sz="1100" dirty="0"/>
          </a:p>
          <a:p>
            <a:pPr algn="r"/>
            <a:endParaRPr lang="fr-FR" sz="1100" dirty="0"/>
          </a:p>
        </p:txBody>
      </p:sp>
      <p:sp>
        <p:nvSpPr>
          <p:cNvPr id="3" name="Rectangle 2"/>
          <p:cNvSpPr/>
          <p:nvPr/>
        </p:nvSpPr>
        <p:spPr>
          <a:xfrm>
            <a:off x="854990" y="1902088"/>
            <a:ext cx="7886753" cy="3693319"/>
          </a:xfrm>
          <a:prstGeom prst="rect">
            <a:avLst/>
          </a:prstGeom>
        </p:spPr>
        <p:txBody>
          <a:bodyPr wrap="square">
            <a:spAutoFit/>
          </a:bodyPr>
          <a:lstStyle/>
          <a:p>
            <a:r>
              <a:rPr lang="fr-FR" dirty="0"/>
              <a:t>Base-</a:t>
            </a:r>
            <a:r>
              <a:rPr lang="fr-FR" dirty="0" err="1"/>
              <a:t>pairing</a:t>
            </a:r>
            <a:r>
              <a:rPr lang="fr-FR" dirty="0"/>
              <a:t> and </a:t>
            </a:r>
            <a:r>
              <a:rPr lang="fr-FR" dirty="0" err="1"/>
              <a:t>strand</a:t>
            </a:r>
            <a:r>
              <a:rPr lang="fr-FR" dirty="0"/>
              <a:t> interactions </a:t>
            </a:r>
          </a:p>
          <a:p>
            <a:pPr lvl="1"/>
            <a:endParaRPr lang="fr-FR" dirty="0"/>
          </a:p>
          <a:p>
            <a:pPr marL="742950" lvl="1" indent="-285750">
              <a:buFontTx/>
              <a:buChar char="-"/>
            </a:pPr>
            <a:r>
              <a:rPr lang="fr-FR" dirty="0"/>
              <a:t>A, G are long (double ring purines) </a:t>
            </a:r>
          </a:p>
          <a:p>
            <a:pPr lvl="1"/>
            <a:endParaRPr lang="fr-FR" dirty="0"/>
          </a:p>
          <a:p>
            <a:pPr marL="742950" lvl="1" indent="-285750">
              <a:buFontTx/>
              <a:buChar char="-"/>
            </a:pPr>
            <a:r>
              <a:rPr lang="fr-FR" dirty="0"/>
              <a:t>C,T are short (single ring pyrimidines) </a:t>
            </a:r>
          </a:p>
          <a:p>
            <a:pPr marL="742950" lvl="1" indent="-285750">
              <a:buFontTx/>
              <a:buChar char="-"/>
            </a:pPr>
            <a:endParaRPr lang="fr-FR" dirty="0"/>
          </a:p>
          <a:p>
            <a:pPr marL="742950" lvl="1" indent="-285750">
              <a:buFontTx/>
              <a:buChar char="-"/>
            </a:pPr>
            <a:r>
              <a:rPr lang="fr-FR" dirty="0" err="1"/>
              <a:t>need</a:t>
            </a:r>
            <a:r>
              <a:rPr lang="fr-FR" dirty="0"/>
              <a:t> one long and one short </a:t>
            </a:r>
            <a:r>
              <a:rPr lang="fr-FR" dirty="0" err="1"/>
              <a:t>nucleotide</a:t>
            </a:r>
            <a:r>
              <a:rPr lang="fr-FR" dirty="0"/>
              <a:t> per pair </a:t>
            </a:r>
          </a:p>
          <a:p>
            <a:pPr marL="742950" lvl="1" indent="-285750">
              <a:buFontTx/>
              <a:buChar char="-"/>
            </a:pPr>
            <a:endParaRPr lang="fr-FR" dirty="0"/>
          </a:p>
          <a:p>
            <a:pPr marL="742950" lvl="1" indent="-285750">
              <a:buFontTx/>
              <a:buChar char="-"/>
            </a:pPr>
            <a:r>
              <a:rPr lang="fr-FR" dirty="0"/>
              <a:t>C-G have </a:t>
            </a:r>
            <a:r>
              <a:rPr lang="fr-FR" dirty="0" err="1"/>
              <a:t>three</a:t>
            </a:r>
            <a:r>
              <a:rPr lang="fr-FR" dirty="0"/>
              <a:t> </a:t>
            </a:r>
            <a:r>
              <a:rPr lang="fr-FR" dirty="0" err="1"/>
              <a:t>hydrogen</a:t>
            </a:r>
            <a:r>
              <a:rPr lang="fr-FR" dirty="0"/>
              <a:t> bonds (</a:t>
            </a:r>
            <a:r>
              <a:rPr lang="fr-FR" dirty="0" err="1"/>
              <a:t>slightly</a:t>
            </a:r>
            <a:r>
              <a:rPr lang="fr-FR" dirty="0"/>
              <a:t> </a:t>
            </a:r>
            <a:r>
              <a:rPr lang="fr-FR" dirty="0" err="1"/>
              <a:t>stronger</a:t>
            </a:r>
            <a:r>
              <a:rPr lang="fr-FR" dirty="0"/>
              <a:t> </a:t>
            </a:r>
            <a:r>
              <a:rPr lang="fr-FR" dirty="0" err="1"/>
              <a:t>matching</a:t>
            </a:r>
            <a:r>
              <a:rPr lang="fr-FR" dirty="0"/>
              <a:t>)</a:t>
            </a:r>
          </a:p>
          <a:p>
            <a:pPr lvl="1"/>
            <a:r>
              <a:rPr lang="fr-FR" dirty="0"/>
              <a:t> </a:t>
            </a:r>
          </a:p>
          <a:p>
            <a:pPr lvl="1"/>
            <a:r>
              <a:rPr lang="fr-FR" dirty="0"/>
              <a:t>- A-T have </a:t>
            </a:r>
            <a:r>
              <a:rPr lang="fr-FR" dirty="0" err="1"/>
              <a:t>two</a:t>
            </a:r>
            <a:r>
              <a:rPr lang="fr-FR" dirty="0"/>
              <a:t> </a:t>
            </a:r>
            <a:r>
              <a:rPr lang="fr-FR" dirty="0" err="1"/>
              <a:t>hydrogen</a:t>
            </a:r>
            <a:r>
              <a:rPr lang="fr-FR" dirty="0"/>
              <a:t> bonds (</a:t>
            </a:r>
            <a:r>
              <a:rPr lang="fr-FR" dirty="0" err="1"/>
              <a:t>slightly</a:t>
            </a:r>
            <a:r>
              <a:rPr lang="fr-FR" dirty="0"/>
              <a:t> </a:t>
            </a:r>
            <a:r>
              <a:rPr lang="fr-FR" dirty="0" err="1"/>
              <a:t>weaker</a:t>
            </a:r>
            <a:r>
              <a:rPr lang="fr-FR" dirty="0"/>
              <a:t> </a:t>
            </a:r>
            <a:r>
              <a:rPr lang="fr-FR" dirty="0" err="1"/>
              <a:t>matching</a:t>
            </a:r>
            <a:r>
              <a:rPr lang="fr-FR" dirty="0"/>
              <a:t>)</a:t>
            </a:r>
            <a:br>
              <a:rPr lang="fr-FR" dirty="0"/>
            </a:br>
            <a:endParaRPr lang="fr-FR" dirty="0"/>
          </a:p>
          <a:p>
            <a:endParaRPr lang="en-US" dirty="0"/>
          </a:p>
        </p:txBody>
      </p:sp>
    </p:spTree>
    <p:extLst>
      <p:ext uri="{BB962C8B-B14F-4D97-AF65-F5344CB8AC3E}">
        <p14:creationId xmlns:p14="http://schemas.microsoft.com/office/powerpoint/2010/main" val="498186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The DNA </a:t>
            </a:r>
            <a:r>
              <a:rPr lang="fr-FR" sz="2400" b="1" dirty="0" err="1">
                <a:latin typeface="Avenir Book"/>
                <a:cs typeface="Avenir Book"/>
              </a:rPr>
              <a:t>molecule</a:t>
            </a:r>
            <a:endParaRPr lang="fr-FR" sz="2400" b="1" dirty="0">
              <a:latin typeface="Avenir Book"/>
              <a:cs typeface="Avenir Book"/>
            </a:endParaRPr>
          </a:p>
        </p:txBody>
      </p:sp>
      <p:sp>
        <p:nvSpPr>
          <p:cNvPr id="12" name="Rectangle 11"/>
          <p:cNvSpPr/>
          <p:nvPr/>
        </p:nvSpPr>
        <p:spPr>
          <a:xfrm>
            <a:off x="3955236" y="6361076"/>
            <a:ext cx="5179454" cy="430887"/>
          </a:xfrm>
          <a:prstGeom prst="rect">
            <a:avLst/>
          </a:prstGeom>
        </p:spPr>
        <p:txBody>
          <a:bodyPr wrap="none">
            <a:spAutoFit/>
          </a:bodyPr>
          <a:lstStyle/>
          <a:p>
            <a:pPr algn="r"/>
            <a:r>
              <a:rPr lang="en-US" sz="1100" dirty="0"/>
              <a:t>http://www2.le.ac.uk/projects/</a:t>
            </a:r>
            <a:r>
              <a:rPr lang="en-US" sz="1100" dirty="0" err="1"/>
              <a:t>vgec</a:t>
            </a:r>
            <a:r>
              <a:rPr lang="en-US" sz="1100" dirty="0"/>
              <a:t>/</a:t>
            </a:r>
            <a:r>
              <a:rPr lang="en-US" sz="1100" dirty="0" err="1"/>
              <a:t>highereducation</a:t>
            </a:r>
            <a:r>
              <a:rPr lang="en-US" sz="1100" dirty="0"/>
              <a:t>/topics/</a:t>
            </a:r>
            <a:r>
              <a:rPr lang="en-US" sz="1100" dirty="0" err="1"/>
              <a:t>dna</a:t>
            </a:r>
            <a:r>
              <a:rPr lang="en-US" sz="1100" dirty="0"/>
              <a:t>-genes-chromosomes</a:t>
            </a:r>
          </a:p>
          <a:p>
            <a:pPr algn="r"/>
            <a:endParaRPr lang="fr-FR" sz="1100" dirty="0"/>
          </a:p>
        </p:txBody>
      </p:sp>
      <p:sp>
        <p:nvSpPr>
          <p:cNvPr id="3" name="Rectangle 2"/>
          <p:cNvSpPr/>
          <p:nvPr/>
        </p:nvSpPr>
        <p:spPr>
          <a:xfrm>
            <a:off x="854990" y="1902088"/>
            <a:ext cx="7886753" cy="3416320"/>
          </a:xfrm>
          <a:prstGeom prst="rect">
            <a:avLst/>
          </a:prstGeom>
        </p:spPr>
        <p:txBody>
          <a:bodyPr wrap="square">
            <a:spAutoFit/>
          </a:bodyPr>
          <a:lstStyle/>
          <a:p>
            <a:r>
              <a:rPr lang="en-US" dirty="0"/>
              <a:t>Complementarity in base-pairing : The bases link across the two strands in a specific manner using hydrogen bonds: cytosine (C) pairs with guanine (G), and adenine (A) pairs with thymine (T).</a:t>
            </a:r>
          </a:p>
          <a:p>
            <a:r>
              <a:rPr lang="en-US" b="1" dirty="0"/>
              <a:t>Purines: A, G</a:t>
            </a:r>
          </a:p>
          <a:p>
            <a:r>
              <a:rPr lang="en-US" b="1" dirty="0" err="1"/>
              <a:t>Pyrimidines</a:t>
            </a:r>
            <a:r>
              <a:rPr lang="en-US" b="1" dirty="0"/>
              <a:t>: T, C (U instead of T in RNA)</a:t>
            </a:r>
          </a:p>
          <a:p>
            <a:endParaRPr lang="en-US" dirty="0"/>
          </a:p>
          <a:p>
            <a:r>
              <a:rPr lang="en-US" dirty="0"/>
              <a:t>A different number of hydrogen bonds </a:t>
            </a:r>
          </a:p>
          <a:p>
            <a:r>
              <a:rPr lang="en-US" dirty="0"/>
              <a:t>links the bases</a:t>
            </a:r>
          </a:p>
          <a:p>
            <a:endParaRPr lang="en-US" dirty="0"/>
          </a:p>
          <a:p>
            <a:r>
              <a:rPr lang="en-US" dirty="0"/>
              <a:t>Antiparallel orientation: </a:t>
            </a:r>
          </a:p>
          <a:p>
            <a:r>
              <a:rPr lang="en-US" dirty="0"/>
              <a:t>1 strand is 5’ </a:t>
            </a:r>
            <a:r>
              <a:rPr lang="en-US" dirty="0">
                <a:sym typeface="Wingdings"/>
              </a:rPr>
              <a:t> 3’</a:t>
            </a:r>
          </a:p>
          <a:p>
            <a:r>
              <a:rPr lang="en-US" dirty="0">
                <a:sym typeface="Wingdings"/>
              </a:rPr>
              <a:t>1 strand is 3’  5’</a:t>
            </a:r>
            <a:endParaRPr lang="en-US" dirty="0"/>
          </a:p>
        </p:txBody>
      </p:sp>
      <p:pic>
        <p:nvPicPr>
          <p:cNvPr id="13" name="Picture 4"/>
          <p:cNvPicPr>
            <a:picLocks noChangeAspect="1"/>
          </p:cNvPicPr>
          <p:nvPr/>
        </p:nvPicPr>
        <p:blipFill>
          <a:blip r:embed="rId2"/>
          <a:stretch>
            <a:fillRect/>
          </a:stretch>
        </p:blipFill>
        <p:spPr>
          <a:xfrm>
            <a:off x="4716181" y="3149622"/>
            <a:ext cx="4173208" cy="2952545"/>
          </a:xfrm>
          <a:prstGeom prst="rect">
            <a:avLst/>
          </a:prstGeom>
        </p:spPr>
      </p:pic>
    </p:spTree>
    <p:extLst>
      <p:ext uri="{BB962C8B-B14F-4D97-AF65-F5344CB8AC3E}">
        <p14:creationId xmlns:p14="http://schemas.microsoft.com/office/powerpoint/2010/main" val="172235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The DNA </a:t>
            </a:r>
            <a:r>
              <a:rPr lang="fr-FR" sz="2400" b="1" dirty="0" err="1">
                <a:latin typeface="Avenir Book"/>
                <a:cs typeface="Avenir Book"/>
              </a:rPr>
              <a:t>molecule</a:t>
            </a:r>
            <a:endParaRPr lang="fr-FR" sz="2400" b="1" dirty="0">
              <a:latin typeface="Avenir Book"/>
              <a:cs typeface="Avenir Book"/>
            </a:endParaRPr>
          </a:p>
        </p:txBody>
      </p:sp>
      <p:sp>
        <p:nvSpPr>
          <p:cNvPr id="12" name="Rectangle 11"/>
          <p:cNvSpPr/>
          <p:nvPr/>
        </p:nvSpPr>
        <p:spPr>
          <a:xfrm>
            <a:off x="3955236" y="6361076"/>
            <a:ext cx="5179454" cy="600164"/>
          </a:xfrm>
          <a:prstGeom prst="rect">
            <a:avLst/>
          </a:prstGeom>
        </p:spPr>
        <p:txBody>
          <a:bodyPr wrap="none">
            <a:spAutoFit/>
          </a:bodyPr>
          <a:lstStyle/>
          <a:p>
            <a:pPr algn="r"/>
            <a:r>
              <a:rPr lang="en-US" sz="1100" dirty="0"/>
              <a:t>http://www2.le.ac.uk/projects/vgec/highereducation/topics/dna-genes-chromosomes</a:t>
            </a:r>
          </a:p>
          <a:p>
            <a:pPr algn="r"/>
            <a:r>
              <a:rPr lang="en-US" sz="1100" dirty="0"/>
              <a:t>https://</a:t>
            </a:r>
            <a:r>
              <a:rPr lang="en-US" sz="1100" dirty="0" err="1"/>
              <a:t>engineering.ucsb.edu</a:t>
            </a:r>
            <a:r>
              <a:rPr lang="en-US" sz="1100" dirty="0"/>
              <a:t>/~shell/che170/DNA-</a:t>
            </a:r>
            <a:r>
              <a:rPr lang="en-US" sz="1100" dirty="0" err="1"/>
              <a:t>notes.pdf</a:t>
            </a:r>
            <a:endParaRPr lang="en-US" sz="1100" dirty="0"/>
          </a:p>
          <a:p>
            <a:pPr algn="r"/>
            <a:endParaRPr lang="fr-FR" sz="1100" dirty="0"/>
          </a:p>
        </p:txBody>
      </p:sp>
      <p:sp>
        <p:nvSpPr>
          <p:cNvPr id="3" name="Rectangle 2"/>
          <p:cNvSpPr/>
          <p:nvPr/>
        </p:nvSpPr>
        <p:spPr>
          <a:xfrm>
            <a:off x="854991" y="1902088"/>
            <a:ext cx="4422114" cy="2862323"/>
          </a:xfrm>
          <a:prstGeom prst="rect">
            <a:avLst/>
          </a:prstGeom>
        </p:spPr>
        <p:txBody>
          <a:bodyPr wrap="square">
            <a:spAutoFit/>
          </a:bodyPr>
          <a:lstStyle/>
          <a:p>
            <a:r>
              <a:rPr lang="en-US" dirty="0"/>
              <a:t>Helical shape</a:t>
            </a:r>
          </a:p>
          <a:p>
            <a:endParaRPr lang="en-US" dirty="0"/>
          </a:p>
          <a:p>
            <a:r>
              <a:rPr lang="en-US" dirty="0"/>
              <a:t>- 10.4 nucleotides per turn </a:t>
            </a:r>
          </a:p>
          <a:p>
            <a:r>
              <a:rPr lang="en-US" dirty="0"/>
              <a:t>- diameter = 2 nm </a:t>
            </a:r>
          </a:p>
          <a:p>
            <a:r>
              <a:rPr lang="en-US" dirty="0"/>
              <a:t>- both major and minor grooves </a:t>
            </a:r>
          </a:p>
          <a:p>
            <a:r>
              <a:rPr lang="en-US" dirty="0"/>
              <a:t>called B-DNA. </a:t>
            </a:r>
          </a:p>
          <a:p>
            <a:r>
              <a:rPr lang="en-US" dirty="0"/>
              <a:t>- The helix twist and diameter can also change under dehydrating conditions and methylation to A-DNA and Z-DNA </a:t>
            </a:r>
          </a:p>
          <a:p>
            <a:endParaRPr lang="en-US" dirty="0"/>
          </a:p>
        </p:txBody>
      </p:sp>
      <p:pic>
        <p:nvPicPr>
          <p:cNvPr id="11" name="Image 10"/>
          <p:cNvPicPr>
            <a:picLocks noChangeAspect="1"/>
          </p:cNvPicPr>
          <p:nvPr/>
        </p:nvPicPr>
        <p:blipFill rotWithShape="1">
          <a:blip r:embed="rId2"/>
          <a:srcRect l="34092" t="20095"/>
          <a:stretch/>
        </p:blipFill>
        <p:spPr>
          <a:xfrm>
            <a:off x="5573016" y="1902088"/>
            <a:ext cx="2592996" cy="3956675"/>
          </a:xfrm>
          <a:prstGeom prst="rect">
            <a:avLst/>
          </a:prstGeom>
        </p:spPr>
      </p:pic>
    </p:spTree>
    <p:extLst>
      <p:ext uri="{BB962C8B-B14F-4D97-AF65-F5344CB8AC3E}">
        <p14:creationId xmlns:p14="http://schemas.microsoft.com/office/powerpoint/2010/main" val="255603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The DNA </a:t>
            </a:r>
            <a:r>
              <a:rPr lang="fr-FR" sz="2400" b="1" dirty="0" err="1">
                <a:latin typeface="Avenir Book"/>
                <a:cs typeface="Avenir Book"/>
              </a:rPr>
              <a:t>molecule</a:t>
            </a:r>
            <a:endParaRPr lang="fr-FR" sz="2400" b="1" dirty="0">
              <a:latin typeface="Avenir Book"/>
              <a:cs typeface="Avenir Book"/>
            </a:endParaRPr>
          </a:p>
        </p:txBody>
      </p:sp>
      <p:sp>
        <p:nvSpPr>
          <p:cNvPr id="12" name="Rectangle 11"/>
          <p:cNvSpPr/>
          <p:nvPr/>
        </p:nvSpPr>
        <p:spPr>
          <a:xfrm>
            <a:off x="6484969" y="6546011"/>
            <a:ext cx="2649721" cy="246221"/>
          </a:xfrm>
          <a:prstGeom prst="rect">
            <a:avLst/>
          </a:prstGeom>
        </p:spPr>
        <p:txBody>
          <a:bodyPr wrap="none">
            <a:spAutoFit/>
          </a:bodyPr>
          <a:lstStyle/>
          <a:p>
            <a:pPr algn="r"/>
            <a:r>
              <a:rPr lang="fr-FR" sz="1000" dirty="0"/>
              <a:t>http://</a:t>
            </a:r>
            <a:r>
              <a:rPr lang="fr-FR" sz="1000" dirty="0" err="1"/>
              <a:t>www.councilforresponsiblegenetics.org</a:t>
            </a:r>
            <a:r>
              <a:rPr lang="fr-FR" sz="1000" dirty="0"/>
              <a:t>/</a:t>
            </a:r>
          </a:p>
        </p:txBody>
      </p:sp>
      <p:pic>
        <p:nvPicPr>
          <p:cNvPr id="13" name="Image 12"/>
          <p:cNvPicPr>
            <a:picLocks noChangeAspect="1"/>
          </p:cNvPicPr>
          <p:nvPr/>
        </p:nvPicPr>
        <p:blipFill>
          <a:blip r:embed="rId2"/>
          <a:stretch>
            <a:fillRect/>
          </a:stretch>
        </p:blipFill>
        <p:spPr>
          <a:xfrm>
            <a:off x="5082506" y="1532385"/>
            <a:ext cx="3934254" cy="4951733"/>
          </a:xfrm>
          <a:prstGeom prst="rect">
            <a:avLst/>
          </a:prstGeom>
        </p:spPr>
      </p:pic>
      <p:sp>
        <p:nvSpPr>
          <p:cNvPr id="3" name="Rectangle 2"/>
          <p:cNvSpPr/>
          <p:nvPr/>
        </p:nvSpPr>
        <p:spPr>
          <a:xfrm>
            <a:off x="854991" y="1968687"/>
            <a:ext cx="3867277" cy="4247317"/>
          </a:xfrm>
          <a:prstGeom prst="rect">
            <a:avLst/>
          </a:prstGeom>
        </p:spPr>
        <p:txBody>
          <a:bodyPr wrap="square">
            <a:spAutoFit/>
          </a:bodyPr>
          <a:lstStyle/>
          <a:p>
            <a:r>
              <a:rPr lang="en-US" dirty="0"/>
              <a:t>In brief:</a:t>
            </a:r>
          </a:p>
          <a:p>
            <a:endParaRPr lang="en-US" dirty="0"/>
          </a:p>
          <a:p>
            <a:pPr marL="285750" indent="-285750">
              <a:buFont typeface="Wingdings" charset="0"/>
              <a:buChar char=""/>
            </a:pPr>
            <a:r>
              <a:rPr lang="en-US" dirty="0">
                <a:sym typeface="Wingdings"/>
              </a:rPr>
              <a:t>The </a:t>
            </a:r>
            <a:r>
              <a:rPr lang="en-US" b="1" dirty="0">
                <a:solidFill>
                  <a:srgbClr val="D4350D"/>
                </a:solidFill>
                <a:sym typeface="Wingdings"/>
              </a:rPr>
              <a:t>nucleotide</a:t>
            </a:r>
            <a:r>
              <a:rPr lang="en-US" dirty="0">
                <a:sym typeface="Wingdings"/>
              </a:rPr>
              <a:t> (</a:t>
            </a:r>
            <a:r>
              <a:rPr lang="en-US" dirty="0" err="1">
                <a:sym typeface="Wingdings"/>
              </a:rPr>
              <a:t>P-sugar+base</a:t>
            </a:r>
            <a:r>
              <a:rPr lang="en-US" dirty="0">
                <a:sym typeface="Wingdings"/>
              </a:rPr>
              <a:t>) is the minimal building block of DNA.</a:t>
            </a:r>
          </a:p>
          <a:p>
            <a:pPr marL="285750" indent="-285750">
              <a:buFont typeface="Wingdings" charset="0"/>
              <a:buChar char=""/>
            </a:pPr>
            <a:endParaRPr lang="en-US" dirty="0">
              <a:sym typeface="Wingdings"/>
            </a:endParaRPr>
          </a:p>
          <a:p>
            <a:pPr marL="285750" indent="-285750">
              <a:buFont typeface="Wingdings" charset="0"/>
              <a:buChar char=""/>
            </a:pPr>
            <a:r>
              <a:rPr lang="fr-FR" dirty="0" err="1"/>
              <a:t>Hydrogen</a:t>
            </a:r>
            <a:r>
              <a:rPr lang="fr-FR" dirty="0"/>
              <a:t> </a:t>
            </a:r>
            <a:r>
              <a:rPr lang="fr-FR" dirty="0" err="1"/>
              <a:t>bonding</a:t>
            </a:r>
            <a:r>
              <a:rPr lang="fr-FR" dirty="0"/>
              <a:t> modes </a:t>
            </a:r>
            <a:r>
              <a:rPr lang="fr-FR" dirty="0" err="1"/>
              <a:t>presented</a:t>
            </a:r>
            <a:r>
              <a:rPr lang="fr-FR" dirty="0"/>
              <a:t> </a:t>
            </a:r>
            <a:r>
              <a:rPr lang="fr-FR" dirty="0" err="1"/>
              <a:t>here</a:t>
            </a:r>
            <a:r>
              <a:rPr lang="fr-FR" dirty="0"/>
              <a:t> </a:t>
            </a:r>
            <a:r>
              <a:rPr lang="fr-FR" dirty="0" err="1"/>
              <a:t>follow</a:t>
            </a:r>
            <a:r>
              <a:rPr lang="fr-FR" dirty="0"/>
              <a:t> the </a:t>
            </a:r>
            <a:r>
              <a:rPr lang="fr-FR" dirty="0" err="1"/>
              <a:t>classical</a:t>
            </a:r>
            <a:r>
              <a:rPr lang="fr-FR" dirty="0"/>
              <a:t> </a:t>
            </a:r>
            <a:r>
              <a:rPr lang="fr-FR" b="1" dirty="0">
                <a:solidFill>
                  <a:srgbClr val="D4350D"/>
                </a:solidFill>
              </a:rPr>
              <a:t>Watson–Crick base </a:t>
            </a:r>
            <a:r>
              <a:rPr lang="fr-FR" b="1" dirty="0" err="1">
                <a:solidFill>
                  <a:srgbClr val="D4350D"/>
                </a:solidFill>
              </a:rPr>
              <a:t>pairing</a:t>
            </a:r>
            <a:endParaRPr lang="en-US" b="1" dirty="0">
              <a:solidFill>
                <a:srgbClr val="D4350D"/>
              </a:solidFill>
              <a:sym typeface="Wingdings"/>
            </a:endParaRPr>
          </a:p>
          <a:p>
            <a:pPr marL="285750" indent="-285750">
              <a:buFont typeface="Wingdings" charset="0"/>
              <a:buChar char=""/>
            </a:pPr>
            <a:endParaRPr lang="en-US" dirty="0">
              <a:sym typeface="Wingdings"/>
            </a:endParaRPr>
          </a:p>
          <a:p>
            <a:pPr marL="285750" indent="-285750">
              <a:buFont typeface="Wingdings" charset="0"/>
              <a:buChar char=""/>
            </a:pPr>
            <a:r>
              <a:rPr lang="en-US" dirty="0">
                <a:sym typeface="Wingdings"/>
              </a:rPr>
              <a:t>The DNA is </a:t>
            </a:r>
            <a:r>
              <a:rPr lang="en-US" b="1" dirty="0">
                <a:solidFill>
                  <a:srgbClr val="D4350D"/>
                </a:solidFill>
                <a:sym typeface="Wingdings"/>
              </a:rPr>
              <a:t>double-stranded </a:t>
            </a:r>
            <a:r>
              <a:rPr lang="en-US" dirty="0">
                <a:sym typeface="Wingdings"/>
              </a:rPr>
              <a:t>and organized in a </a:t>
            </a:r>
            <a:r>
              <a:rPr lang="en-US" b="1" dirty="0">
                <a:solidFill>
                  <a:srgbClr val="D4350D"/>
                </a:solidFill>
                <a:sym typeface="Wingdings"/>
              </a:rPr>
              <a:t>double-helix</a:t>
            </a:r>
          </a:p>
          <a:p>
            <a:pPr marL="285750" indent="-285750">
              <a:buFont typeface="Wingdings" charset="0"/>
              <a:buChar char=""/>
            </a:pPr>
            <a:endParaRPr lang="en-US" dirty="0">
              <a:sym typeface="Wingdings"/>
            </a:endParaRPr>
          </a:p>
          <a:p>
            <a:pPr marL="285750" indent="-285750">
              <a:buFont typeface="Wingdings" charset="0"/>
              <a:buChar char=""/>
            </a:pPr>
            <a:r>
              <a:rPr lang="en-US" dirty="0"/>
              <a:t>It is the </a:t>
            </a:r>
            <a:r>
              <a:rPr lang="en-US" b="1" dirty="0">
                <a:solidFill>
                  <a:srgbClr val="D4350D"/>
                </a:solidFill>
              </a:rPr>
              <a:t>order of the bases </a:t>
            </a:r>
            <a:r>
              <a:rPr lang="en-US" dirty="0"/>
              <a:t>along a single strand that constitutes the genetic code. </a:t>
            </a:r>
            <a:endParaRPr lang="fr-FR" dirty="0"/>
          </a:p>
        </p:txBody>
      </p:sp>
    </p:spTree>
    <p:extLst>
      <p:ext uri="{BB962C8B-B14F-4D97-AF65-F5344CB8AC3E}">
        <p14:creationId xmlns:p14="http://schemas.microsoft.com/office/powerpoint/2010/main" val="629798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242709" cy="581697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organization</a:t>
            </a:r>
            <a:endParaRPr lang="fr-FR" sz="2400" b="1" dirty="0">
              <a:latin typeface="Avenir Book"/>
              <a:cs typeface="Avenir Book"/>
            </a:endParaRPr>
          </a:p>
          <a:p>
            <a:pPr algn="just"/>
            <a:endParaRPr lang="fr-FR" sz="2400" dirty="0">
              <a:latin typeface="Avenir Book"/>
              <a:cs typeface="Avenir Book"/>
            </a:endParaRPr>
          </a:p>
          <a:p>
            <a:pPr marL="285750" indent="-285750">
              <a:buFont typeface="Wingdings" charset="0"/>
              <a:buChar char=""/>
            </a:pPr>
            <a:r>
              <a:rPr lang="fr-FR" dirty="0"/>
              <a:t>Information in DNA </a:t>
            </a:r>
            <a:r>
              <a:rPr lang="fr-FR" dirty="0" err="1"/>
              <a:t>sequence</a:t>
            </a:r>
            <a:r>
              <a:rPr lang="fr-FR" dirty="0"/>
              <a:t> </a:t>
            </a:r>
            <a:r>
              <a:rPr lang="fr-FR" dirty="0" err="1"/>
              <a:t>is</a:t>
            </a:r>
            <a:r>
              <a:rPr lang="fr-FR" dirty="0"/>
              <a:t> the </a:t>
            </a:r>
            <a:r>
              <a:rPr lang="fr-FR" b="1" dirty="0" err="1"/>
              <a:t>genome</a:t>
            </a:r>
            <a:r>
              <a:rPr lang="fr-FR" dirty="0"/>
              <a:t> </a:t>
            </a:r>
          </a:p>
          <a:p>
            <a:pPr marL="285750" indent="-285750" algn="just">
              <a:buFont typeface="Wingdings" charset="0"/>
              <a:buChar char=""/>
            </a:pPr>
            <a:endParaRPr lang="fr-FR" b="1" dirty="0">
              <a:cs typeface="Avenir Book"/>
            </a:endParaRPr>
          </a:p>
          <a:p>
            <a:pPr marL="285750" indent="-285750" algn="just">
              <a:buFont typeface="Wingdings" charset="0"/>
              <a:buChar char=""/>
            </a:pPr>
            <a:r>
              <a:rPr lang="en-US" dirty="0"/>
              <a:t>The chromosomes of prokaryotic cells are not enclosed by a separate membrane. The chromosome - together with ribosomes and proteins associated with gene expression - is located in a region of the cell cytoplasm known as the </a:t>
            </a:r>
            <a:r>
              <a:rPr lang="en-US" b="1" dirty="0"/>
              <a:t>nucleoid</a:t>
            </a:r>
            <a:r>
              <a:rPr lang="en-US" dirty="0"/>
              <a:t>.</a:t>
            </a:r>
          </a:p>
          <a:p>
            <a:pPr marL="285750" indent="-285750" algn="just">
              <a:buFont typeface="Wingdings" charset="0"/>
              <a:buChar char=""/>
            </a:pPr>
            <a:endParaRPr lang="en-US" dirty="0">
              <a:cs typeface="Avenir Book"/>
            </a:endParaRPr>
          </a:p>
          <a:p>
            <a:pPr marL="285750" indent="-285750" algn="just">
              <a:buFont typeface="Wingdings" charset="0"/>
              <a:buChar char=""/>
            </a:pPr>
            <a:r>
              <a:rPr lang="fr-FR" dirty="0">
                <a:cs typeface="Avenir Book"/>
              </a:rPr>
              <a:t>In </a:t>
            </a:r>
            <a:r>
              <a:rPr lang="fr-FR" dirty="0" err="1">
                <a:cs typeface="Avenir Book"/>
              </a:rPr>
              <a:t>bacteria</a:t>
            </a:r>
            <a:r>
              <a:rPr lang="fr-FR" dirty="0">
                <a:cs typeface="Avenir Book"/>
              </a:rPr>
              <a:t>, </a:t>
            </a:r>
            <a:r>
              <a:rPr lang="fr-FR" dirty="0" err="1">
                <a:cs typeface="Avenir Book"/>
              </a:rPr>
              <a:t>genome</a:t>
            </a:r>
            <a:r>
              <a:rPr lang="fr-FR" dirty="0">
                <a:cs typeface="Avenir Book"/>
              </a:rPr>
              <a:t> </a:t>
            </a:r>
            <a:r>
              <a:rPr lang="fr-FR" dirty="0" err="1">
                <a:cs typeface="Avenir Book"/>
              </a:rPr>
              <a:t>usually</a:t>
            </a:r>
            <a:r>
              <a:rPr lang="fr-FR" dirty="0">
                <a:cs typeface="Avenir Book"/>
              </a:rPr>
              <a:t> </a:t>
            </a:r>
            <a:r>
              <a:rPr lang="fr-FR" b="1" dirty="0" err="1">
                <a:cs typeface="Avenir Book"/>
              </a:rPr>
              <a:t>circular</a:t>
            </a:r>
            <a:r>
              <a:rPr lang="fr-FR" b="1" dirty="0">
                <a:cs typeface="Avenir Book"/>
              </a:rPr>
              <a:t>. </a:t>
            </a:r>
            <a:r>
              <a:rPr lang="en-US" dirty="0"/>
              <a:t>Most bacteria contain a single, circular chromosome. (examples of exceptions: Streptomyces possess linear chromosomes, and Vibrio </a:t>
            </a:r>
            <a:r>
              <a:rPr lang="en-US" dirty="0" err="1"/>
              <a:t>cholerae</a:t>
            </a:r>
            <a:r>
              <a:rPr lang="en-US" dirty="0"/>
              <a:t> has two circular chromosomes) </a:t>
            </a:r>
          </a:p>
          <a:p>
            <a:pPr marL="285750" indent="-285750" algn="just">
              <a:buFont typeface="Wingdings" charset="0"/>
              <a:buChar char=""/>
            </a:pPr>
            <a:endParaRPr lang="en-US" dirty="0"/>
          </a:p>
          <a:p>
            <a:pPr marL="285750" indent="-285750" algn="just">
              <a:buFont typeface="Wingdings" charset="0"/>
              <a:buChar char=""/>
            </a:pPr>
            <a:r>
              <a:rPr lang="en-US" dirty="0"/>
              <a:t>The genomes of prokaryotes are compact compared with those of eukaryotes, as they lack introns, and the genes tend to be expressed in groups known as </a:t>
            </a:r>
            <a:r>
              <a:rPr lang="en-US" b="1" dirty="0"/>
              <a:t>operons</a:t>
            </a:r>
            <a:r>
              <a:rPr lang="en-US" dirty="0"/>
              <a:t>. </a:t>
            </a:r>
          </a:p>
          <a:p>
            <a:pPr marL="285750" indent="-285750" algn="just">
              <a:buFont typeface="Wingdings" charset="0"/>
              <a:buChar char=""/>
            </a:pPr>
            <a:endParaRPr lang="en-US" dirty="0"/>
          </a:p>
          <a:p>
            <a:pPr marL="285750" indent="-285750" algn="just">
              <a:buFont typeface="Wingdings" charset="0"/>
              <a:buChar char=""/>
            </a:pPr>
            <a:r>
              <a:rPr lang="en-US" dirty="0"/>
              <a:t>In addition to the main chromosome, bacteria are also </a:t>
            </a:r>
            <a:r>
              <a:rPr lang="en-US" dirty="0" err="1"/>
              <a:t>characterised</a:t>
            </a:r>
            <a:r>
              <a:rPr lang="en-US" dirty="0"/>
              <a:t> by the presence of extra-chromosomal genetic elements called </a:t>
            </a:r>
            <a:r>
              <a:rPr lang="en-US" b="1" dirty="0"/>
              <a:t>plasmids</a:t>
            </a:r>
            <a:r>
              <a:rPr lang="en-US" dirty="0"/>
              <a:t>. </a:t>
            </a:r>
          </a:p>
          <a:p>
            <a:pPr marL="285750" indent="-285750" algn="just">
              <a:buFont typeface="Wingdings" charset="0"/>
              <a:buChar char=""/>
            </a:pPr>
            <a:endParaRPr lang="fr-FR" b="1" dirty="0">
              <a:cs typeface="Avenir Book"/>
            </a:endParaRPr>
          </a:p>
          <a:p>
            <a:pPr algn="just"/>
            <a:br>
              <a:rPr lang="fr-FR" dirty="0">
                <a:cs typeface="Avenir Book"/>
              </a:rPr>
            </a:br>
            <a:endParaRPr lang="fr-FR" b="1" dirty="0">
              <a:solidFill>
                <a:srgbClr val="D4350D"/>
              </a:solidFill>
              <a:cs typeface="Avenir Book"/>
            </a:endParaRPr>
          </a:p>
        </p:txBody>
      </p:sp>
      <p:sp>
        <p:nvSpPr>
          <p:cNvPr id="11" name="Rectangle 10"/>
          <p:cNvSpPr/>
          <p:nvPr/>
        </p:nvSpPr>
        <p:spPr>
          <a:xfrm>
            <a:off x="4406976" y="6482511"/>
            <a:ext cx="4727714" cy="553998"/>
          </a:xfrm>
          <a:prstGeom prst="rect">
            <a:avLst/>
          </a:prstGeom>
        </p:spPr>
        <p:txBody>
          <a:bodyPr wrap="none">
            <a:spAutoFit/>
          </a:bodyPr>
          <a:lstStyle/>
          <a:p>
            <a:pPr algn="r"/>
            <a:r>
              <a:rPr lang="fr-FR" sz="1000" dirty="0"/>
              <a:t>https://engineering.ucsb.edu/~shell/che170/DNA-notes.pdf</a:t>
            </a:r>
          </a:p>
          <a:p>
            <a:pPr algn="r"/>
            <a:r>
              <a:rPr lang="en-US" sz="1000" dirty="0"/>
              <a:t>http://www2.le.ac.uk/projects/</a:t>
            </a:r>
            <a:r>
              <a:rPr lang="en-US" sz="1000" dirty="0" err="1"/>
              <a:t>vgec</a:t>
            </a:r>
            <a:r>
              <a:rPr lang="en-US" sz="1000" dirty="0"/>
              <a:t>/</a:t>
            </a:r>
            <a:r>
              <a:rPr lang="en-US" sz="1000" dirty="0" err="1"/>
              <a:t>highereducation</a:t>
            </a:r>
            <a:r>
              <a:rPr lang="en-US" sz="1000" dirty="0"/>
              <a:t>/topics/</a:t>
            </a:r>
            <a:r>
              <a:rPr lang="en-US" sz="1000" dirty="0" err="1"/>
              <a:t>dna</a:t>
            </a:r>
            <a:r>
              <a:rPr lang="en-US" sz="1000" dirty="0"/>
              <a:t>-genes-chromosomes</a:t>
            </a:r>
          </a:p>
          <a:p>
            <a:pPr algn="r"/>
            <a:endParaRPr lang="fr-FR" sz="1000" dirty="0"/>
          </a:p>
        </p:txBody>
      </p:sp>
    </p:spTree>
    <p:extLst>
      <p:ext uri="{BB962C8B-B14F-4D97-AF65-F5344CB8AC3E}">
        <p14:creationId xmlns:p14="http://schemas.microsoft.com/office/powerpoint/2010/main" val="399125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242709" cy="5386090"/>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organization</a:t>
            </a:r>
            <a:endParaRPr lang="fr-FR" sz="2400" b="1" dirty="0">
              <a:latin typeface="Avenir Book"/>
              <a:cs typeface="Avenir Book"/>
            </a:endParaRPr>
          </a:p>
          <a:p>
            <a:pPr algn="just"/>
            <a:br>
              <a:rPr lang="fr-FR" dirty="0">
                <a:cs typeface="Avenir Book"/>
              </a:rPr>
            </a:br>
            <a:r>
              <a:rPr lang="fr-FR" dirty="0">
                <a:latin typeface="Wingdings"/>
                <a:ea typeface="Wingdings"/>
                <a:cs typeface="Wingdings"/>
                <a:sym typeface="Wingdings"/>
              </a:rPr>
              <a:t></a:t>
            </a:r>
            <a:r>
              <a:rPr lang="fr-FR" dirty="0">
                <a:sym typeface="Wingdings"/>
              </a:rPr>
              <a:t> </a:t>
            </a:r>
            <a:r>
              <a:rPr lang="fr-FR" dirty="0">
                <a:cs typeface="Avenir Book"/>
              </a:rPr>
              <a:t>The </a:t>
            </a:r>
            <a:r>
              <a:rPr lang="fr-FR" dirty="0" err="1">
                <a:cs typeface="Avenir Book"/>
              </a:rPr>
              <a:t>genome</a:t>
            </a:r>
            <a:r>
              <a:rPr lang="fr-FR" dirty="0">
                <a:cs typeface="Avenir Book"/>
              </a:rPr>
              <a:t> in </a:t>
            </a:r>
            <a:r>
              <a:rPr lang="fr-FR" dirty="0" err="1">
                <a:cs typeface="Avenir Book"/>
              </a:rPr>
              <a:t>eukaryotes</a:t>
            </a:r>
            <a:r>
              <a:rPr lang="fr-FR" dirty="0">
                <a:cs typeface="Avenir Book"/>
              </a:rPr>
              <a:t> </a:t>
            </a:r>
            <a:r>
              <a:rPr lang="fr-FR" dirty="0" err="1">
                <a:cs typeface="Avenir Book"/>
              </a:rPr>
              <a:t>is</a:t>
            </a:r>
            <a:r>
              <a:rPr lang="fr-FR" dirty="0">
                <a:cs typeface="Avenir Book"/>
              </a:rPr>
              <a:t> </a:t>
            </a:r>
            <a:r>
              <a:rPr lang="fr-FR" dirty="0" err="1">
                <a:cs typeface="Avenir Book"/>
              </a:rPr>
              <a:t>organized</a:t>
            </a:r>
            <a:r>
              <a:rPr lang="fr-FR" dirty="0">
                <a:cs typeface="Avenir Book"/>
              </a:rPr>
              <a:t> </a:t>
            </a:r>
            <a:r>
              <a:rPr lang="fr-FR" dirty="0" err="1">
                <a:cs typeface="Avenir Book"/>
              </a:rPr>
              <a:t>into</a:t>
            </a:r>
            <a:r>
              <a:rPr lang="fr-FR" dirty="0">
                <a:cs typeface="Avenir Book"/>
              </a:rPr>
              <a:t> </a:t>
            </a:r>
            <a:r>
              <a:rPr lang="fr-FR" b="1" dirty="0">
                <a:cs typeface="Avenir Book"/>
              </a:rPr>
              <a:t>chromosomes</a:t>
            </a:r>
            <a:r>
              <a:rPr lang="fr-FR" dirty="0">
                <a:cs typeface="Avenir Book"/>
              </a:rPr>
              <a:t> </a:t>
            </a:r>
          </a:p>
          <a:p>
            <a:pPr algn="just"/>
            <a:endParaRPr lang="fr-FR" dirty="0">
              <a:cs typeface="Avenir Book"/>
            </a:endParaRPr>
          </a:p>
          <a:p>
            <a:pPr marL="342900" indent="-342900" algn="just">
              <a:buFontTx/>
              <a:buChar char="-"/>
            </a:pPr>
            <a:r>
              <a:rPr lang="fr-FR" dirty="0" err="1">
                <a:cs typeface="Avenir Book"/>
              </a:rPr>
              <a:t>each</a:t>
            </a:r>
            <a:r>
              <a:rPr lang="fr-FR" dirty="0">
                <a:cs typeface="Avenir Book"/>
              </a:rPr>
              <a:t> chromosome </a:t>
            </a:r>
            <a:r>
              <a:rPr lang="fr-FR" dirty="0" err="1">
                <a:cs typeface="Avenir Book"/>
              </a:rPr>
              <a:t>is</a:t>
            </a:r>
            <a:r>
              <a:rPr lang="fr-FR" dirty="0">
                <a:cs typeface="Avenir Book"/>
              </a:rPr>
              <a:t> a </a:t>
            </a:r>
            <a:r>
              <a:rPr lang="fr-FR" dirty="0" err="1">
                <a:cs typeface="Avenir Book"/>
              </a:rPr>
              <a:t>separate</a:t>
            </a:r>
            <a:r>
              <a:rPr lang="fr-FR" dirty="0">
                <a:cs typeface="Avenir Book"/>
              </a:rPr>
              <a:t> DNA </a:t>
            </a:r>
            <a:r>
              <a:rPr lang="fr-FR" dirty="0" err="1">
                <a:cs typeface="Avenir Book"/>
              </a:rPr>
              <a:t>molecule</a:t>
            </a:r>
            <a:r>
              <a:rPr lang="fr-FR" dirty="0">
                <a:cs typeface="Avenir Book"/>
              </a:rPr>
              <a:t> </a:t>
            </a:r>
          </a:p>
          <a:p>
            <a:pPr marL="342900" indent="-342900" algn="just">
              <a:buFontTx/>
              <a:buChar char="-"/>
            </a:pPr>
            <a:endParaRPr lang="fr-FR" dirty="0">
              <a:cs typeface="Avenir Book"/>
            </a:endParaRPr>
          </a:p>
          <a:p>
            <a:pPr marL="342900" indent="-342900" algn="just">
              <a:buFontTx/>
              <a:buChar char="-"/>
            </a:pPr>
            <a:r>
              <a:rPr lang="fr-FR" dirty="0">
                <a:cs typeface="Avenir Book"/>
              </a:rPr>
              <a:t>Chromosomes </a:t>
            </a:r>
            <a:r>
              <a:rPr lang="fr-FR" dirty="0" err="1">
                <a:cs typeface="Avenir Book"/>
              </a:rPr>
              <a:t>extended</a:t>
            </a:r>
            <a:r>
              <a:rPr lang="fr-FR" dirty="0">
                <a:cs typeface="Avenir Book"/>
              </a:rPr>
              <a:t> and </a:t>
            </a:r>
            <a:r>
              <a:rPr lang="fr-FR" dirty="0" err="1">
                <a:cs typeface="Avenir Book"/>
              </a:rPr>
              <a:t>replicated</a:t>
            </a:r>
            <a:r>
              <a:rPr lang="fr-FR" dirty="0">
                <a:cs typeface="Avenir Book"/>
              </a:rPr>
              <a:t> </a:t>
            </a:r>
            <a:r>
              <a:rPr lang="fr-FR" dirty="0" err="1">
                <a:cs typeface="Avenir Book"/>
              </a:rPr>
              <a:t>during</a:t>
            </a:r>
            <a:r>
              <a:rPr lang="fr-FR" dirty="0">
                <a:cs typeface="Avenir Book"/>
              </a:rPr>
              <a:t> interphase portion of the </a:t>
            </a:r>
            <a:r>
              <a:rPr lang="fr-FR" dirty="0" err="1">
                <a:cs typeface="Avenir Book"/>
              </a:rPr>
              <a:t>cell</a:t>
            </a:r>
            <a:r>
              <a:rPr lang="fr-FR" dirty="0">
                <a:cs typeface="Avenir Book"/>
              </a:rPr>
              <a:t> cycle􏰀</a:t>
            </a:r>
          </a:p>
          <a:p>
            <a:pPr marL="342900" indent="-342900" algn="just">
              <a:buFontTx/>
              <a:buChar char="-"/>
            </a:pPr>
            <a:endParaRPr lang="fr-FR" dirty="0">
              <a:cs typeface="Avenir Book"/>
            </a:endParaRPr>
          </a:p>
          <a:p>
            <a:pPr marL="342900" indent="-342900" algn="just">
              <a:buFontTx/>
              <a:buChar char="-"/>
            </a:pPr>
            <a:r>
              <a:rPr lang="fr-FR" dirty="0">
                <a:cs typeface="Avenir Book"/>
              </a:rPr>
              <a:t>chromosomes are </a:t>
            </a:r>
            <a:r>
              <a:rPr lang="fr-FR" dirty="0" err="1">
                <a:cs typeface="Avenir Book"/>
              </a:rPr>
              <a:t>condensed</a:t>
            </a:r>
            <a:r>
              <a:rPr lang="fr-FR" dirty="0">
                <a:cs typeface="Avenir Book"/>
              </a:rPr>
              <a:t>, visible </a:t>
            </a:r>
            <a:r>
              <a:rPr lang="fr-FR" dirty="0" err="1">
                <a:cs typeface="Avenir Book"/>
              </a:rPr>
              <a:t>with</a:t>
            </a:r>
            <a:r>
              <a:rPr lang="fr-FR" dirty="0">
                <a:cs typeface="Avenir Book"/>
              </a:rPr>
              <a:t> light </a:t>
            </a:r>
            <a:r>
              <a:rPr lang="fr-FR" dirty="0" err="1">
                <a:cs typeface="Avenir Book"/>
              </a:rPr>
              <a:t>during</a:t>
            </a:r>
            <a:r>
              <a:rPr lang="fr-FR" dirty="0">
                <a:cs typeface="Avenir Book"/>
              </a:rPr>
              <a:t> </a:t>
            </a:r>
            <a:r>
              <a:rPr lang="fr-FR" dirty="0" err="1">
                <a:cs typeface="Avenir Book"/>
              </a:rPr>
              <a:t>cell</a:t>
            </a:r>
            <a:r>
              <a:rPr lang="fr-FR" dirty="0">
                <a:cs typeface="Avenir Book"/>
              </a:rPr>
              <a:t> division (M phase)</a:t>
            </a:r>
          </a:p>
          <a:p>
            <a:pPr marL="342900" indent="-342900" algn="just">
              <a:buFontTx/>
              <a:buChar char="-"/>
            </a:pPr>
            <a:endParaRPr lang="en-US" dirty="0"/>
          </a:p>
          <a:p>
            <a:pPr marL="342900" indent="-342900" algn="just">
              <a:buFontTx/>
              <a:buChar char="-"/>
            </a:pPr>
            <a:r>
              <a:rPr lang="en-US" dirty="0"/>
              <a:t>Each chromosome has a </a:t>
            </a:r>
            <a:r>
              <a:rPr lang="en-US" b="1" dirty="0"/>
              <a:t>p arm</a:t>
            </a:r>
            <a:r>
              <a:rPr lang="en-US" dirty="0"/>
              <a:t> and a </a:t>
            </a:r>
            <a:r>
              <a:rPr lang="en-US" b="1" dirty="0"/>
              <a:t>q arm</a:t>
            </a:r>
            <a:r>
              <a:rPr lang="en-US" dirty="0"/>
              <a:t>. In their replicated form, each chromosome consists of two </a:t>
            </a:r>
            <a:r>
              <a:rPr lang="en-US" b="1" dirty="0"/>
              <a:t>chromatids</a:t>
            </a:r>
            <a:r>
              <a:rPr lang="en-US" dirty="0"/>
              <a:t>.</a:t>
            </a:r>
            <a:endParaRPr lang="fr-FR" dirty="0">
              <a:cs typeface="Avenir Book"/>
            </a:endParaRPr>
          </a:p>
          <a:p>
            <a:pPr marL="342900" indent="-342900" algn="just">
              <a:buFontTx/>
              <a:buChar char="-"/>
            </a:pPr>
            <a:endParaRPr lang="fr-FR" dirty="0">
              <a:cs typeface="Avenir Book"/>
            </a:endParaRPr>
          </a:p>
          <a:p>
            <a:pPr marL="342900" indent="-342900" algn="just">
              <a:buFontTx/>
              <a:buChar char="-"/>
            </a:pPr>
            <a:r>
              <a:rPr lang="fr-FR" dirty="0" err="1">
                <a:cs typeface="Avenir Book"/>
              </a:rPr>
              <a:t>Specific</a:t>
            </a:r>
            <a:r>
              <a:rPr lang="fr-FR" dirty="0">
                <a:cs typeface="Avenir Book"/>
              </a:rPr>
              <a:t> </a:t>
            </a:r>
            <a:r>
              <a:rPr lang="fr-FR" dirty="0" err="1">
                <a:cs typeface="Avenir Book"/>
              </a:rPr>
              <a:t>sequences</a:t>
            </a:r>
            <a:r>
              <a:rPr lang="fr-FR" dirty="0">
                <a:cs typeface="Avenir Book"/>
              </a:rPr>
              <a:t> have </a:t>
            </a:r>
            <a:r>
              <a:rPr lang="fr-FR" dirty="0" err="1">
                <a:cs typeface="Avenir Book"/>
              </a:rPr>
              <a:t>particular</a:t>
            </a:r>
            <a:r>
              <a:rPr lang="fr-FR" dirty="0">
                <a:cs typeface="Avenir Book"/>
              </a:rPr>
              <a:t> </a:t>
            </a:r>
            <a:r>
              <a:rPr lang="fr-FR" dirty="0" err="1">
                <a:cs typeface="Avenir Book"/>
              </a:rPr>
              <a:t>roles</a:t>
            </a:r>
            <a:r>
              <a:rPr lang="fr-FR" dirty="0">
                <a:cs typeface="Avenir Book"/>
              </a:rPr>
              <a:t> in chromosomes: </a:t>
            </a:r>
          </a:p>
          <a:p>
            <a:pPr marL="800100" lvl="1" indent="-342900" algn="just">
              <a:buFontTx/>
              <a:buChar char="-"/>
            </a:pPr>
            <a:r>
              <a:rPr lang="fr-FR" b="1" dirty="0" err="1">
                <a:solidFill>
                  <a:srgbClr val="D4350D"/>
                </a:solidFill>
                <a:cs typeface="Avenir Book"/>
              </a:rPr>
              <a:t>Centromers</a:t>
            </a:r>
            <a:r>
              <a:rPr lang="fr-FR" dirty="0">
                <a:cs typeface="Avenir Book"/>
              </a:rPr>
              <a:t> </a:t>
            </a:r>
            <a:r>
              <a:rPr lang="fr-FR" sz="1400" i="1" dirty="0">
                <a:cs typeface="Avenir Book"/>
              </a:rPr>
              <a:t>(</a:t>
            </a:r>
            <a:r>
              <a:rPr lang="fr-FR" sz="1400" i="1" dirty="0"/>
              <a:t>center “</a:t>
            </a:r>
            <a:r>
              <a:rPr lang="fr-FR" sz="1400" i="1" dirty="0" err="1"/>
              <a:t>pinch</a:t>
            </a:r>
            <a:r>
              <a:rPr lang="fr-FR" sz="1400" i="1" dirty="0"/>
              <a:t> point” of a chromosome </a:t>
            </a:r>
            <a:r>
              <a:rPr lang="fr-FR" sz="1400" i="1" dirty="0" err="1"/>
              <a:t>that</a:t>
            </a:r>
            <a:r>
              <a:rPr lang="fr-FR" sz="1400" i="1" dirty="0"/>
              <a:t> </a:t>
            </a:r>
            <a:r>
              <a:rPr lang="fr-FR" sz="1400" i="1" dirty="0" err="1"/>
              <a:t>allows</a:t>
            </a:r>
            <a:r>
              <a:rPr lang="fr-FR" sz="1400" i="1" dirty="0"/>
              <a:t> one copy of </a:t>
            </a:r>
            <a:r>
              <a:rPr lang="fr-FR" sz="1400" i="1" dirty="0" err="1"/>
              <a:t>each</a:t>
            </a:r>
            <a:r>
              <a:rPr lang="fr-FR" sz="1400" i="1" dirty="0"/>
              <a:t> to </a:t>
            </a:r>
            <a:r>
              <a:rPr lang="fr-FR" sz="1400" i="1" dirty="0" err="1"/>
              <a:t>be</a:t>
            </a:r>
            <a:r>
              <a:rPr lang="fr-FR" sz="1400" i="1" dirty="0"/>
              <a:t> </a:t>
            </a:r>
            <a:r>
              <a:rPr lang="fr-FR" sz="1400" i="1" dirty="0" err="1"/>
              <a:t>pulled</a:t>
            </a:r>
            <a:r>
              <a:rPr lang="fr-FR" sz="1400" i="1" dirty="0"/>
              <a:t> </a:t>
            </a:r>
            <a:r>
              <a:rPr lang="fr-FR" sz="1400" i="1" dirty="0" err="1"/>
              <a:t>apart</a:t>
            </a:r>
            <a:r>
              <a:rPr lang="fr-FR" sz="1400" i="1" dirty="0"/>
              <a:t> </a:t>
            </a:r>
            <a:r>
              <a:rPr lang="fr-FR" sz="1400" i="1" dirty="0" err="1"/>
              <a:t>into</a:t>
            </a:r>
            <a:r>
              <a:rPr lang="fr-FR" sz="1400" i="1" dirty="0"/>
              <a:t> </a:t>
            </a:r>
            <a:r>
              <a:rPr lang="fr-FR" sz="1400" i="1" dirty="0" err="1"/>
              <a:t>two</a:t>
            </a:r>
            <a:r>
              <a:rPr lang="fr-FR" sz="1400" i="1" dirty="0"/>
              <a:t> </a:t>
            </a:r>
            <a:r>
              <a:rPr lang="fr-FR" sz="1400" i="1" dirty="0" err="1"/>
              <a:t>daughter</a:t>
            </a:r>
            <a:r>
              <a:rPr lang="fr-FR" sz="1400" i="1" dirty="0"/>
              <a:t> </a:t>
            </a:r>
            <a:r>
              <a:rPr lang="fr-FR" sz="1400" i="1" dirty="0" err="1"/>
              <a:t>cells</a:t>
            </a:r>
            <a:r>
              <a:rPr lang="fr-FR" sz="1400" i="1" dirty="0"/>
              <a:t> </a:t>
            </a:r>
            <a:r>
              <a:rPr lang="fr-FR" sz="1400" i="1" dirty="0" err="1"/>
              <a:t>during</a:t>
            </a:r>
            <a:r>
              <a:rPr lang="fr-FR" sz="1400" i="1" dirty="0"/>
              <a:t> division) </a:t>
            </a:r>
            <a:endParaRPr lang="fr-FR" sz="1400" i="1" dirty="0">
              <a:cs typeface="Avenir Book"/>
            </a:endParaRPr>
          </a:p>
          <a:p>
            <a:pPr marL="800100" lvl="1" indent="-342900" algn="just">
              <a:buFontTx/>
              <a:buChar char="-"/>
            </a:pPr>
            <a:r>
              <a:rPr lang="fr-FR" b="1" dirty="0" err="1">
                <a:solidFill>
                  <a:srgbClr val="D4350D"/>
                </a:solidFill>
                <a:cs typeface="Avenir Book"/>
              </a:rPr>
              <a:t>Telomers</a:t>
            </a:r>
            <a:r>
              <a:rPr lang="fr-FR" dirty="0">
                <a:cs typeface="Avenir Book"/>
              </a:rPr>
              <a:t> </a:t>
            </a:r>
            <a:r>
              <a:rPr lang="fr-FR" sz="1400" i="1" dirty="0"/>
              <a:t>(</a:t>
            </a:r>
            <a:r>
              <a:rPr lang="fr-FR" sz="1400" i="1" dirty="0" err="1"/>
              <a:t>specialized</a:t>
            </a:r>
            <a:r>
              <a:rPr lang="fr-FR" sz="1400" i="1" dirty="0"/>
              <a:t> </a:t>
            </a:r>
            <a:r>
              <a:rPr lang="fr-FR" sz="1400" i="1" dirty="0" err="1"/>
              <a:t>sequences</a:t>
            </a:r>
            <a:r>
              <a:rPr lang="fr-FR" sz="1400" i="1" dirty="0"/>
              <a:t> </a:t>
            </a:r>
            <a:r>
              <a:rPr lang="fr-FR" sz="1400" i="1" dirty="0" err="1"/>
              <a:t>at</a:t>
            </a:r>
            <a:r>
              <a:rPr lang="fr-FR" sz="1400" i="1" dirty="0"/>
              <a:t> the chromosomes end </a:t>
            </a:r>
            <a:r>
              <a:rPr lang="fr-FR" sz="1400" i="1" dirty="0" err="1"/>
              <a:t>that</a:t>
            </a:r>
            <a:r>
              <a:rPr lang="fr-FR" sz="1400" i="1" dirty="0"/>
              <a:t> </a:t>
            </a:r>
            <a:r>
              <a:rPr lang="fr-FR" sz="1400" i="1" dirty="0" err="1"/>
              <a:t>facilitate</a:t>
            </a:r>
            <a:r>
              <a:rPr lang="fr-FR" sz="1400" i="1" dirty="0"/>
              <a:t> </a:t>
            </a:r>
            <a:r>
              <a:rPr lang="fr-FR" sz="1400" i="1" dirty="0" err="1"/>
              <a:t>replication</a:t>
            </a:r>
            <a:r>
              <a:rPr lang="fr-FR" sz="1400" i="1" dirty="0"/>
              <a:t>) </a:t>
            </a:r>
            <a:endParaRPr lang="fr-FR" dirty="0">
              <a:cs typeface="Avenir Book"/>
            </a:endParaRPr>
          </a:p>
          <a:p>
            <a:pPr marL="800100" lvl="1" indent="-342900" algn="just">
              <a:buFontTx/>
              <a:buChar char="-"/>
            </a:pPr>
            <a:r>
              <a:rPr lang="fr-FR" b="1" dirty="0" err="1">
                <a:solidFill>
                  <a:srgbClr val="D4350D"/>
                </a:solidFill>
                <a:cs typeface="Avenir Book"/>
              </a:rPr>
              <a:t>Replication</a:t>
            </a:r>
            <a:r>
              <a:rPr lang="fr-FR" b="1" dirty="0">
                <a:solidFill>
                  <a:srgbClr val="D4350D"/>
                </a:solidFill>
                <a:cs typeface="Avenir Book"/>
              </a:rPr>
              <a:t> </a:t>
            </a:r>
            <a:r>
              <a:rPr lang="fr-FR" b="1" dirty="0" err="1">
                <a:solidFill>
                  <a:srgbClr val="D4350D"/>
                </a:solidFill>
                <a:cs typeface="Avenir Book"/>
              </a:rPr>
              <a:t>origins</a:t>
            </a:r>
            <a:r>
              <a:rPr lang="fr-FR" b="1" dirty="0">
                <a:solidFill>
                  <a:srgbClr val="D4350D"/>
                </a:solidFill>
                <a:cs typeface="Avenir Book"/>
              </a:rPr>
              <a:t> </a:t>
            </a:r>
            <a:r>
              <a:rPr lang="fr-FR" sz="1400" i="1" dirty="0">
                <a:cs typeface="Avenir Book"/>
              </a:rPr>
              <a:t>(</a:t>
            </a:r>
            <a:r>
              <a:rPr lang="fr-FR" sz="1400" i="1" dirty="0"/>
              <a:t>multiple locations </a:t>
            </a:r>
            <a:r>
              <a:rPr lang="fr-FR" sz="1400" i="1" dirty="0" err="1"/>
              <a:t>where</a:t>
            </a:r>
            <a:r>
              <a:rPr lang="fr-FR" sz="1400" i="1" dirty="0"/>
              <a:t> the </a:t>
            </a:r>
            <a:r>
              <a:rPr lang="fr-FR" sz="1400" i="1" dirty="0" err="1"/>
              <a:t>replication</a:t>
            </a:r>
            <a:r>
              <a:rPr lang="fr-FR" sz="1400" i="1" dirty="0"/>
              <a:t> </a:t>
            </a:r>
            <a:r>
              <a:rPr lang="fr-FR" sz="1400" i="1" dirty="0" err="1"/>
              <a:t>machinery</a:t>
            </a:r>
            <a:r>
              <a:rPr lang="fr-FR" sz="1400" i="1" dirty="0"/>
              <a:t> first </a:t>
            </a:r>
            <a:r>
              <a:rPr lang="fr-FR" sz="1400" i="1" dirty="0" err="1"/>
              <a:t>binds</a:t>
            </a:r>
            <a:r>
              <a:rPr lang="fr-FR" sz="1400" i="1" dirty="0"/>
              <a:t>) </a:t>
            </a:r>
          </a:p>
          <a:p>
            <a:pPr marL="800100" lvl="1" indent="-342900" algn="just">
              <a:buFontTx/>
              <a:buChar char="-"/>
            </a:pPr>
            <a:endParaRPr lang="fr-FR" b="1" dirty="0">
              <a:solidFill>
                <a:srgbClr val="D4350D"/>
              </a:solidFill>
              <a:cs typeface="Avenir Book"/>
            </a:endParaRPr>
          </a:p>
        </p:txBody>
      </p:sp>
      <p:sp>
        <p:nvSpPr>
          <p:cNvPr id="11" name="Rectangle 10"/>
          <p:cNvSpPr/>
          <p:nvPr/>
        </p:nvSpPr>
        <p:spPr>
          <a:xfrm>
            <a:off x="4406976" y="6482511"/>
            <a:ext cx="4727714" cy="553998"/>
          </a:xfrm>
          <a:prstGeom prst="rect">
            <a:avLst/>
          </a:prstGeom>
        </p:spPr>
        <p:txBody>
          <a:bodyPr wrap="none">
            <a:spAutoFit/>
          </a:bodyPr>
          <a:lstStyle/>
          <a:p>
            <a:pPr algn="r"/>
            <a:r>
              <a:rPr lang="fr-FR" sz="1000" dirty="0"/>
              <a:t>https://engineering.ucsb.edu/~shell/che170/DNA-notes.pdf</a:t>
            </a:r>
          </a:p>
          <a:p>
            <a:pPr algn="r"/>
            <a:r>
              <a:rPr lang="en-US" sz="1000" dirty="0"/>
              <a:t>http://www2.le.ac.uk/projects/</a:t>
            </a:r>
            <a:r>
              <a:rPr lang="en-US" sz="1000" dirty="0" err="1"/>
              <a:t>vgec</a:t>
            </a:r>
            <a:r>
              <a:rPr lang="en-US" sz="1000" dirty="0"/>
              <a:t>/</a:t>
            </a:r>
            <a:r>
              <a:rPr lang="en-US" sz="1000" dirty="0" err="1"/>
              <a:t>highereducation</a:t>
            </a:r>
            <a:r>
              <a:rPr lang="en-US" sz="1000" dirty="0"/>
              <a:t>/topics/</a:t>
            </a:r>
            <a:r>
              <a:rPr lang="en-US" sz="1000" dirty="0" err="1"/>
              <a:t>dna</a:t>
            </a:r>
            <a:r>
              <a:rPr lang="en-US" sz="1000" dirty="0"/>
              <a:t>-genes-chromosomes</a:t>
            </a:r>
          </a:p>
          <a:p>
            <a:pPr algn="r"/>
            <a:endParaRPr lang="fr-FR" sz="1000" dirty="0"/>
          </a:p>
        </p:txBody>
      </p:sp>
    </p:spTree>
    <p:extLst>
      <p:ext uri="{BB962C8B-B14F-4D97-AF65-F5344CB8AC3E}">
        <p14:creationId xmlns:p14="http://schemas.microsoft.com/office/powerpoint/2010/main" val="2613688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242709" cy="5262980"/>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organization</a:t>
            </a:r>
            <a:endParaRPr lang="fr-FR" sz="2400" b="1" dirty="0">
              <a:latin typeface="Avenir Book"/>
              <a:cs typeface="Avenir Book"/>
            </a:endParaRPr>
          </a:p>
          <a:p>
            <a:pPr algn="just"/>
            <a:endParaRPr lang="fr-FR" sz="2400" dirty="0">
              <a:latin typeface="Avenir Book"/>
              <a:cs typeface="Avenir Book"/>
            </a:endParaRPr>
          </a:p>
          <a:p>
            <a:pPr marL="285750" indent="-285750">
              <a:buFont typeface="Wingdings" charset="0"/>
              <a:buChar char=""/>
            </a:pPr>
            <a:r>
              <a:rPr lang="fr-FR" dirty="0"/>
              <a:t>The </a:t>
            </a:r>
            <a:r>
              <a:rPr lang="fr-FR" b="1" dirty="0" err="1"/>
              <a:t>genome</a:t>
            </a:r>
            <a:r>
              <a:rPr lang="fr-FR" dirty="0"/>
              <a:t> </a:t>
            </a:r>
            <a:r>
              <a:rPr lang="fr-FR" dirty="0" err="1"/>
              <a:t>contains</a:t>
            </a:r>
            <a:r>
              <a:rPr lang="fr-FR" dirty="0"/>
              <a:t> </a:t>
            </a:r>
            <a:r>
              <a:rPr lang="fr-FR" b="1" dirty="0" err="1"/>
              <a:t>coding</a:t>
            </a:r>
            <a:r>
              <a:rPr lang="fr-FR" dirty="0"/>
              <a:t> and </a:t>
            </a:r>
            <a:r>
              <a:rPr lang="fr-FR" b="1" dirty="0"/>
              <a:t>non-</a:t>
            </a:r>
            <a:r>
              <a:rPr lang="fr-FR" b="1" dirty="0" err="1"/>
              <a:t>coding</a:t>
            </a:r>
            <a:r>
              <a:rPr lang="fr-FR" b="1" dirty="0"/>
              <a:t> </a:t>
            </a:r>
            <a:r>
              <a:rPr lang="fr-FR" dirty="0" err="1"/>
              <a:t>regions</a:t>
            </a:r>
            <a:r>
              <a:rPr lang="fr-FR" dirty="0"/>
              <a:t> </a:t>
            </a:r>
            <a:endParaRPr lang="fr-FR" dirty="0">
              <a:cs typeface="Avenir Book"/>
            </a:endParaRPr>
          </a:p>
          <a:p>
            <a:pPr marL="285750" indent="-285750">
              <a:buFont typeface="Wingdings" charset="0"/>
              <a:buChar char=""/>
            </a:pPr>
            <a:endParaRPr lang="fr-FR" dirty="0">
              <a:cs typeface="Avenir Book"/>
            </a:endParaRPr>
          </a:p>
          <a:p>
            <a:pPr marL="285750" indent="-285750">
              <a:buFont typeface="Wingdings" charset="0"/>
              <a:buChar char=""/>
            </a:pPr>
            <a:r>
              <a:rPr lang="fr-FR" dirty="0">
                <a:cs typeface="Avenir Book"/>
              </a:rPr>
              <a:t>The </a:t>
            </a:r>
            <a:r>
              <a:rPr lang="fr-FR" dirty="0" err="1">
                <a:cs typeface="Avenir Book"/>
              </a:rPr>
              <a:t>complexity</a:t>
            </a:r>
            <a:r>
              <a:rPr lang="fr-FR" dirty="0">
                <a:cs typeface="Avenir Book"/>
              </a:rPr>
              <a:t> of non-</a:t>
            </a:r>
            <a:r>
              <a:rPr lang="fr-FR" dirty="0" err="1">
                <a:cs typeface="Avenir Book"/>
              </a:rPr>
              <a:t>coding</a:t>
            </a:r>
            <a:r>
              <a:rPr lang="fr-FR" dirty="0">
                <a:cs typeface="Avenir Book"/>
              </a:rPr>
              <a:t> </a:t>
            </a:r>
            <a:r>
              <a:rPr lang="fr-FR" dirty="0" err="1">
                <a:cs typeface="Avenir Book"/>
              </a:rPr>
              <a:t>regions</a:t>
            </a:r>
            <a:r>
              <a:rPr lang="fr-FR" dirty="0">
                <a:cs typeface="Avenir Book"/>
              </a:rPr>
              <a:t> </a:t>
            </a:r>
            <a:r>
              <a:rPr lang="fr-FR" dirty="0" err="1">
                <a:cs typeface="Avenir Book"/>
              </a:rPr>
              <a:t>is</a:t>
            </a:r>
            <a:r>
              <a:rPr lang="fr-FR" dirty="0">
                <a:cs typeface="Avenir Book"/>
              </a:rPr>
              <a:t> </a:t>
            </a:r>
            <a:r>
              <a:rPr lang="fr-FR" dirty="0" err="1">
                <a:cs typeface="Avenir Book"/>
              </a:rPr>
              <a:t>higher</a:t>
            </a:r>
            <a:r>
              <a:rPr lang="fr-FR" dirty="0">
                <a:cs typeface="Avenir Book"/>
              </a:rPr>
              <a:t> in </a:t>
            </a:r>
            <a:r>
              <a:rPr lang="fr-FR" dirty="0" err="1">
                <a:cs typeface="Avenir Book"/>
              </a:rPr>
              <a:t>higher</a:t>
            </a:r>
            <a:r>
              <a:rPr lang="fr-FR" dirty="0">
                <a:cs typeface="Avenir Book"/>
              </a:rPr>
              <a:t> </a:t>
            </a:r>
            <a:r>
              <a:rPr lang="fr-FR" dirty="0" err="1">
                <a:cs typeface="Avenir Book"/>
              </a:rPr>
              <a:t>eukaryotes</a:t>
            </a:r>
            <a:endParaRPr lang="fr-FR" dirty="0">
              <a:cs typeface="Avenir Book"/>
            </a:endParaRPr>
          </a:p>
          <a:p>
            <a:pPr marL="285750" indent="-285750">
              <a:buFont typeface="Wingdings" charset="0"/>
              <a:buChar char=""/>
            </a:pPr>
            <a:endParaRPr lang="fr-FR" dirty="0">
              <a:cs typeface="Avenir Book"/>
            </a:endParaRPr>
          </a:p>
          <a:p>
            <a:pPr marL="285750" indent="-285750">
              <a:buFont typeface="Wingdings" charset="0"/>
              <a:buChar char=""/>
            </a:pPr>
            <a:r>
              <a:rPr lang="fr-FR" dirty="0">
                <a:cs typeface="Avenir Book"/>
              </a:rPr>
              <a:t>The </a:t>
            </a:r>
            <a:r>
              <a:rPr lang="fr-FR" dirty="0" err="1">
                <a:cs typeface="Avenir Book"/>
              </a:rPr>
              <a:t>coding</a:t>
            </a:r>
            <a:r>
              <a:rPr lang="fr-FR" dirty="0">
                <a:cs typeface="Avenir Book"/>
              </a:rPr>
              <a:t> </a:t>
            </a:r>
            <a:r>
              <a:rPr lang="fr-FR" dirty="0" err="1">
                <a:cs typeface="Avenir Book"/>
              </a:rPr>
              <a:t>regions</a:t>
            </a:r>
            <a:r>
              <a:rPr lang="fr-FR" dirty="0">
                <a:cs typeface="Avenir Book"/>
              </a:rPr>
              <a:t> </a:t>
            </a:r>
            <a:r>
              <a:rPr lang="fr-FR" dirty="0" err="1">
                <a:cs typeface="Avenir Book"/>
              </a:rPr>
              <a:t>contains</a:t>
            </a:r>
            <a:r>
              <a:rPr lang="fr-FR" dirty="0">
                <a:cs typeface="Avenir Book"/>
              </a:rPr>
              <a:t> </a:t>
            </a:r>
            <a:r>
              <a:rPr lang="fr-FR" dirty="0" err="1">
                <a:cs typeface="Avenir Book"/>
              </a:rPr>
              <a:t>genes</a:t>
            </a:r>
            <a:r>
              <a:rPr lang="fr-FR" dirty="0">
                <a:cs typeface="Avenir Book"/>
              </a:rPr>
              <a:t> (about 20,000 in the </a:t>
            </a:r>
            <a:r>
              <a:rPr lang="fr-FR" dirty="0" err="1">
                <a:cs typeface="Avenir Book"/>
              </a:rPr>
              <a:t>human</a:t>
            </a:r>
            <a:r>
              <a:rPr lang="fr-FR" dirty="0">
                <a:cs typeface="Avenir Book"/>
              </a:rPr>
              <a:t> </a:t>
            </a:r>
            <a:r>
              <a:rPr lang="fr-FR" dirty="0" err="1">
                <a:cs typeface="Avenir Book"/>
              </a:rPr>
              <a:t>genome</a:t>
            </a:r>
            <a:r>
              <a:rPr lang="fr-FR" dirty="0">
                <a:cs typeface="Avenir Book"/>
              </a:rPr>
              <a:t>) </a:t>
            </a:r>
          </a:p>
          <a:p>
            <a:pPr marL="285750" indent="-285750">
              <a:buFont typeface="Wingdings" charset="0"/>
              <a:buChar char=""/>
            </a:pPr>
            <a:endParaRPr lang="fr-FR" dirty="0">
              <a:cs typeface="Avenir Book"/>
            </a:endParaRPr>
          </a:p>
          <a:p>
            <a:pPr marL="285750" indent="-285750">
              <a:buFont typeface="Wingdings" charset="0"/>
              <a:buChar char=""/>
            </a:pPr>
            <a:r>
              <a:rPr lang="fr-FR" dirty="0" err="1">
                <a:cs typeface="Avenir Book"/>
              </a:rPr>
              <a:t>Genes</a:t>
            </a:r>
            <a:r>
              <a:rPr lang="fr-FR" dirty="0">
                <a:cs typeface="Avenir Book"/>
              </a:rPr>
              <a:t> </a:t>
            </a:r>
            <a:r>
              <a:rPr lang="fr-FR" dirty="0" err="1">
                <a:cs typeface="Avenir Book"/>
              </a:rPr>
              <a:t>can</a:t>
            </a:r>
            <a:r>
              <a:rPr lang="fr-FR" dirty="0">
                <a:cs typeface="Avenir Book"/>
              </a:rPr>
              <a:t> code for </a:t>
            </a:r>
            <a:r>
              <a:rPr lang="fr-FR" dirty="0" err="1">
                <a:cs typeface="Avenir Book"/>
              </a:rPr>
              <a:t>RNAs</a:t>
            </a:r>
            <a:r>
              <a:rPr lang="fr-FR" dirty="0">
                <a:cs typeface="Avenir Book"/>
              </a:rPr>
              <a:t> or for </a:t>
            </a:r>
            <a:r>
              <a:rPr lang="fr-FR" dirty="0" err="1">
                <a:cs typeface="Avenir Book"/>
              </a:rPr>
              <a:t>proteins</a:t>
            </a:r>
            <a:r>
              <a:rPr lang="fr-FR" dirty="0">
                <a:cs typeface="Avenir Book"/>
              </a:rPr>
              <a:t> as a final </a:t>
            </a:r>
            <a:r>
              <a:rPr lang="fr-FR" dirty="0" err="1">
                <a:cs typeface="Avenir Book"/>
              </a:rPr>
              <a:t>product</a:t>
            </a:r>
            <a:r>
              <a:rPr lang="fr-FR" dirty="0">
                <a:cs typeface="Avenir Book"/>
              </a:rPr>
              <a:t> </a:t>
            </a:r>
          </a:p>
          <a:p>
            <a:pPr marL="285750" indent="-285750">
              <a:buFont typeface="Wingdings" charset="0"/>
              <a:buChar char=""/>
            </a:pPr>
            <a:endParaRPr lang="fr-FR" dirty="0">
              <a:cs typeface="Avenir Book"/>
            </a:endParaRPr>
          </a:p>
          <a:p>
            <a:pPr marL="285750" indent="-285750">
              <a:buFont typeface="Wingdings" charset="0"/>
              <a:buChar char=""/>
            </a:pPr>
            <a:r>
              <a:rPr lang="fr-FR" dirty="0">
                <a:cs typeface="Avenir Book"/>
              </a:rPr>
              <a:t>Central </a:t>
            </a:r>
            <a:r>
              <a:rPr lang="fr-FR" dirty="0" err="1">
                <a:cs typeface="Avenir Book"/>
              </a:rPr>
              <a:t>dogma</a:t>
            </a:r>
            <a:r>
              <a:rPr lang="fr-FR" dirty="0">
                <a:cs typeface="Avenir Book"/>
              </a:rPr>
              <a:t> in </a:t>
            </a:r>
            <a:r>
              <a:rPr lang="fr-FR" dirty="0" err="1">
                <a:cs typeface="Avenir Book"/>
              </a:rPr>
              <a:t>molecular</a:t>
            </a:r>
            <a:r>
              <a:rPr lang="fr-FR" dirty="0">
                <a:cs typeface="Avenir Book"/>
              </a:rPr>
              <a:t> </a:t>
            </a:r>
            <a:r>
              <a:rPr lang="fr-FR" dirty="0" err="1">
                <a:cs typeface="Avenir Book"/>
              </a:rPr>
              <a:t>biology</a:t>
            </a:r>
            <a:r>
              <a:rPr lang="fr-FR" dirty="0">
                <a:cs typeface="Avenir Book"/>
              </a:rPr>
              <a:t>: </a:t>
            </a:r>
          </a:p>
          <a:p>
            <a:endParaRPr lang="fr-FR" dirty="0"/>
          </a:p>
          <a:p>
            <a:r>
              <a:rPr lang="fr-FR" dirty="0" err="1"/>
              <a:t>Remember</a:t>
            </a:r>
            <a:r>
              <a:rPr lang="fr-FR" dirty="0"/>
              <a:t> the central </a:t>
            </a:r>
            <a:r>
              <a:rPr lang="fr-FR" dirty="0" err="1"/>
              <a:t>dogma</a:t>
            </a:r>
            <a:r>
              <a:rPr lang="fr-FR" dirty="0"/>
              <a:t> of </a:t>
            </a:r>
            <a:r>
              <a:rPr lang="fr-FR" dirty="0" err="1"/>
              <a:t>biology</a:t>
            </a:r>
            <a:r>
              <a:rPr lang="fr-FR" dirty="0"/>
              <a:t>:</a:t>
            </a:r>
            <a:br>
              <a:rPr lang="fr-FR" dirty="0"/>
            </a:br>
            <a:r>
              <a:rPr lang="fr-FR" dirty="0"/>
              <a:t>DNA (</a:t>
            </a:r>
            <a:r>
              <a:rPr lang="fr-FR" dirty="0" err="1"/>
              <a:t>genetic</a:t>
            </a:r>
            <a:r>
              <a:rPr lang="fr-FR" dirty="0"/>
              <a:t> information in </a:t>
            </a:r>
            <a:r>
              <a:rPr lang="fr-FR" dirty="0" err="1"/>
              <a:t>genes</a:t>
            </a:r>
            <a:r>
              <a:rPr lang="fr-FR" dirty="0"/>
              <a:t>)</a:t>
            </a:r>
            <a:r>
              <a:rPr lang="fr-FR" dirty="0">
                <a:latin typeface="Wingdings"/>
              </a:rPr>
              <a:t>􏰀 </a:t>
            </a:r>
            <a:r>
              <a:rPr lang="fr-FR" dirty="0">
                <a:latin typeface="Wingdings"/>
                <a:sym typeface="Wingdings"/>
              </a:rPr>
              <a:t> </a:t>
            </a:r>
            <a:r>
              <a:rPr lang="fr-FR" dirty="0"/>
              <a:t>RNA (copies of </a:t>
            </a:r>
            <a:r>
              <a:rPr lang="fr-FR" dirty="0" err="1"/>
              <a:t>genes</a:t>
            </a:r>
            <a:r>
              <a:rPr lang="fr-FR" dirty="0"/>
              <a:t>)</a:t>
            </a:r>
            <a:r>
              <a:rPr lang="fr-FR" dirty="0">
                <a:latin typeface="Wingdings"/>
              </a:rPr>
              <a:t>􏰀 </a:t>
            </a:r>
            <a:r>
              <a:rPr lang="fr-FR" dirty="0">
                <a:latin typeface="Wingdings"/>
                <a:sym typeface="Wingdings"/>
              </a:rPr>
              <a:t> </a:t>
            </a:r>
            <a:r>
              <a:rPr lang="fr-FR" dirty="0" err="1"/>
              <a:t>proteins</a:t>
            </a:r>
            <a:r>
              <a:rPr lang="fr-FR" dirty="0"/>
              <a:t> (</a:t>
            </a:r>
            <a:r>
              <a:rPr lang="fr-FR" dirty="0" err="1"/>
              <a:t>functional</a:t>
            </a:r>
            <a:r>
              <a:rPr lang="fr-FR" dirty="0"/>
              <a:t> </a:t>
            </a:r>
            <a:r>
              <a:rPr lang="fr-FR" dirty="0" err="1"/>
              <a:t>molecules</a:t>
            </a:r>
            <a:r>
              <a:rPr lang="fr-FR" dirty="0"/>
              <a:t>) </a:t>
            </a:r>
          </a:p>
          <a:p>
            <a:r>
              <a:rPr lang="fr-FR" dirty="0" err="1"/>
              <a:t>Completely</a:t>
            </a:r>
            <a:r>
              <a:rPr lang="fr-FR" dirty="0"/>
              <a:t> </a:t>
            </a:r>
            <a:r>
              <a:rPr lang="fr-FR" dirty="0" err="1"/>
              <a:t>changed</a:t>
            </a:r>
            <a:r>
              <a:rPr lang="fr-FR" dirty="0"/>
              <a:t> </a:t>
            </a:r>
            <a:r>
              <a:rPr lang="fr-FR" dirty="0" err="1"/>
              <a:t>after</a:t>
            </a:r>
            <a:r>
              <a:rPr lang="fr-FR" dirty="0"/>
              <a:t> the HGP !!!</a:t>
            </a:r>
          </a:p>
          <a:p>
            <a:endParaRPr lang="fr-FR" dirty="0"/>
          </a:p>
          <a:p>
            <a:pPr marL="285750" indent="-285750">
              <a:buFont typeface="Wingdings" charset="0"/>
              <a:buChar char=""/>
            </a:pPr>
            <a:endParaRPr lang="fr-FR" dirty="0">
              <a:cs typeface="Avenir Book"/>
            </a:endParaRPr>
          </a:p>
        </p:txBody>
      </p:sp>
      <p:sp>
        <p:nvSpPr>
          <p:cNvPr id="11" name="Rectangle 10"/>
          <p:cNvSpPr/>
          <p:nvPr/>
        </p:nvSpPr>
        <p:spPr>
          <a:xfrm>
            <a:off x="5820962" y="6546011"/>
            <a:ext cx="3313728" cy="246221"/>
          </a:xfrm>
          <a:prstGeom prst="rect">
            <a:avLst/>
          </a:prstGeom>
        </p:spPr>
        <p:txBody>
          <a:bodyPr wrap="none">
            <a:spAutoFit/>
          </a:bodyPr>
          <a:lstStyle/>
          <a:p>
            <a:pPr algn="r"/>
            <a:r>
              <a:rPr lang="fr-FR" sz="1000" dirty="0" err="1"/>
              <a:t>https</a:t>
            </a:r>
            <a:r>
              <a:rPr lang="fr-FR" sz="1000" dirty="0"/>
              <a:t>://</a:t>
            </a:r>
            <a:r>
              <a:rPr lang="fr-FR" sz="1000" dirty="0" err="1"/>
              <a:t>engineering.ucsb.edu</a:t>
            </a:r>
            <a:r>
              <a:rPr lang="fr-FR" sz="1000" dirty="0"/>
              <a:t>/~</a:t>
            </a:r>
            <a:r>
              <a:rPr lang="fr-FR" sz="1000" dirty="0" err="1"/>
              <a:t>shell</a:t>
            </a:r>
            <a:r>
              <a:rPr lang="fr-FR" sz="1000" dirty="0"/>
              <a:t>/che170/DNA-</a:t>
            </a:r>
            <a:r>
              <a:rPr lang="fr-FR" sz="1000" dirty="0" err="1"/>
              <a:t>notes.pdf</a:t>
            </a:r>
            <a:endParaRPr lang="fr-FR" sz="1000" dirty="0"/>
          </a:p>
        </p:txBody>
      </p:sp>
    </p:spTree>
    <p:extLst>
      <p:ext uri="{BB962C8B-B14F-4D97-AF65-F5344CB8AC3E}">
        <p14:creationId xmlns:p14="http://schemas.microsoft.com/office/powerpoint/2010/main" val="2845997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242709" cy="461665"/>
          </a:xfrm>
          <a:prstGeom prst="rect">
            <a:avLst/>
          </a:prstGeom>
        </p:spPr>
        <p:txBody>
          <a:bodyPr wrap="square">
            <a:spAutoFit/>
          </a:bodyPr>
          <a:lstStyle/>
          <a:p>
            <a:r>
              <a:rPr lang="fr-FR" sz="2400" b="1" dirty="0" err="1">
                <a:latin typeface="Avenir Book"/>
                <a:cs typeface="Avenir Book"/>
              </a:rPr>
              <a:t>Coding</a:t>
            </a:r>
            <a:r>
              <a:rPr lang="fr-FR" sz="2400" b="1" dirty="0">
                <a:latin typeface="Avenir Book"/>
                <a:cs typeface="Avenir Book"/>
              </a:rPr>
              <a:t> vs non-</a:t>
            </a:r>
            <a:r>
              <a:rPr lang="fr-FR" sz="2400" b="1" dirty="0" err="1">
                <a:latin typeface="Avenir Book"/>
                <a:cs typeface="Avenir Book"/>
              </a:rPr>
              <a:t>coding</a:t>
            </a:r>
            <a:endParaRPr lang="fr-FR" sz="2400" b="1" dirty="0">
              <a:latin typeface="Avenir Book"/>
              <a:cs typeface="Avenir Book"/>
            </a:endParaRPr>
          </a:p>
        </p:txBody>
      </p:sp>
      <p:pic>
        <p:nvPicPr>
          <p:cNvPr id="12" name="Image 11"/>
          <p:cNvPicPr>
            <a:picLocks noChangeAspect="1"/>
          </p:cNvPicPr>
          <p:nvPr/>
        </p:nvPicPr>
        <p:blipFill rotWithShape="1">
          <a:blip r:embed="rId2"/>
          <a:srcRect b="16155"/>
          <a:stretch/>
        </p:blipFill>
        <p:spPr>
          <a:xfrm>
            <a:off x="4979228" y="3573150"/>
            <a:ext cx="4014443" cy="2783203"/>
          </a:xfrm>
          <a:prstGeom prst="rect">
            <a:avLst/>
          </a:prstGeom>
        </p:spPr>
      </p:pic>
      <p:sp>
        <p:nvSpPr>
          <p:cNvPr id="13" name="Rectangle 12"/>
          <p:cNvSpPr/>
          <p:nvPr/>
        </p:nvSpPr>
        <p:spPr>
          <a:xfrm>
            <a:off x="1079945" y="4308616"/>
            <a:ext cx="3334385" cy="2031325"/>
          </a:xfrm>
          <a:prstGeom prst="rect">
            <a:avLst/>
          </a:prstGeom>
        </p:spPr>
        <p:txBody>
          <a:bodyPr wrap="square">
            <a:spAutoFit/>
          </a:bodyPr>
          <a:lstStyle/>
          <a:p>
            <a:pPr algn="ctr"/>
            <a:r>
              <a:rPr lang="en-US" sz="3600" b="1" dirty="0">
                <a:solidFill>
                  <a:srgbClr val="215968"/>
                </a:solidFill>
                <a:cs typeface="Calibri"/>
              </a:rPr>
              <a:t>≈ 20,000</a:t>
            </a:r>
          </a:p>
          <a:p>
            <a:pPr algn="just"/>
            <a:r>
              <a:rPr lang="en-US" dirty="0">
                <a:solidFill>
                  <a:srgbClr val="215968"/>
                </a:solidFill>
                <a:cs typeface="Calibri"/>
              </a:rPr>
              <a:t>The human genome contains only about 20,000 protein-coding genes : </a:t>
            </a:r>
            <a:r>
              <a:rPr lang="en-US" dirty="0">
                <a:solidFill>
                  <a:srgbClr val="215968"/>
                </a:solidFill>
              </a:rPr>
              <a:t>sequence alone is not enough to explain the whole complexity !</a:t>
            </a:r>
          </a:p>
        </p:txBody>
      </p:sp>
      <p:grpSp>
        <p:nvGrpSpPr>
          <p:cNvPr id="17" name="Grouper 16"/>
          <p:cNvGrpSpPr/>
          <p:nvPr/>
        </p:nvGrpSpPr>
        <p:grpSpPr>
          <a:xfrm>
            <a:off x="2454198" y="6379551"/>
            <a:ext cx="6597256" cy="435394"/>
            <a:chOff x="2539824" y="6793352"/>
            <a:chExt cx="6597256" cy="435394"/>
          </a:xfrm>
        </p:grpSpPr>
        <p:sp>
          <p:nvSpPr>
            <p:cNvPr id="18" name="Rectangle 17"/>
            <p:cNvSpPr/>
            <p:nvPr/>
          </p:nvSpPr>
          <p:spPr>
            <a:xfrm>
              <a:off x="2539824" y="6967136"/>
              <a:ext cx="6595595" cy="261610"/>
            </a:xfrm>
            <a:prstGeom prst="rect">
              <a:avLst/>
            </a:prstGeom>
          </p:spPr>
          <p:txBody>
            <a:bodyPr wrap="square">
              <a:spAutoFit/>
            </a:bodyPr>
            <a:lstStyle/>
            <a:p>
              <a:pPr algn="r"/>
              <a:r>
                <a:rPr lang="fr-FR" sz="1100" dirty="0">
                  <a:solidFill>
                    <a:srgbClr val="215968"/>
                  </a:solidFill>
                </a:rPr>
                <a:t>http://</a:t>
              </a:r>
              <a:r>
                <a:rPr lang="fr-FR" sz="1100" dirty="0" err="1">
                  <a:solidFill>
                    <a:srgbClr val="215968"/>
                  </a:solidFill>
                </a:rPr>
                <a:t>www.yourgenome.org</a:t>
              </a:r>
              <a:r>
                <a:rPr lang="fr-FR" sz="1100" dirty="0">
                  <a:solidFill>
                    <a:srgbClr val="215968"/>
                  </a:solidFill>
                </a:rPr>
                <a:t>/stories/how-</a:t>
              </a:r>
              <a:r>
                <a:rPr lang="fr-FR" sz="1100" dirty="0" err="1">
                  <a:solidFill>
                    <a:srgbClr val="215968"/>
                  </a:solidFill>
                </a:rPr>
                <a:t>is</a:t>
              </a:r>
              <a:r>
                <a:rPr lang="fr-FR" sz="1100" dirty="0">
                  <a:solidFill>
                    <a:srgbClr val="215968"/>
                  </a:solidFill>
                </a:rPr>
                <a:t>-the-</a:t>
              </a:r>
              <a:r>
                <a:rPr lang="fr-FR" sz="1100" dirty="0" err="1">
                  <a:solidFill>
                    <a:srgbClr val="215968"/>
                  </a:solidFill>
                </a:rPr>
                <a:t>completed</a:t>
              </a:r>
              <a:r>
                <a:rPr lang="fr-FR" sz="1100" dirty="0">
                  <a:solidFill>
                    <a:srgbClr val="215968"/>
                  </a:solidFill>
                </a:rPr>
                <a:t>-</a:t>
              </a:r>
              <a:r>
                <a:rPr lang="fr-FR" sz="1100" dirty="0" err="1">
                  <a:solidFill>
                    <a:srgbClr val="215968"/>
                  </a:solidFill>
                </a:rPr>
                <a:t>human-genome-sequence-being-used</a:t>
              </a:r>
              <a:endParaRPr lang="fr-FR" sz="1100" dirty="0">
                <a:solidFill>
                  <a:srgbClr val="215968"/>
                </a:solidFill>
              </a:endParaRPr>
            </a:p>
          </p:txBody>
        </p:sp>
        <p:sp>
          <p:nvSpPr>
            <p:cNvPr id="19" name="Rectangle 18"/>
            <p:cNvSpPr/>
            <p:nvPr/>
          </p:nvSpPr>
          <p:spPr>
            <a:xfrm>
              <a:off x="3562219" y="6793352"/>
              <a:ext cx="5574861" cy="246221"/>
            </a:xfrm>
            <a:prstGeom prst="rect">
              <a:avLst/>
            </a:prstGeom>
          </p:spPr>
          <p:txBody>
            <a:bodyPr wrap="square">
              <a:spAutoFit/>
            </a:bodyPr>
            <a:lstStyle/>
            <a:p>
              <a:pPr algn="r"/>
              <a:r>
                <a:rPr lang="en-US" sz="1000" dirty="0">
                  <a:solidFill>
                    <a:srgbClr val="215968"/>
                  </a:solidFill>
                  <a:latin typeface="Calibri"/>
                  <a:cs typeface="Calibri"/>
                </a:rPr>
                <a:t>(</a:t>
              </a:r>
              <a:r>
                <a:rPr lang="en-US" sz="1000" dirty="0" err="1">
                  <a:solidFill>
                    <a:srgbClr val="215968"/>
                  </a:solidFill>
                  <a:latin typeface="Calibri"/>
                  <a:cs typeface="Calibri"/>
                </a:rPr>
                <a:t>Mattick</a:t>
              </a:r>
              <a:r>
                <a:rPr lang="en-US" sz="1000" dirty="0">
                  <a:solidFill>
                    <a:srgbClr val="215968"/>
                  </a:solidFill>
                  <a:latin typeface="Calibri"/>
                  <a:cs typeface="Calibri"/>
                </a:rPr>
                <a:t>, 2011)</a:t>
              </a:r>
              <a:endParaRPr lang="fr-FR" sz="1000" dirty="0">
                <a:solidFill>
                  <a:srgbClr val="215968"/>
                </a:solidFill>
                <a:latin typeface="Calibri"/>
                <a:cs typeface="Calibri"/>
              </a:endParaRPr>
            </a:p>
          </p:txBody>
        </p:sp>
      </p:grpSp>
      <p:grpSp>
        <p:nvGrpSpPr>
          <p:cNvPr id="20" name="Grouper 19"/>
          <p:cNvGrpSpPr/>
          <p:nvPr/>
        </p:nvGrpSpPr>
        <p:grpSpPr>
          <a:xfrm>
            <a:off x="441868" y="1666014"/>
            <a:ext cx="4020071" cy="2743200"/>
            <a:chOff x="287997" y="1295194"/>
            <a:chExt cx="4020071" cy="2743200"/>
          </a:xfrm>
        </p:grpSpPr>
        <p:graphicFrame>
          <p:nvGraphicFramePr>
            <p:cNvPr id="21" name="Graphique 20"/>
            <p:cNvGraphicFramePr>
              <a:graphicFrameLocks/>
            </p:cNvGraphicFramePr>
            <p:nvPr>
              <p:extLst>
                <p:ext uri="{D42A27DB-BD31-4B8C-83A1-F6EECF244321}">
                  <p14:modId xmlns:p14="http://schemas.microsoft.com/office/powerpoint/2010/main" val="2217886408"/>
                </p:ext>
              </p:extLst>
            </p:nvPr>
          </p:nvGraphicFramePr>
          <p:xfrm>
            <a:off x="1154410" y="1295194"/>
            <a:ext cx="3153658"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22" name="Grouper 21"/>
            <p:cNvGrpSpPr/>
            <p:nvPr/>
          </p:nvGrpSpPr>
          <p:grpSpPr>
            <a:xfrm>
              <a:off x="750397" y="1316264"/>
              <a:ext cx="1783121" cy="584776"/>
              <a:chOff x="756703" y="1676230"/>
              <a:chExt cx="1783121" cy="584776"/>
            </a:xfrm>
          </p:grpSpPr>
          <p:sp>
            <p:nvSpPr>
              <p:cNvPr id="26" name="ZoneTexte 25"/>
              <p:cNvSpPr txBox="1"/>
              <p:nvPr/>
            </p:nvSpPr>
            <p:spPr>
              <a:xfrm>
                <a:off x="756703" y="1676230"/>
                <a:ext cx="1783121" cy="584776"/>
              </a:xfrm>
              <a:prstGeom prst="rect">
                <a:avLst/>
              </a:prstGeom>
              <a:noFill/>
            </p:spPr>
            <p:txBody>
              <a:bodyPr wrap="square" rtlCol="0">
                <a:spAutoFit/>
              </a:bodyPr>
              <a:lstStyle/>
              <a:p>
                <a:pPr algn="ctr"/>
                <a:r>
                  <a:rPr lang="fr-FR" sz="1600" b="1" dirty="0">
                    <a:solidFill>
                      <a:srgbClr val="215968"/>
                    </a:solidFill>
                    <a:cs typeface="Avenir Book"/>
                  </a:rPr>
                  <a:t>PROTEIN </a:t>
                </a:r>
              </a:p>
              <a:p>
                <a:pPr algn="ctr"/>
                <a:r>
                  <a:rPr lang="fr-FR" sz="1600" b="1" dirty="0">
                    <a:solidFill>
                      <a:srgbClr val="215968"/>
                    </a:solidFill>
                    <a:cs typeface="Avenir Book"/>
                  </a:rPr>
                  <a:t>CODING DNA</a:t>
                </a:r>
              </a:p>
            </p:txBody>
          </p:sp>
          <p:cxnSp>
            <p:nvCxnSpPr>
              <p:cNvPr id="27" name="Connecteur droit 26"/>
              <p:cNvCxnSpPr/>
              <p:nvPr/>
            </p:nvCxnSpPr>
            <p:spPr>
              <a:xfrm>
                <a:off x="2214452" y="1986824"/>
                <a:ext cx="325372" cy="50299"/>
              </a:xfrm>
              <a:prstGeom prst="line">
                <a:avLst/>
              </a:prstGeom>
              <a:ln w="6350" cmpd="sng">
                <a:solidFill>
                  <a:srgbClr val="215968"/>
                </a:solidFill>
              </a:ln>
            </p:spPr>
            <p:style>
              <a:lnRef idx="2">
                <a:schemeClr val="accent1"/>
              </a:lnRef>
              <a:fillRef idx="0">
                <a:schemeClr val="accent1"/>
              </a:fillRef>
              <a:effectRef idx="1">
                <a:schemeClr val="accent1"/>
              </a:effectRef>
              <a:fontRef idx="minor">
                <a:schemeClr val="tx1"/>
              </a:fontRef>
            </p:style>
          </p:cxnSp>
        </p:grpSp>
        <p:grpSp>
          <p:nvGrpSpPr>
            <p:cNvPr id="23" name="Grouper 22"/>
            <p:cNvGrpSpPr/>
            <p:nvPr/>
          </p:nvGrpSpPr>
          <p:grpSpPr>
            <a:xfrm>
              <a:off x="287997" y="2059108"/>
              <a:ext cx="1783121" cy="584776"/>
              <a:chOff x="756703" y="1819499"/>
              <a:chExt cx="1783121" cy="584776"/>
            </a:xfrm>
          </p:grpSpPr>
          <p:sp>
            <p:nvSpPr>
              <p:cNvPr id="24" name="ZoneTexte 23"/>
              <p:cNvSpPr txBox="1"/>
              <p:nvPr/>
            </p:nvSpPr>
            <p:spPr>
              <a:xfrm>
                <a:off x="756703" y="1819499"/>
                <a:ext cx="1783121" cy="584776"/>
              </a:xfrm>
              <a:prstGeom prst="rect">
                <a:avLst/>
              </a:prstGeom>
              <a:noFill/>
            </p:spPr>
            <p:txBody>
              <a:bodyPr wrap="square" rtlCol="0">
                <a:spAutoFit/>
              </a:bodyPr>
              <a:lstStyle/>
              <a:p>
                <a:pPr algn="ctr"/>
                <a:r>
                  <a:rPr lang="fr-FR" sz="1600" b="1" dirty="0">
                    <a:solidFill>
                      <a:srgbClr val="215968"/>
                    </a:solidFill>
                    <a:cs typeface="Avenir Book"/>
                  </a:rPr>
                  <a:t>NON-PROTEIN CODING DNA</a:t>
                </a:r>
              </a:p>
            </p:txBody>
          </p:sp>
          <p:cxnSp>
            <p:nvCxnSpPr>
              <p:cNvPr id="25" name="Connecteur droit 24"/>
              <p:cNvCxnSpPr/>
              <p:nvPr/>
            </p:nvCxnSpPr>
            <p:spPr>
              <a:xfrm>
                <a:off x="2214452" y="1986824"/>
                <a:ext cx="325372" cy="50299"/>
              </a:xfrm>
              <a:prstGeom prst="line">
                <a:avLst/>
              </a:prstGeom>
              <a:ln w="6350" cmpd="sng">
                <a:solidFill>
                  <a:srgbClr val="215968"/>
                </a:solidFill>
              </a:ln>
            </p:spPr>
            <p:style>
              <a:lnRef idx="2">
                <a:schemeClr val="accent1"/>
              </a:lnRef>
              <a:fillRef idx="0">
                <a:schemeClr val="accent1"/>
              </a:fillRef>
              <a:effectRef idx="1">
                <a:schemeClr val="accent1"/>
              </a:effectRef>
              <a:fontRef idx="minor">
                <a:schemeClr val="tx1"/>
              </a:fontRef>
            </p:style>
          </p:cxnSp>
        </p:grpSp>
      </p:grpSp>
      <p:sp>
        <p:nvSpPr>
          <p:cNvPr id="28" name="Rectangle 1"/>
          <p:cNvSpPr>
            <a:spLocks noChangeArrowheads="1"/>
          </p:cNvSpPr>
          <p:nvPr/>
        </p:nvSpPr>
        <p:spPr bwMode="auto">
          <a:xfrm>
            <a:off x="4841572" y="2570457"/>
            <a:ext cx="424563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b="1" dirty="0">
                <a:solidFill>
                  <a:srgbClr val="215968"/>
                </a:solidFill>
                <a:latin typeface="Avenir Book"/>
                <a:cs typeface="Avenir Book"/>
              </a:rPr>
              <a:t>The proportion of non-coding DNA increases with organism complexity</a:t>
            </a:r>
          </a:p>
        </p:txBody>
      </p:sp>
    </p:spTree>
    <p:extLst>
      <p:ext uri="{BB962C8B-B14F-4D97-AF65-F5344CB8AC3E}">
        <p14:creationId xmlns:p14="http://schemas.microsoft.com/office/powerpoint/2010/main" val="779648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Overview</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0" y="1468634"/>
            <a:ext cx="8289009" cy="5262980"/>
          </a:xfrm>
          <a:prstGeom prst="rect">
            <a:avLst/>
          </a:prstGeom>
        </p:spPr>
        <p:txBody>
          <a:bodyPr wrap="square">
            <a:spAutoFit/>
          </a:bodyPr>
          <a:lstStyle/>
          <a:p>
            <a:pPr algn="just"/>
            <a:r>
              <a:rPr lang="fr-FR" sz="2400" b="1" dirty="0">
                <a:latin typeface="Avenir Book"/>
                <a:cs typeface="Avenir Book"/>
              </a:rPr>
              <a:t>Part 1</a:t>
            </a:r>
            <a:r>
              <a:rPr lang="fr-FR" dirty="0">
                <a:latin typeface="Avenir Book"/>
                <a:cs typeface="Avenir Book"/>
              </a:rPr>
              <a:t> </a:t>
            </a:r>
          </a:p>
          <a:p>
            <a:pPr algn="just"/>
            <a:r>
              <a:rPr lang="fr-FR" dirty="0">
                <a:latin typeface="Avenir Book"/>
                <a:cs typeface="Avenir Book"/>
              </a:rPr>
              <a:t>Introduction</a:t>
            </a:r>
          </a:p>
          <a:p>
            <a:pPr algn="just"/>
            <a:endParaRPr lang="fr-FR" dirty="0">
              <a:latin typeface="Avenir Book"/>
              <a:cs typeface="Avenir Book"/>
            </a:endParaRPr>
          </a:p>
          <a:p>
            <a:pPr lvl="0" algn="just"/>
            <a:r>
              <a:rPr lang="fr-FR" sz="2400" b="1" dirty="0">
                <a:solidFill>
                  <a:prstClr val="black"/>
                </a:solidFill>
                <a:latin typeface="Avenir Book"/>
                <a:cs typeface="Avenir Book"/>
              </a:rPr>
              <a:t>Part 2</a:t>
            </a:r>
            <a:endParaRPr lang="fr-FR" dirty="0">
              <a:latin typeface="Avenir Book"/>
              <a:cs typeface="Avenir Book"/>
            </a:endParaRPr>
          </a:p>
          <a:p>
            <a:pPr algn="just"/>
            <a:r>
              <a:rPr lang="fr-FR" dirty="0">
                <a:latin typeface="Avenir Book"/>
                <a:cs typeface="Avenir Book"/>
              </a:rPr>
              <a:t>The DNA </a:t>
            </a:r>
            <a:r>
              <a:rPr lang="fr-FR" dirty="0" err="1">
                <a:latin typeface="Avenir Book"/>
                <a:cs typeface="Avenir Book"/>
              </a:rPr>
              <a:t>molecule</a:t>
            </a:r>
            <a:endParaRPr lang="fr-FR" dirty="0">
              <a:latin typeface="Avenir Book"/>
              <a:cs typeface="Avenir Book"/>
            </a:endParaRPr>
          </a:p>
          <a:p>
            <a:pPr algn="just"/>
            <a:endParaRPr lang="fr-FR" dirty="0">
              <a:latin typeface="Avenir Book"/>
              <a:cs typeface="Avenir Book"/>
            </a:endParaRPr>
          </a:p>
          <a:p>
            <a:pPr lvl="0" algn="just"/>
            <a:r>
              <a:rPr lang="fr-FR" sz="2400" b="1" dirty="0">
                <a:solidFill>
                  <a:prstClr val="black"/>
                </a:solidFill>
                <a:latin typeface="Avenir Book"/>
                <a:cs typeface="Avenir Book"/>
              </a:rPr>
              <a:t>Part 3</a:t>
            </a:r>
            <a:endParaRPr lang="fr-FR" dirty="0">
              <a:latin typeface="Avenir Book"/>
              <a:cs typeface="Avenir Book"/>
            </a:endParaRPr>
          </a:p>
          <a:p>
            <a:pPr algn="just"/>
            <a:r>
              <a:rPr lang="fr-FR" dirty="0">
                <a:latin typeface="Avenir Book"/>
                <a:cs typeface="Avenir Book"/>
              </a:rPr>
              <a:t>RNA: </a:t>
            </a:r>
            <a:r>
              <a:rPr lang="fr-FR" dirty="0" err="1">
                <a:latin typeface="Avenir Book"/>
                <a:cs typeface="Avenir Book"/>
              </a:rPr>
              <a:t>from</a:t>
            </a:r>
            <a:r>
              <a:rPr lang="fr-FR" dirty="0">
                <a:latin typeface="Avenir Book"/>
                <a:cs typeface="Avenir Book"/>
              </a:rPr>
              <a:t> central </a:t>
            </a:r>
            <a:r>
              <a:rPr lang="fr-FR" dirty="0" err="1">
                <a:latin typeface="Avenir Book"/>
                <a:cs typeface="Avenir Book"/>
              </a:rPr>
              <a:t>dogma</a:t>
            </a:r>
            <a:r>
              <a:rPr lang="fr-FR" dirty="0">
                <a:latin typeface="Avenir Book"/>
                <a:cs typeface="Avenir Book"/>
              </a:rPr>
              <a:t> to new </a:t>
            </a:r>
            <a:r>
              <a:rPr lang="fr-FR" dirty="0" err="1">
                <a:latin typeface="Avenir Book"/>
                <a:cs typeface="Avenir Book"/>
              </a:rPr>
              <a:t>functional</a:t>
            </a:r>
            <a:r>
              <a:rPr lang="fr-FR" dirty="0">
                <a:latin typeface="Avenir Book"/>
                <a:cs typeface="Avenir Book"/>
              </a:rPr>
              <a:t> </a:t>
            </a:r>
            <a:r>
              <a:rPr lang="fr-FR" dirty="0" err="1">
                <a:latin typeface="Avenir Book"/>
                <a:cs typeface="Avenir Book"/>
              </a:rPr>
              <a:t>properties</a:t>
            </a:r>
            <a:endParaRPr lang="fr-FR" dirty="0">
              <a:latin typeface="Avenir Book"/>
              <a:cs typeface="Avenir Book"/>
            </a:endParaRPr>
          </a:p>
          <a:p>
            <a:pPr algn="just"/>
            <a:endParaRPr lang="fr-FR" dirty="0">
              <a:latin typeface="Avenir Book"/>
              <a:cs typeface="Avenir Book"/>
            </a:endParaRPr>
          </a:p>
          <a:p>
            <a:pPr lvl="0" algn="just"/>
            <a:r>
              <a:rPr lang="fr-FR" sz="2400" b="1" dirty="0">
                <a:solidFill>
                  <a:prstClr val="black"/>
                </a:solidFill>
                <a:latin typeface="Avenir Book"/>
                <a:cs typeface="Avenir Book"/>
              </a:rPr>
              <a:t>Part 4</a:t>
            </a:r>
            <a:endParaRPr lang="fr-FR" dirty="0">
              <a:latin typeface="Avenir Book"/>
              <a:cs typeface="Avenir Book"/>
            </a:endParaRPr>
          </a:p>
          <a:p>
            <a:pPr algn="just"/>
            <a:r>
              <a:rPr lang="fr-FR" dirty="0" err="1">
                <a:latin typeface="Avenir Book"/>
                <a:cs typeface="Avenir Book"/>
              </a:rPr>
              <a:t>Proteins</a:t>
            </a:r>
            <a:r>
              <a:rPr lang="fr-FR" dirty="0">
                <a:latin typeface="Avenir Book"/>
                <a:cs typeface="Avenir Book"/>
              </a:rPr>
              <a:t> </a:t>
            </a:r>
          </a:p>
          <a:p>
            <a:pPr algn="just"/>
            <a:endParaRPr lang="fr-FR" dirty="0">
              <a:latin typeface="Avenir Book"/>
              <a:cs typeface="Avenir Book"/>
            </a:endParaRPr>
          </a:p>
          <a:p>
            <a:pPr lvl="0" algn="just"/>
            <a:r>
              <a:rPr lang="fr-FR" sz="2400" b="1" dirty="0">
                <a:solidFill>
                  <a:prstClr val="black"/>
                </a:solidFill>
                <a:latin typeface="Avenir Book"/>
                <a:cs typeface="Avenir Book"/>
              </a:rPr>
              <a:t>Part 5</a:t>
            </a:r>
            <a:endParaRPr lang="fr-FR" dirty="0">
              <a:latin typeface="Avenir Book"/>
              <a:cs typeface="Avenir Book"/>
            </a:endParaRPr>
          </a:p>
          <a:p>
            <a:pPr algn="just"/>
            <a:r>
              <a:rPr lang="fr-FR" dirty="0">
                <a:latin typeface="Avenir Book"/>
                <a:cs typeface="Avenir Book"/>
              </a:rPr>
              <a:t>Point mutations and </a:t>
            </a:r>
            <a:r>
              <a:rPr lang="fr-FR" dirty="0" err="1">
                <a:latin typeface="Avenir Book"/>
                <a:cs typeface="Avenir Book"/>
              </a:rPr>
              <a:t>their</a:t>
            </a:r>
            <a:r>
              <a:rPr lang="fr-FR" dirty="0">
                <a:latin typeface="Avenir Book"/>
                <a:cs typeface="Avenir Book"/>
              </a:rPr>
              <a:t> </a:t>
            </a:r>
            <a:r>
              <a:rPr lang="fr-FR" dirty="0" err="1">
                <a:latin typeface="Avenir Book"/>
                <a:cs typeface="Avenir Book"/>
              </a:rPr>
              <a:t>consequences</a:t>
            </a:r>
            <a:endParaRPr lang="fr-FR" dirty="0">
              <a:latin typeface="Avenir Book"/>
              <a:cs typeface="Avenir Book"/>
            </a:endParaRPr>
          </a:p>
          <a:p>
            <a:pPr algn="just"/>
            <a:endParaRPr lang="fr-FR" dirty="0">
              <a:latin typeface="Avenir Book"/>
              <a:cs typeface="Avenir Book"/>
            </a:endParaRPr>
          </a:p>
          <a:p>
            <a:pPr algn="just"/>
            <a:r>
              <a:rPr lang="fr-FR" dirty="0">
                <a:latin typeface="Avenir Book"/>
                <a:cs typeface="Avenir Book"/>
              </a:rPr>
              <a:t> </a:t>
            </a:r>
          </a:p>
          <a:p>
            <a:pPr algn="just"/>
            <a:endParaRPr lang="fr-FR" dirty="0">
              <a:latin typeface="Avenir Book"/>
              <a:cs typeface="Avenir Book"/>
            </a:endParaRPr>
          </a:p>
        </p:txBody>
      </p:sp>
    </p:spTree>
    <p:extLst>
      <p:ext uri="{BB962C8B-B14F-4D97-AF65-F5344CB8AC3E}">
        <p14:creationId xmlns:p14="http://schemas.microsoft.com/office/powerpoint/2010/main" val="2565720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242709" cy="461665"/>
          </a:xfrm>
          <a:prstGeom prst="rect">
            <a:avLst/>
          </a:prstGeom>
        </p:spPr>
        <p:txBody>
          <a:bodyPr wrap="square">
            <a:spAutoFit/>
          </a:bodyPr>
          <a:lstStyle/>
          <a:p>
            <a:r>
              <a:rPr lang="fr-FR" sz="2400" b="1" dirty="0" err="1">
                <a:latin typeface="Avenir Book"/>
                <a:cs typeface="Avenir Book"/>
              </a:rPr>
              <a:t>Coding</a:t>
            </a:r>
            <a:r>
              <a:rPr lang="fr-FR" sz="2400" b="1" dirty="0">
                <a:latin typeface="Avenir Book"/>
                <a:cs typeface="Avenir Book"/>
              </a:rPr>
              <a:t> vs non-</a:t>
            </a:r>
            <a:r>
              <a:rPr lang="fr-FR" sz="2400" b="1" dirty="0" err="1">
                <a:latin typeface="Avenir Book"/>
                <a:cs typeface="Avenir Book"/>
              </a:rPr>
              <a:t>coding</a:t>
            </a:r>
            <a:endParaRPr lang="fr-FR" sz="2400" b="1" dirty="0">
              <a:latin typeface="Avenir Book"/>
              <a:cs typeface="Avenir Book"/>
            </a:endParaRPr>
          </a:p>
        </p:txBody>
      </p:sp>
      <p:sp>
        <p:nvSpPr>
          <p:cNvPr id="13" name="Rectangle 12"/>
          <p:cNvSpPr/>
          <p:nvPr/>
        </p:nvSpPr>
        <p:spPr>
          <a:xfrm>
            <a:off x="1079945" y="4308616"/>
            <a:ext cx="3334385" cy="2031325"/>
          </a:xfrm>
          <a:prstGeom prst="rect">
            <a:avLst/>
          </a:prstGeom>
        </p:spPr>
        <p:txBody>
          <a:bodyPr wrap="square">
            <a:spAutoFit/>
          </a:bodyPr>
          <a:lstStyle/>
          <a:p>
            <a:pPr algn="ctr"/>
            <a:r>
              <a:rPr lang="en-US" sz="3600" b="1" dirty="0">
                <a:solidFill>
                  <a:srgbClr val="215968"/>
                </a:solidFill>
                <a:cs typeface="Calibri"/>
              </a:rPr>
              <a:t>≈ 20,000</a:t>
            </a:r>
          </a:p>
          <a:p>
            <a:pPr algn="just"/>
            <a:r>
              <a:rPr lang="en-US" dirty="0">
                <a:solidFill>
                  <a:srgbClr val="215968"/>
                </a:solidFill>
                <a:cs typeface="Calibri"/>
              </a:rPr>
              <a:t>The human genome contains only about 20,000 protein-coding genes : </a:t>
            </a:r>
            <a:r>
              <a:rPr lang="en-US" dirty="0">
                <a:solidFill>
                  <a:srgbClr val="215968"/>
                </a:solidFill>
              </a:rPr>
              <a:t>sequence alone is not enough to explain the whole complexity !</a:t>
            </a:r>
          </a:p>
        </p:txBody>
      </p:sp>
      <p:grpSp>
        <p:nvGrpSpPr>
          <p:cNvPr id="17" name="Grouper 16"/>
          <p:cNvGrpSpPr/>
          <p:nvPr/>
        </p:nvGrpSpPr>
        <p:grpSpPr>
          <a:xfrm>
            <a:off x="2454198" y="6379551"/>
            <a:ext cx="6597256" cy="435394"/>
            <a:chOff x="2539824" y="6793352"/>
            <a:chExt cx="6597256" cy="435394"/>
          </a:xfrm>
        </p:grpSpPr>
        <p:sp>
          <p:nvSpPr>
            <p:cNvPr id="18" name="Rectangle 17"/>
            <p:cNvSpPr/>
            <p:nvPr/>
          </p:nvSpPr>
          <p:spPr>
            <a:xfrm>
              <a:off x="2539824" y="6967136"/>
              <a:ext cx="6595595" cy="261610"/>
            </a:xfrm>
            <a:prstGeom prst="rect">
              <a:avLst/>
            </a:prstGeom>
          </p:spPr>
          <p:txBody>
            <a:bodyPr wrap="square">
              <a:spAutoFit/>
            </a:bodyPr>
            <a:lstStyle/>
            <a:p>
              <a:pPr algn="r"/>
              <a:r>
                <a:rPr lang="en-US" sz="1100" dirty="0"/>
                <a:t>http://www2.le.ac.uk/projects/</a:t>
              </a:r>
              <a:r>
                <a:rPr lang="en-US" sz="1100" dirty="0" err="1"/>
                <a:t>vgec</a:t>
              </a:r>
              <a:r>
                <a:rPr lang="en-US" sz="1100" dirty="0"/>
                <a:t>/</a:t>
              </a:r>
              <a:r>
                <a:rPr lang="en-US" sz="1100" dirty="0" err="1"/>
                <a:t>highereducation</a:t>
              </a:r>
              <a:r>
                <a:rPr lang="en-US" sz="1100" dirty="0"/>
                <a:t>/topics/</a:t>
              </a:r>
              <a:r>
                <a:rPr lang="en-US" sz="1100" dirty="0" err="1"/>
                <a:t>dna</a:t>
              </a:r>
              <a:r>
                <a:rPr lang="en-US" sz="1100" dirty="0"/>
                <a:t>-genes-chromosomes</a:t>
              </a:r>
            </a:p>
          </p:txBody>
        </p:sp>
        <p:sp>
          <p:nvSpPr>
            <p:cNvPr id="19" name="Rectangle 18"/>
            <p:cNvSpPr/>
            <p:nvPr/>
          </p:nvSpPr>
          <p:spPr>
            <a:xfrm>
              <a:off x="3562219" y="6793352"/>
              <a:ext cx="5574861" cy="246221"/>
            </a:xfrm>
            <a:prstGeom prst="rect">
              <a:avLst/>
            </a:prstGeom>
          </p:spPr>
          <p:txBody>
            <a:bodyPr wrap="square">
              <a:spAutoFit/>
            </a:bodyPr>
            <a:lstStyle/>
            <a:p>
              <a:pPr algn="r"/>
              <a:r>
                <a:rPr lang="en-US" sz="1000" dirty="0">
                  <a:solidFill>
                    <a:srgbClr val="215968"/>
                  </a:solidFill>
                  <a:latin typeface="Calibri"/>
                  <a:cs typeface="Calibri"/>
                </a:rPr>
                <a:t>(</a:t>
              </a:r>
              <a:r>
                <a:rPr lang="en-US" sz="1000" dirty="0" err="1">
                  <a:solidFill>
                    <a:srgbClr val="215968"/>
                  </a:solidFill>
                  <a:latin typeface="Calibri"/>
                  <a:cs typeface="Calibri"/>
                </a:rPr>
                <a:t>Mattick</a:t>
              </a:r>
              <a:r>
                <a:rPr lang="en-US" sz="1000" dirty="0">
                  <a:solidFill>
                    <a:srgbClr val="215968"/>
                  </a:solidFill>
                  <a:latin typeface="Calibri"/>
                  <a:cs typeface="Calibri"/>
                </a:rPr>
                <a:t>, 2011)</a:t>
              </a:r>
              <a:endParaRPr lang="fr-FR" sz="1000" dirty="0">
                <a:solidFill>
                  <a:srgbClr val="215968"/>
                </a:solidFill>
                <a:latin typeface="Calibri"/>
                <a:cs typeface="Calibri"/>
              </a:endParaRPr>
            </a:p>
          </p:txBody>
        </p:sp>
      </p:grpSp>
      <p:grpSp>
        <p:nvGrpSpPr>
          <p:cNvPr id="20" name="Grouper 19"/>
          <p:cNvGrpSpPr/>
          <p:nvPr/>
        </p:nvGrpSpPr>
        <p:grpSpPr>
          <a:xfrm>
            <a:off x="441868" y="1666014"/>
            <a:ext cx="4020071" cy="2743200"/>
            <a:chOff x="287997" y="1295194"/>
            <a:chExt cx="4020071" cy="2743200"/>
          </a:xfrm>
        </p:grpSpPr>
        <p:graphicFrame>
          <p:nvGraphicFramePr>
            <p:cNvPr id="21" name="Graphique 20"/>
            <p:cNvGraphicFramePr>
              <a:graphicFrameLocks/>
            </p:cNvGraphicFramePr>
            <p:nvPr>
              <p:extLst>
                <p:ext uri="{D42A27DB-BD31-4B8C-83A1-F6EECF244321}">
                  <p14:modId xmlns:p14="http://schemas.microsoft.com/office/powerpoint/2010/main" val="801361178"/>
                </p:ext>
              </p:extLst>
            </p:nvPr>
          </p:nvGraphicFramePr>
          <p:xfrm>
            <a:off x="1154410" y="1295194"/>
            <a:ext cx="3153658" cy="2743200"/>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Grouper 21"/>
            <p:cNvGrpSpPr/>
            <p:nvPr/>
          </p:nvGrpSpPr>
          <p:grpSpPr>
            <a:xfrm>
              <a:off x="750397" y="1316264"/>
              <a:ext cx="1783121" cy="584776"/>
              <a:chOff x="756703" y="1676230"/>
              <a:chExt cx="1783121" cy="584776"/>
            </a:xfrm>
          </p:grpSpPr>
          <p:sp>
            <p:nvSpPr>
              <p:cNvPr id="26" name="ZoneTexte 25"/>
              <p:cNvSpPr txBox="1"/>
              <p:nvPr/>
            </p:nvSpPr>
            <p:spPr>
              <a:xfrm>
                <a:off x="756703" y="1676230"/>
                <a:ext cx="1783121" cy="584776"/>
              </a:xfrm>
              <a:prstGeom prst="rect">
                <a:avLst/>
              </a:prstGeom>
              <a:noFill/>
            </p:spPr>
            <p:txBody>
              <a:bodyPr wrap="square" rtlCol="0">
                <a:spAutoFit/>
              </a:bodyPr>
              <a:lstStyle/>
              <a:p>
                <a:pPr algn="ctr"/>
                <a:r>
                  <a:rPr lang="fr-FR" sz="1600" b="1" dirty="0">
                    <a:solidFill>
                      <a:srgbClr val="215968"/>
                    </a:solidFill>
                    <a:cs typeface="Avenir Book"/>
                  </a:rPr>
                  <a:t>PROTEIN </a:t>
                </a:r>
              </a:p>
              <a:p>
                <a:pPr algn="ctr"/>
                <a:r>
                  <a:rPr lang="fr-FR" sz="1600" b="1" dirty="0">
                    <a:solidFill>
                      <a:srgbClr val="215968"/>
                    </a:solidFill>
                    <a:cs typeface="Avenir Book"/>
                  </a:rPr>
                  <a:t>CODING DNA</a:t>
                </a:r>
              </a:p>
            </p:txBody>
          </p:sp>
          <p:cxnSp>
            <p:nvCxnSpPr>
              <p:cNvPr id="27" name="Connecteur droit 26"/>
              <p:cNvCxnSpPr/>
              <p:nvPr/>
            </p:nvCxnSpPr>
            <p:spPr>
              <a:xfrm>
                <a:off x="2214452" y="1986824"/>
                <a:ext cx="325372" cy="50299"/>
              </a:xfrm>
              <a:prstGeom prst="line">
                <a:avLst/>
              </a:prstGeom>
              <a:ln w="6350" cmpd="sng">
                <a:solidFill>
                  <a:srgbClr val="215968"/>
                </a:solidFill>
              </a:ln>
            </p:spPr>
            <p:style>
              <a:lnRef idx="2">
                <a:schemeClr val="accent1"/>
              </a:lnRef>
              <a:fillRef idx="0">
                <a:schemeClr val="accent1"/>
              </a:fillRef>
              <a:effectRef idx="1">
                <a:schemeClr val="accent1"/>
              </a:effectRef>
              <a:fontRef idx="minor">
                <a:schemeClr val="tx1"/>
              </a:fontRef>
            </p:style>
          </p:cxnSp>
        </p:grpSp>
        <p:grpSp>
          <p:nvGrpSpPr>
            <p:cNvPr id="23" name="Grouper 22"/>
            <p:cNvGrpSpPr/>
            <p:nvPr/>
          </p:nvGrpSpPr>
          <p:grpSpPr>
            <a:xfrm>
              <a:off x="287997" y="2059108"/>
              <a:ext cx="1783121" cy="584776"/>
              <a:chOff x="756703" y="1819499"/>
              <a:chExt cx="1783121" cy="584776"/>
            </a:xfrm>
          </p:grpSpPr>
          <p:sp>
            <p:nvSpPr>
              <p:cNvPr id="24" name="ZoneTexte 23"/>
              <p:cNvSpPr txBox="1"/>
              <p:nvPr/>
            </p:nvSpPr>
            <p:spPr>
              <a:xfrm>
                <a:off x="756703" y="1819499"/>
                <a:ext cx="1783121" cy="584776"/>
              </a:xfrm>
              <a:prstGeom prst="rect">
                <a:avLst/>
              </a:prstGeom>
              <a:noFill/>
            </p:spPr>
            <p:txBody>
              <a:bodyPr wrap="square" rtlCol="0">
                <a:spAutoFit/>
              </a:bodyPr>
              <a:lstStyle/>
              <a:p>
                <a:pPr algn="ctr"/>
                <a:r>
                  <a:rPr lang="fr-FR" sz="1600" b="1" dirty="0">
                    <a:solidFill>
                      <a:srgbClr val="215968"/>
                    </a:solidFill>
                    <a:cs typeface="Avenir Book"/>
                  </a:rPr>
                  <a:t>NON-PROTEIN CODING DNA</a:t>
                </a:r>
              </a:p>
            </p:txBody>
          </p:sp>
          <p:cxnSp>
            <p:nvCxnSpPr>
              <p:cNvPr id="25" name="Connecteur droit 24"/>
              <p:cNvCxnSpPr/>
              <p:nvPr/>
            </p:nvCxnSpPr>
            <p:spPr>
              <a:xfrm>
                <a:off x="2214452" y="1986824"/>
                <a:ext cx="325372" cy="50299"/>
              </a:xfrm>
              <a:prstGeom prst="line">
                <a:avLst/>
              </a:prstGeom>
              <a:ln w="6350" cmpd="sng">
                <a:solidFill>
                  <a:srgbClr val="215968"/>
                </a:solidFill>
              </a:ln>
            </p:spPr>
            <p:style>
              <a:lnRef idx="2">
                <a:schemeClr val="accent1"/>
              </a:lnRef>
              <a:fillRef idx="0">
                <a:schemeClr val="accent1"/>
              </a:fillRef>
              <a:effectRef idx="1">
                <a:schemeClr val="accent1"/>
              </a:effectRef>
              <a:fontRef idx="minor">
                <a:schemeClr val="tx1"/>
              </a:fontRef>
            </p:style>
          </p:cxnSp>
        </p:grpSp>
      </p:grpSp>
      <p:sp>
        <p:nvSpPr>
          <p:cNvPr id="3" name="Rectangle 2"/>
          <p:cNvSpPr/>
          <p:nvPr/>
        </p:nvSpPr>
        <p:spPr>
          <a:xfrm>
            <a:off x="4568354" y="1825941"/>
            <a:ext cx="4572000" cy="4524316"/>
          </a:xfrm>
          <a:prstGeom prst="rect">
            <a:avLst/>
          </a:prstGeom>
          <a:solidFill>
            <a:schemeClr val="accent6">
              <a:lumMod val="20000"/>
              <a:lumOff val="80000"/>
            </a:schemeClr>
          </a:solidFill>
        </p:spPr>
        <p:txBody>
          <a:bodyPr>
            <a:spAutoFit/>
          </a:bodyPr>
          <a:lstStyle/>
          <a:p>
            <a:r>
              <a:rPr lang="en-US" b="1" dirty="0"/>
              <a:t>Genes</a:t>
            </a:r>
          </a:p>
          <a:p>
            <a:endParaRPr lang="en-US" b="1" dirty="0"/>
          </a:p>
          <a:p>
            <a:pPr marL="285750" indent="-285750">
              <a:buFont typeface="Wingdings" charset="0"/>
              <a:buChar char=""/>
            </a:pPr>
            <a:r>
              <a:rPr lang="en-US" dirty="0"/>
              <a:t>Basic physical and functional unit of heredity.</a:t>
            </a:r>
          </a:p>
          <a:p>
            <a:pPr marL="285750" indent="-285750">
              <a:buFont typeface="Wingdings" charset="0"/>
              <a:buChar char=""/>
            </a:pPr>
            <a:endParaRPr lang="en-US" dirty="0"/>
          </a:p>
          <a:p>
            <a:pPr marL="285750" indent="-285750">
              <a:buFont typeface="Wingdings" charset="0"/>
              <a:buChar char=""/>
            </a:pPr>
            <a:r>
              <a:rPr lang="en-US" dirty="0"/>
              <a:t>Genes consist of three types of nucleotide sequence:</a:t>
            </a:r>
          </a:p>
          <a:p>
            <a:endParaRPr lang="en-US" dirty="0"/>
          </a:p>
          <a:p>
            <a:pPr marL="285750" indent="-285750">
              <a:buFontTx/>
              <a:buChar char="-"/>
            </a:pPr>
            <a:r>
              <a:rPr lang="en-US" dirty="0"/>
              <a:t>coding regions, called exons, which specify a sequence of amino acids</a:t>
            </a:r>
          </a:p>
          <a:p>
            <a:pPr marL="285750" indent="-285750">
              <a:buFontTx/>
              <a:buChar char="-"/>
            </a:pPr>
            <a:endParaRPr lang="en-US" dirty="0"/>
          </a:p>
          <a:p>
            <a:pPr marL="285750" indent="-285750">
              <a:buFontTx/>
              <a:buChar char="-"/>
            </a:pPr>
            <a:r>
              <a:rPr lang="en-US" dirty="0"/>
              <a:t>non-coding regions, called introns, which do not specify amino acids</a:t>
            </a:r>
          </a:p>
          <a:p>
            <a:pPr marL="285750" indent="-285750">
              <a:buFontTx/>
              <a:buChar char="-"/>
            </a:pPr>
            <a:endParaRPr lang="en-US" dirty="0"/>
          </a:p>
          <a:p>
            <a:pPr marL="285750" indent="-285750">
              <a:buFontTx/>
              <a:buChar char="-"/>
            </a:pPr>
            <a:r>
              <a:rPr lang="en-US" dirty="0"/>
              <a:t>regulatory sequences: determine when and where the protein is made + how much</a:t>
            </a:r>
          </a:p>
        </p:txBody>
      </p:sp>
    </p:spTree>
    <p:extLst>
      <p:ext uri="{BB962C8B-B14F-4D97-AF65-F5344CB8AC3E}">
        <p14:creationId xmlns:p14="http://schemas.microsoft.com/office/powerpoint/2010/main" val="3240750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242709" cy="461665"/>
          </a:xfrm>
          <a:prstGeom prst="rect">
            <a:avLst/>
          </a:prstGeom>
        </p:spPr>
        <p:txBody>
          <a:bodyPr wrap="square">
            <a:spAutoFit/>
          </a:bodyPr>
          <a:lstStyle/>
          <a:p>
            <a:r>
              <a:rPr lang="fr-FR" sz="2400" b="1" dirty="0" err="1">
                <a:latin typeface="Avenir Book"/>
                <a:cs typeface="Avenir Book"/>
              </a:rPr>
              <a:t>Genes</a:t>
            </a:r>
            <a:endParaRPr lang="fr-FR" sz="2400" b="1" dirty="0">
              <a:latin typeface="Avenir Book"/>
              <a:cs typeface="Avenir Book"/>
            </a:endParaRPr>
          </a:p>
        </p:txBody>
      </p:sp>
      <p:sp>
        <p:nvSpPr>
          <p:cNvPr id="11" name="Rectangle 10"/>
          <p:cNvSpPr/>
          <p:nvPr/>
        </p:nvSpPr>
        <p:spPr>
          <a:xfrm>
            <a:off x="6379140" y="6546011"/>
            <a:ext cx="2767567" cy="246221"/>
          </a:xfrm>
          <a:prstGeom prst="rect">
            <a:avLst/>
          </a:prstGeom>
        </p:spPr>
        <p:txBody>
          <a:bodyPr wrap="none">
            <a:spAutoFit/>
          </a:bodyPr>
          <a:lstStyle/>
          <a:p>
            <a:pPr algn="ctr"/>
            <a:r>
              <a:rPr lang="fr-FR" sz="1000" dirty="0">
                <a:solidFill>
                  <a:srgbClr val="215968"/>
                </a:solidFill>
              </a:rPr>
              <a:t>http://</a:t>
            </a:r>
            <a:r>
              <a:rPr lang="fr-FR" sz="1000" dirty="0" err="1">
                <a:solidFill>
                  <a:srgbClr val="215968"/>
                </a:solidFill>
              </a:rPr>
              <a:t>csls-text.c.u-tokyo.ac.jp</a:t>
            </a:r>
            <a:r>
              <a:rPr lang="fr-FR" sz="1000" dirty="0">
                <a:solidFill>
                  <a:srgbClr val="215968"/>
                </a:solidFill>
              </a:rPr>
              <a:t>/active/04_02.html</a:t>
            </a:r>
          </a:p>
        </p:txBody>
      </p:sp>
      <p:pic>
        <p:nvPicPr>
          <p:cNvPr id="9" name="Image 8"/>
          <p:cNvPicPr>
            <a:picLocks noChangeAspect="1"/>
          </p:cNvPicPr>
          <p:nvPr/>
        </p:nvPicPr>
        <p:blipFill rotWithShape="1">
          <a:blip r:embed="rId2"/>
          <a:srcRect l="19203" t="3121" r="18976" b="50325"/>
          <a:stretch/>
        </p:blipFill>
        <p:spPr>
          <a:xfrm>
            <a:off x="2138947" y="1904386"/>
            <a:ext cx="6937082" cy="2535847"/>
          </a:xfrm>
          <a:prstGeom prst="rect">
            <a:avLst/>
          </a:prstGeom>
        </p:spPr>
      </p:pic>
      <p:sp>
        <p:nvSpPr>
          <p:cNvPr id="10" name="Rectangle 3"/>
          <p:cNvSpPr txBox="1">
            <a:spLocks noChangeArrowheads="1"/>
          </p:cNvSpPr>
          <p:nvPr/>
        </p:nvSpPr>
        <p:spPr>
          <a:xfrm>
            <a:off x="854991" y="4505892"/>
            <a:ext cx="8221038" cy="1624624"/>
          </a:xfrm>
          <a:prstGeom prst="rect">
            <a:avLst/>
          </a:prstGeom>
        </p:spPr>
        <p:txBody>
          <a:bodyPr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Wingdings" charset="0"/>
              <a:buNone/>
              <a:defRPr/>
            </a:pPr>
            <a:r>
              <a:rPr lang="en-US" sz="1600" b="1" dirty="0">
                <a:solidFill>
                  <a:srgbClr val="215968"/>
                </a:solidFill>
                <a:latin typeface="Avenir Book"/>
                <a:cs typeface="Avenir Book"/>
              </a:rPr>
              <a:t>Prokaryotes</a:t>
            </a:r>
          </a:p>
          <a:p>
            <a:pPr algn="just">
              <a:buFont typeface="Wingdings" charset="0"/>
              <a:buNone/>
              <a:defRPr/>
            </a:pPr>
            <a:r>
              <a:rPr lang="en-US" sz="1600" dirty="0">
                <a:solidFill>
                  <a:srgbClr val="215968"/>
                </a:solidFill>
                <a:latin typeface="Avenir Book"/>
                <a:cs typeface="Avenir Book"/>
              </a:rPr>
              <a:t>“</a:t>
            </a:r>
            <a:r>
              <a:rPr lang="en-US" sz="1600" dirty="0" err="1">
                <a:solidFill>
                  <a:srgbClr val="215968"/>
                </a:solidFill>
                <a:latin typeface="Avenir Book"/>
                <a:cs typeface="Avenir Book"/>
              </a:rPr>
              <a:t>cistron</a:t>
            </a:r>
            <a:r>
              <a:rPr lang="en-US" sz="1600" dirty="0">
                <a:solidFill>
                  <a:srgbClr val="215968"/>
                </a:solidFill>
                <a:latin typeface="Avenir Book"/>
                <a:cs typeface="Avenir Book"/>
              </a:rPr>
              <a:t>” = gene</a:t>
            </a:r>
          </a:p>
          <a:p>
            <a:pPr algn="just">
              <a:buFont typeface="Wingdings" charset="0"/>
              <a:buNone/>
              <a:defRPr/>
            </a:pPr>
            <a:r>
              <a:rPr lang="en-US" sz="1600" dirty="0">
                <a:solidFill>
                  <a:srgbClr val="215968"/>
                </a:solidFill>
                <a:latin typeface="Avenir Book"/>
                <a:cs typeface="Avenir Book"/>
              </a:rPr>
              <a:t>“operon” = a gene unit controlled for gene expression by the same regulating region (e.g. Lactose, </a:t>
            </a:r>
            <a:r>
              <a:rPr lang="en-US" sz="1600" dirty="0" err="1">
                <a:solidFill>
                  <a:srgbClr val="215968"/>
                </a:solidFill>
                <a:latin typeface="Avenir Book"/>
                <a:cs typeface="Avenir Book"/>
              </a:rPr>
              <a:t>Histidine</a:t>
            </a:r>
            <a:r>
              <a:rPr lang="en-US" sz="1600" dirty="0">
                <a:solidFill>
                  <a:srgbClr val="215968"/>
                </a:solidFill>
                <a:latin typeface="Avenir Book"/>
                <a:cs typeface="Avenir Book"/>
              </a:rPr>
              <a:t> : if present in the medium, the </a:t>
            </a:r>
            <a:r>
              <a:rPr lang="en-US" sz="1600" dirty="0" err="1">
                <a:solidFill>
                  <a:srgbClr val="215968"/>
                </a:solidFill>
                <a:latin typeface="Avenir Book"/>
                <a:cs typeface="Avenir Book"/>
              </a:rPr>
              <a:t>prokarotic</a:t>
            </a:r>
            <a:r>
              <a:rPr lang="en-US" sz="1600" dirty="0">
                <a:solidFill>
                  <a:srgbClr val="215968"/>
                </a:solidFill>
                <a:latin typeface="Avenir Book"/>
                <a:cs typeface="Avenir Book"/>
              </a:rPr>
              <a:t> cell </a:t>
            </a:r>
            <a:r>
              <a:rPr lang="en-US" sz="1600" dirty="0" err="1">
                <a:solidFill>
                  <a:srgbClr val="215968"/>
                </a:solidFill>
                <a:latin typeface="Avenir Book"/>
                <a:cs typeface="Avenir Book"/>
              </a:rPr>
              <a:t>supress</a:t>
            </a:r>
            <a:r>
              <a:rPr lang="en-US" sz="1600" dirty="0">
                <a:solidFill>
                  <a:srgbClr val="215968"/>
                </a:solidFill>
                <a:latin typeface="Avenir Book"/>
                <a:cs typeface="Avenir Book"/>
              </a:rPr>
              <a:t> all genes related to its synthesis by the genes in operon).</a:t>
            </a:r>
          </a:p>
          <a:p>
            <a:pPr algn="just">
              <a:buFont typeface="Wingdings" charset="0"/>
              <a:buNone/>
              <a:defRPr/>
            </a:pPr>
            <a:endParaRPr lang="en-US" sz="1600" dirty="0">
              <a:solidFill>
                <a:srgbClr val="215968"/>
              </a:solidFill>
              <a:latin typeface="Avenir Book"/>
              <a:cs typeface="Avenir Book"/>
            </a:endParaRPr>
          </a:p>
        </p:txBody>
      </p:sp>
    </p:spTree>
    <p:extLst>
      <p:ext uri="{BB962C8B-B14F-4D97-AF65-F5344CB8AC3E}">
        <p14:creationId xmlns:p14="http://schemas.microsoft.com/office/powerpoint/2010/main" val="65707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242709" cy="461665"/>
          </a:xfrm>
          <a:prstGeom prst="rect">
            <a:avLst/>
          </a:prstGeom>
        </p:spPr>
        <p:txBody>
          <a:bodyPr wrap="square">
            <a:spAutoFit/>
          </a:bodyPr>
          <a:lstStyle/>
          <a:p>
            <a:r>
              <a:rPr lang="fr-FR" sz="2400" b="1" dirty="0" err="1">
                <a:latin typeface="Avenir Book"/>
                <a:cs typeface="Avenir Book"/>
              </a:rPr>
              <a:t>Genes</a:t>
            </a:r>
            <a:endParaRPr lang="fr-FR" sz="2400" b="1" dirty="0">
              <a:latin typeface="Avenir Book"/>
              <a:cs typeface="Avenir Book"/>
            </a:endParaRPr>
          </a:p>
        </p:txBody>
      </p:sp>
      <p:sp>
        <p:nvSpPr>
          <p:cNvPr id="11" name="Rectangle 10"/>
          <p:cNvSpPr/>
          <p:nvPr/>
        </p:nvSpPr>
        <p:spPr>
          <a:xfrm>
            <a:off x="6379140" y="6546011"/>
            <a:ext cx="2767567" cy="246221"/>
          </a:xfrm>
          <a:prstGeom prst="rect">
            <a:avLst/>
          </a:prstGeom>
        </p:spPr>
        <p:txBody>
          <a:bodyPr wrap="none">
            <a:spAutoFit/>
          </a:bodyPr>
          <a:lstStyle/>
          <a:p>
            <a:pPr algn="ctr"/>
            <a:r>
              <a:rPr lang="fr-FR" sz="1000" dirty="0">
                <a:solidFill>
                  <a:srgbClr val="215968"/>
                </a:solidFill>
              </a:rPr>
              <a:t>http://</a:t>
            </a:r>
            <a:r>
              <a:rPr lang="fr-FR" sz="1000" dirty="0" err="1">
                <a:solidFill>
                  <a:srgbClr val="215968"/>
                </a:solidFill>
              </a:rPr>
              <a:t>csls-text.c.u-tokyo.ac.jp</a:t>
            </a:r>
            <a:r>
              <a:rPr lang="fr-FR" sz="1000" dirty="0">
                <a:solidFill>
                  <a:srgbClr val="215968"/>
                </a:solidFill>
              </a:rPr>
              <a:t>/active/04_02.html</a:t>
            </a:r>
          </a:p>
        </p:txBody>
      </p:sp>
      <p:pic>
        <p:nvPicPr>
          <p:cNvPr id="9" name="Image 8"/>
          <p:cNvPicPr>
            <a:picLocks noChangeAspect="1"/>
          </p:cNvPicPr>
          <p:nvPr/>
        </p:nvPicPr>
        <p:blipFill rotWithShape="1">
          <a:blip r:embed="rId2"/>
          <a:srcRect l="19203" t="48506" r="18976" b="2757"/>
          <a:stretch/>
        </p:blipFill>
        <p:spPr>
          <a:xfrm>
            <a:off x="2093598" y="1724527"/>
            <a:ext cx="6741799" cy="2580105"/>
          </a:xfrm>
          <a:prstGeom prst="rect">
            <a:avLst/>
          </a:prstGeom>
        </p:spPr>
      </p:pic>
      <p:sp>
        <p:nvSpPr>
          <p:cNvPr id="10" name="Rectangle 3"/>
          <p:cNvSpPr txBox="1">
            <a:spLocks noChangeArrowheads="1"/>
          </p:cNvSpPr>
          <p:nvPr/>
        </p:nvSpPr>
        <p:spPr>
          <a:xfrm>
            <a:off x="854991" y="4457998"/>
            <a:ext cx="8221038" cy="1404338"/>
          </a:xfrm>
          <a:prstGeom prst="rect">
            <a:avLst/>
          </a:prstGeom>
        </p:spPr>
        <p:txBody>
          <a:bodyPr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None/>
              <a:defRPr/>
            </a:pPr>
            <a:r>
              <a:rPr lang="en-US" sz="1600" b="1" dirty="0">
                <a:solidFill>
                  <a:srgbClr val="215968"/>
                </a:solidFill>
                <a:latin typeface="Avenir Book"/>
                <a:cs typeface="Avenir Book"/>
              </a:rPr>
              <a:t>Eukaryotes</a:t>
            </a:r>
            <a:endParaRPr lang="en-US" sz="1600" dirty="0">
              <a:solidFill>
                <a:srgbClr val="215968"/>
              </a:solidFill>
              <a:latin typeface="Avenir Book"/>
              <a:cs typeface="Avenir Book"/>
            </a:endParaRPr>
          </a:p>
          <a:p>
            <a:pPr algn="just">
              <a:buFont typeface="Wingdings" charset="0"/>
              <a:buNone/>
              <a:defRPr/>
            </a:pPr>
            <a:r>
              <a:rPr lang="en-US" sz="1600" dirty="0">
                <a:solidFill>
                  <a:srgbClr val="215968"/>
                </a:solidFill>
                <a:latin typeface="Avenir Book"/>
                <a:cs typeface="Avenir Book"/>
              </a:rPr>
              <a:t>In general: Eukaryotes do not have operons and hence no </a:t>
            </a:r>
            <a:r>
              <a:rPr lang="en-US" sz="1600" dirty="0" err="1">
                <a:solidFill>
                  <a:srgbClr val="215968"/>
                </a:solidFill>
                <a:latin typeface="Avenir Book"/>
                <a:cs typeface="Avenir Book"/>
              </a:rPr>
              <a:t>polycistronic</a:t>
            </a:r>
            <a:r>
              <a:rPr lang="en-US" sz="1600" dirty="0">
                <a:solidFill>
                  <a:srgbClr val="215968"/>
                </a:solidFill>
                <a:latin typeface="Avenir Book"/>
                <a:cs typeface="Avenir Book"/>
              </a:rPr>
              <a:t> RNA is generated</a:t>
            </a:r>
          </a:p>
          <a:p>
            <a:pPr algn="just">
              <a:buFont typeface="Wingdings" charset="0"/>
              <a:buNone/>
              <a:defRPr/>
            </a:pPr>
            <a:r>
              <a:rPr lang="en-US" sz="1600" dirty="0">
                <a:solidFill>
                  <a:srgbClr val="215968"/>
                </a:solidFill>
                <a:latin typeface="Avenir Book"/>
                <a:cs typeface="Avenir Book"/>
                <a:sym typeface="Wingdings"/>
              </a:rPr>
              <a:t> </a:t>
            </a:r>
            <a:r>
              <a:rPr lang="en-US" sz="1600" dirty="0">
                <a:solidFill>
                  <a:srgbClr val="215968"/>
                </a:solidFill>
                <a:latin typeface="Avenir Book"/>
                <a:cs typeface="Avenir Book"/>
              </a:rPr>
              <a:t>Exceptions !!!! (</a:t>
            </a:r>
            <a:r>
              <a:rPr lang="en-US" sz="1600" i="1" dirty="0" err="1">
                <a:solidFill>
                  <a:srgbClr val="215968"/>
                </a:solidFill>
                <a:latin typeface="Avenir Book"/>
                <a:cs typeface="Avenir Book"/>
              </a:rPr>
              <a:t>Leishmania</a:t>
            </a:r>
            <a:r>
              <a:rPr lang="en-US" sz="1600" dirty="0">
                <a:solidFill>
                  <a:srgbClr val="215968"/>
                </a:solidFill>
                <a:latin typeface="Avenir Book"/>
                <a:cs typeface="Avenir Book"/>
              </a:rPr>
              <a:t>)</a:t>
            </a:r>
          </a:p>
        </p:txBody>
      </p:sp>
    </p:spTree>
    <p:extLst>
      <p:ext uri="{BB962C8B-B14F-4D97-AF65-F5344CB8AC3E}">
        <p14:creationId xmlns:p14="http://schemas.microsoft.com/office/powerpoint/2010/main" val="401096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5088609" cy="3600986"/>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regulation</a:t>
            </a:r>
            <a:endParaRPr lang="fr-FR" sz="2400" b="1" dirty="0">
              <a:latin typeface="Avenir Book"/>
              <a:cs typeface="Avenir Book"/>
            </a:endParaRPr>
          </a:p>
          <a:p>
            <a:pPr algn="just"/>
            <a:endParaRPr lang="fr-FR" sz="2400" dirty="0">
              <a:latin typeface="Avenir Book"/>
              <a:cs typeface="Avenir Book"/>
            </a:endParaRPr>
          </a:p>
          <a:p>
            <a:pPr algn="just"/>
            <a:endParaRPr lang="fr-FR" sz="2400" dirty="0">
              <a:latin typeface="Avenir Book"/>
              <a:cs typeface="Avenir Book"/>
            </a:endParaRPr>
          </a:p>
          <a:p>
            <a:pPr algn="just"/>
            <a:endParaRPr lang="fr-FR" sz="2400" dirty="0">
              <a:latin typeface="Avenir Book"/>
              <a:cs typeface="Avenir Book"/>
            </a:endParaRPr>
          </a:p>
          <a:p>
            <a:pPr algn="just"/>
            <a:endParaRPr lang="fr-FR" sz="2400" dirty="0">
              <a:latin typeface="Avenir Book"/>
              <a:cs typeface="Avenir Book"/>
            </a:endParaRPr>
          </a:p>
          <a:p>
            <a:pPr marL="285750" indent="-285750">
              <a:buFont typeface="Wingdings" charset="0"/>
              <a:buChar char=""/>
            </a:pPr>
            <a:r>
              <a:rPr lang="fr-FR" dirty="0" err="1"/>
              <a:t>Primary</a:t>
            </a:r>
            <a:r>
              <a:rPr lang="fr-FR" dirty="0"/>
              <a:t>, </a:t>
            </a:r>
            <a:r>
              <a:rPr lang="fr-FR" dirty="0" err="1"/>
              <a:t>Secondary</a:t>
            </a:r>
            <a:r>
              <a:rPr lang="fr-FR" dirty="0"/>
              <a:t>, </a:t>
            </a:r>
            <a:r>
              <a:rPr lang="fr-FR" dirty="0" err="1"/>
              <a:t>Tertiary</a:t>
            </a:r>
            <a:r>
              <a:rPr lang="fr-FR" dirty="0"/>
              <a:t> and </a:t>
            </a:r>
            <a:r>
              <a:rPr lang="fr-FR" dirty="0" err="1"/>
              <a:t>Quaternary</a:t>
            </a:r>
            <a:r>
              <a:rPr lang="fr-FR" dirty="0"/>
              <a:t> structures</a:t>
            </a:r>
          </a:p>
          <a:p>
            <a:pPr marL="285750" indent="-285750">
              <a:buFont typeface="Wingdings" charset="0"/>
              <a:buChar char=""/>
            </a:pPr>
            <a:endParaRPr lang="fr-FR" dirty="0"/>
          </a:p>
          <a:p>
            <a:pPr marL="285750" indent="-285750">
              <a:buFont typeface="Wingdings" charset="0"/>
              <a:buChar char=""/>
            </a:pPr>
            <a:r>
              <a:rPr lang="fr-FR" dirty="0"/>
              <a:t>The </a:t>
            </a:r>
            <a:r>
              <a:rPr lang="fr-FR" b="1" dirty="0" err="1"/>
              <a:t>genome</a:t>
            </a:r>
            <a:r>
              <a:rPr lang="fr-FR" dirty="0"/>
              <a:t> </a:t>
            </a:r>
            <a:r>
              <a:rPr lang="fr-FR" dirty="0" err="1"/>
              <a:t>can</a:t>
            </a:r>
            <a:r>
              <a:rPr lang="fr-FR" dirty="0"/>
              <a:t> </a:t>
            </a:r>
            <a:r>
              <a:rPr lang="fr-FR" dirty="0" err="1"/>
              <a:t>contain</a:t>
            </a:r>
            <a:r>
              <a:rPr lang="fr-FR" dirty="0"/>
              <a:t> </a:t>
            </a:r>
            <a:r>
              <a:rPr lang="fr-FR" b="1" dirty="0" err="1"/>
              <a:t>methylated</a:t>
            </a:r>
            <a:r>
              <a:rPr lang="fr-FR" b="1" dirty="0"/>
              <a:t> </a:t>
            </a:r>
            <a:r>
              <a:rPr lang="fr-FR" b="1" dirty="0" err="1"/>
              <a:t>regions</a:t>
            </a:r>
            <a:endParaRPr lang="fr-FR" b="1" dirty="0">
              <a:cs typeface="Avenir Book"/>
            </a:endParaRPr>
          </a:p>
          <a:p>
            <a:pPr marL="285750" indent="-285750">
              <a:buFont typeface="Wingdings" charset="0"/>
              <a:buChar char=""/>
            </a:pPr>
            <a:endParaRPr lang="fr-FR" b="1" dirty="0">
              <a:cs typeface="Avenir Book"/>
            </a:endParaRPr>
          </a:p>
          <a:p>
            <a:pPr marL="285750" indent="-285750">
              <a:buFont typeface="Wingdings" charset="0"/>
              <a:buChar char=""/>
            </a:pPr>
            <a:r>
              <a:rPr lang="fr-FR" b="1" dirty="0" err="1">
                <a:cs typeface="Avenir Book"/>
              </a:rPr>
              <a:t>Organization</a:t>
            </a:r>
            <a:r>
              <a:rPr lang="fr-FR" b="1" dirty="0">
                <a:cs typeface="Avenir Book"/>
              </a:rPr>
              <a:t> in the nucleus</a:t>
            </a:r>
            <a:endParaRPr lang="fr-FR" dirty="0">
              <a:cs typeface="Avenir Book"/>
            </a:endParaRPr>
          </a:p>
        </p:txBody>
      </p:sp>
      <p:sp>
        <p:nvSpPr>
          <p:cNvPr id="11" name="Rectangle 10"/>
          <p:cNvSpPr/>
          <p:nvPr/>
        </p:nvSpPr>
        <p:spPr>
          <a:xfrm>
            <a:off x="5820962" y="6546011"/>
            <a:ext cx="3313728" cy="246221"/>
          </a:xfrm>
          <a:prstGeom prst="rect">
            <a:avLst/>
          </a:prstGeom>
        </p:spPr>
        <p:txBody>
          <a:bodyPr wrap="none">
            <a:spAutoFit/>
          </a:bodyPr>
          <a:lstStyle/>
          <a:p>
            <a:pPr algn="r"/>
            <a:r>
              <a:rPr lang="fr-FR" sz="1000" dirty="0" err="1"/>
              <a:t>https</a:t>
            </a:r>
            <a:r>
              <a:rPr lang="fr-FR" sz="1000" dirty="0"/>
              <a:t>://</a:t>
            </a:r>
            <a:r>
              <a:rPr lang="fr-FR" sz="1000" dirty="0" err="1"/>
              <a:t>engineering.ucsb.edu</a:t>
            </a:r>
            <a:r>
              <a:rPr lang="fr-FR" sz="1000" dirty="0"/>
              <a:t>/~</a:t>
            </a:r>
            <a:r>
              <a:rPr lang="fr-FR" sz="1000" dirty="0" err="1"/>
              <a:t>shell</a:t>
            </a:r>
            <a:r>
              <a:rPr lang="fr-FR" sz="1000" dirty="0"/>
              <a:t>/che170/DNA-</a:t>
            </a:r>
            <a:r>
              <a:rPr lang="fr-FR" sz="1000" dirty="0" err="1"/>
              <a:t>notes.pdf</a:t>
            </a:r>
            <a:endParaRPr lang="fr-FR" sz="1000" dirty="0"/>
          </a:p>
        </p:txBody>
      </p:sp>
      <p:pic>
        <p:nvPicPr>
          <p:cNvPr id="3" name="Image 2"/>
          <p:cNvPicPr>
            <a:picLocks noChangeAspect="1"/>
          </p:cNvPicPr>
          <p:nvPr/>
        </p:nvPicPr>
        <p:blipFill>
          <a:blip r:embed="rId2"/>
          <a:stretch>
            <a:fillRect/>
          </a:stretch>
        </p:blipFill>
        <p:spPr>
          <a:xfrm>
            <a:off x="5562600" y="960036"/>
            <a:ext cx="3449006" cy="5473700"/>
          </a:xfrm>
          <a:prstGeom prst="rect">
            <a:avLst/>
          </a:prstGeom>
        </p:spPr>
      </p:pic>
    </p:spTree>
    <p:extLst>
      <p:ext uri="{BB962C8B-B14F-4D97-AF65-F5344CB8AC3E}">
        <p14:creationId xmlns:p14="http://schemas.microsoft.com/office/powerpoint/2010/main" val="643630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242709" cy="4985980"/>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endParaRPr lang="fr-FR" dirty="0">
              <a:latin typeface="Avenir Book"/>
              <a:cs typeface="Avenir Book"/>
            </a:endParaRPr>
          </a:p>
          <a:p>
            <a:pPr algn="just"/>
            <a:r>
              <a:rPr lang="fr-FR" dirty="0"/>
              <a:t>The information </a:t>
            </a:r>
            <a:r>
              <a:rPr lang="fr-FR" dirty="0" err="1"/>
              <a:t>contained</a:t>
            </a:r>
            <a:r>
              <a:rPr lang="fr-FR" dirty="0"/>
              <a:t> in the DNA as a </a:t>
            </a:r>
            <a:r>
              <a:rPr lang="fr-FR" dirty="0" err="1"/>
              <a:t>specific</a:t>
            </a:r>
            <a:r>
              <a:rPr lang="fr-FR" dirty="0"/>
              <a:t> occurrence of </a:t>
            </a:r>
            <a:r>
              <a:rPr lang="fr-FR" dirty="0" err="1"/>
              <a:t>sequences</a:t>
            </a:r>
            <a:r>
              <a:rPr lang="fr-FR" dirty="0"/>
              <a:t> or a </a:t>
            </a:r>
            <a:r>
              <a:rPr lang="fr-FR" dirty="0" err="1"/>
              <a:t>genetic</a:t>
            </a:r>
            <a:r>
              <a:rPr lang="fr-FR" dirty="0"/>
              <a:t> code </a:t>
            </a:r>
            <a:r>
              <a:rPr lang="fr-FR" dirty="0" err="1"/>
              <a:t>is</a:t>
            </a:r>
            <a:r>
              <a:rPr lang="fr-FR" dirty="0"/>
              <a:t> </a:t>
            </a:r>
            <a:r>
              <a:rPr lang="fr-FR" dirty="0" err="1"/>
              <a:t>frequently</a:t>
            </a:r>
            <a:r>
              <a:rPr lang="fr-FR" dirty="0"/>
              <a:t> </a:t>
            </a:r>
            <a:r>
              <a:rPr lang="fr-FR" dirty="0" err="1"/>
              <a:t>referred</a:t>
            </a:r>
            <a:r>
              <a:rPr lang="fr-FR" dirty="0"/>
              <a:t> to as a "</a:t>
            </a:r>
            <a:r>
              <a:rPr lang="fr-FR" dirty="0" err="1"/>
              <a:t>blueprint</a:t>
            </a:r>
            <a:r>
              <a:rPr lang="fr-FR" dirty="0"/>
              <a:t>" </a:t>
            </a:r>
            <a:r>
              <a:rPr lang="fr-FR" dirty="0" err="1"/>
              <a:t>because</a:t>
            </a:r>
            <a:r>
              <a:rPr lang="fr-FR" dirty="0"/>
              <a:t> </a:t>
            </a:r>
            <a:r>
              <a:rPr lang="fr-FR" dirty="0" err="1"/>
              <a:t>it</a:t>
            </a:r>
            <a:r>
              <a:rPr lang="fr-FR" dirty="0"/>
              <a:t> </a:t>
            </a:r>
            <a:r>
              <a:rPr lang="fr-FR" dirty="0" err="1"/>
              <a:t>contains</a:t>
            </a:r>
            <a:r>
              <a:rPr lang="fr-FR" dirty="0"/>
              <a:t> the instructions a </a:t>
            </a:r>
            <a:r>
              <a:rPr lang="fr-FR" dirty="0" err="1"/>
              <a:t>cell</a:t>
            </a:r>
            <a:r>
              <a:rPr lang="fr-FR" dirty="0"/>
              <a:t> </a:t>
            </a:r>
            <a:r>
              <a:rPr lang="fr-FR" dirty="0" err="1"/>
              <a:t>requires</a:t>
            </a:r>
            <a:r>
              <a:rPr lang="fr-FR" dirty="0"/>
              <a:t> in </a:t>
            </a:r>
            <a:r>
              <a:rPr lang="fr-FR" dirty="0" err="1"/>
              <a:t>order</a:t>
            </a:r>
            <a:r>
              <a:rPr lang="fr-FR" dirty="0"/>
              <a:t> to </a:t>
            </a:r>
            <a:r>
              <a:rPr lang="fr-FR" dirty="0" err="1"/>
              <a:t>sustain</a:t>
            </a:r>
            <a:r>
              <a:rPr lang="fr-FR" dirty="0"/>
              <a:t> </a:t>
            </a:r>
            <a:r>
              <a:rPr lang="fr-FR" dirty="0" err="1"/>
              <a:t>itself</a:t>
            </a:r>
            <a:r>
              <a:rPr lang="fr-FR" dirty="0"/>
              <a:t>. </a:t>
            </a:r>
          </a:p>
          <a:p>
            <a:pPr algn="just"/>
            <a:endParaRPr lang="fr-FR" dirty="0"/>
          </a:p>
          <a:p>
            <a:pPr algn="just"/>
            <a:r>
              <a:rPr lang="fr-FR" dirty="0"/>
              <a:t>Evidence </a:t>
            </a:r>
            <a:r>
              <a:rPr lang="fr-FR" dirty="0" err="1"/>
              <a:t>demonstrate</a:t>
            </a:r>
            <a:r>
              <a:rPr lang="fr-FR" dirty="0"/>
              <a:t> </a:t>
            </a:r>
            <a:r>
              <a:rPr lang="fr-FR" dirty="0" err="1"/>
              <a:t>that</a:t>
            </a:r>
            <a:r>
              <a:rPr lang="fr-FR" dirty="0"/>
              <a:t> informations </a:t>
            </a:r>
            <a:r>
              <a:rPr lang="fr-FR" dirty="0" err="1"/>
              <a:t>stored</a:t>
            </a:r>
            <a:r>
              <a:rPr lang="fr-FR" dirty="0"/>
              <a:t> </a:t>
            </a:r>
            <a:r>
              <a:rPr lang="fr-FR" dirty="0" err="1"/>
              <a:t>at</a:t>
            </a:r>
            <a:r>
              <a:rPr lang="fr-FR" dirty="0"/>
              <a:t> the DNA </a:t>
            </a:r>
            <a:r>
              <a:rPr lang="fr-FR" dirty="0" err="1"/>
              <a:t>level</a:t>
            </a:r>
            <a:r>
              <a:rPr lang="fr-FR" dirty="0"/>
              <a:t> </a:t>
            </a:r>
            <a:r>
              <a:rPr lang="fr-FR" dirty="0" err="1"/>
              <a:t>is</a:t>
            </a:r>
            <a:r>
              <a:rPr lang="fr-FR" dirty="0"/>
              <a:t> the basis for the production of </a:t>
            </a:r>
            <a:r>
              <a:rPr lang="fr-FR" dirty="0" err="1"/>
              <a:t>various</a:t>
            </a:r>
            <a:r>
              <a:rPr lang="fr-FR" dirty="0"/>
              <a:t> </a:t>
            </a:r>
            <a:r>
              <a:rPr lang="fr-FR" dirty="0" err="1"/>
              <a:t>molecules</a:t>
            </a:r>
            <a:r>
              <a:rPr lang="fr-FR" dirty="0"/>
              <a:t>, </a:t>
            </a:r>
            <a:r>
              <a:rPr lang="fr-FR" dirty="0" err="1"/>
              <a:t>including</a:t>
            </a:r>
            <a:r>
              <a:rPr lang="fr-FR" dirty="0"/>
              <a:t> DNA </a:t>
            </a:r>
            <a:r>
              <a:rPr lang="fr-FR" dirty="0" err="1"/>
              <a:t>itself</a:t>
            </a:r>
            <a:r>
              <a:rPr lang="fr-FR" dirty="0"/>
              <a:t>, RNA and </a:t>
            </a:r>
            <a:r>
              <a:rPr lang="fr-FR" dirty="0" err="1"/>
              <a:t>protein</a:t>
            </a:r>
            <a:r>
              <a:rPr lang="fr-FR" dirty="0"/>
              <a:t>. </a:t>
            </a:r>
            <a:endParaRPr lang="fr-FR" sz="2400" dirty="0">
              <a:latin typeface="Avenir Book"/>
              <a:cs typeface="Avenir Book"/>
            </a:endParaRPr>
          </a:p>
          <a:p>
            <a:pPr algn="just"/>
            <a:endParaRPr lang="fr-FR" sz="2400" b="1" dirty="0">
              <a:latin typeface="Avenir Book"/>
              <a:cs typeface="Avenir Book"/>
            </a:endParaRPr>
          </a:p>
          <a:p>
            <a:pPr marL="342900" indent="-342900" algn="just">
              <a:buFontTx/>
              <a:buChar char="-"/>
            </a:pPr>
            <a:r>
              <a:rPr lang="fr-FR" sz="2400" b="1" dirty="0">
                <a:latin typeface="Avenir Book"/>
                <a:cs typeface="Avenir Book"/>
              </a:rPr>
              <a:t>DNA </a:t>
            </a:r>
            <a:r>
              <a:rPr lang="fr-FR" sz="2400" b="1" dirty="0" err="1">
                <a:latin typeface="Avenir Book"/>
                <a:cs typeface="Avenir Book"/>
              </a:rPr>
              <a:t>replication</a:t>
            </a:r>
            <a:endParaRPr lang="fr-FR" b="1" dirty="0">
              <a:latin typeface="Avenir Book"/>
              <a:cs typeface="Avenir Book"/>
            </a:endParaRPr>
          </a:p>
          <a:p>
            <a:pPr marL="342900" indent="-342900" algn="just">
              <a:buFontTx/>
              <a:buChar char="-"/>
            </a:pPr>
            <a:endParaRPr lang="fr-FR" sz="2400" b="1" dirty="0">
              <a:latin typeface="Avenir Book"/>
              <a:cs typeface="Avenir Book"/>
            </a:endParaRPr>
          </a:p>
          <a:p>
            <a:pPr marL="342900" indent="-342900" algn="just">
              <a:buFontTx/>
              <a:buChar char="-"/>
            </a:pPr>
            <a:r>
              <a:rPr lang="fr-FR" sz="2400" b="1" dirty="0">
                <a:latin typeface="Avenir Book"/>
                <a:cs typeface="Avenir Book"/>
              </a:rPr>
              <a:t>DNA transcription</a:t>
            </a:r>
          </a:p>
          <a:p>
            <a:pPr marL="342900" indent="-342900" algn="just">
              <a:buFontTx/>
              <a:buChar char="-"/>
            </a:pPr>
            <a:endParaRPr lang="fr-FR" sz="2400" b="1" dirty="0">
              <a:latin typeface="Avenir Book"/>
              <a:cs typeface="Avenir Book"/>
            </a:endParaRPr>
          </a:p>
          <a:p>
            <a:pPr marL="342900" indent="-342900" algn="just">
              <a:buFontTx/>
              <a:buChar char="-"/>
            </a:pPr>
            <a:r>
              <a:rPr lang="fr-FR" sz="2400" b="1" dirty="0">
                <a:latin typeface="Avenir Book"/>
                <a:cs typeface="Avenir Book"/>
              </a:rPr>
              <a:t>DNA translation</a:t>
            </a:r>
            <a:endParaRPr lang="fr-FR" sz="2400" dirty="0">
              <a:latin typeface="Avenir Book"/>
              <a:cs typeface="Avenir Book"/>
            </a:endParaRPr>
          </a:p>
        </p:txBody>
      </p:sp>
      <p:sp>
        <p:nvSpPr>
          <p:cNvPr id="4" name="Rectangle 3"/>
          <p:cNvSpPr/>
          <p:nvPr/>
        </p:nvSpPr>
        <p:spPr>
          <a:xfrm>
            <a:off x="4525700" y="6552653"/>
            <a:ext cx="4572000" cy="246221"/>
          </a:xfrm>
          <a:prstGeom prst="rect">
            <a:avLst/>
          </a:prstGeom>
        </p:spPr>
        <p:txBody>
          <a:bodyPr>
            <a:spAutoFit/>
          </a:bodyPr>
          <a:lstStyle/>
          <a:p>
            <a:pPr algn="r"/>
            <a:r>
              <a:rPr lang="fr-FR" sz="1000" dirty="0" err="1"/>
              <a:t>https</a:t>
            </a:r>
            <a:r>
              <a:rPr lang="fr-FR" sz="1000" dirty="0"/>
              <a:t>://</a:t>
            </a:r>
            <a:r>
              <a:rPr lang="fr-FR" sz="1000" dirty="0" err="1"/>
              <a:t>www.nature.com</a:t>
            </a:r>
            <a:r>
              <a:rPr lang="fr-FR" sz="1000" dirty="0"/>
              <a:t>/</a:t>
            </a:r>
            <a:r>
              <a:rPr lang="fr-FR" sz="1000" dirty="0" err="1"/>
              <a:t>scitable</a:t>
            </a:r>
            <a:r>
              <a:rPr lang="fr-FR" sz="1000" dirty="0"/>
              <a:t>/</a:t>
            </a:r>
            <a:r>
              <a:rPr lang="fr-FR" sz="1000" dirty="0" err="1"/>
              <a:t>topicpage</a:t>
            </a:r>
            <a:r>
              <a:rPr lang="fr-FR" sz="1000" dirty="0"/>
              <a:t>/dna-transcription-426</a:t>
            </a:r>
          </a:p>
        </p:txBody>
      </p:sp>
    </p:spTree>
    <p:extLst>
      <p:ext uri="{BB962C8B-B14F-4D97-AF65-F5344CB8AC3E}">
        <p14:creationId xmlns:p14="http://schemas.microsoft.com/office/powerpoint/2010/main" val="2551445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4570069" cy="5170647"/>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a:t>
            </a:r>
            <a:r>
              <a:rPr lang="fr-FR" sz="2400" dirty="0" err="1">
                <a:latin typeface="Avenir Book"/>
                <a:cs typeface="Avenir Book"/>
              </a:rPr>
              <a:t>replication</a:t>
            </a:r>
            <a:endParaRPr lang="fr-FR" sz="2400" dirty="0">
              <a:latin typeface="Avenir Book"/>
              <a:cs typeface="Avenir Book"/>
            </a:endParaRPr>
          </a:p>
          <a:p>
            <a:pPr algn="just"/>
            <a:endParaRPr lang="fr-FR" dirty="0">
              <a:latin typeface="Avenir Book"/>
              <a:cs typeface="Avenir Book"/>
            </a:endParaRPr>
          </a:p>
          <a:p>
            <a:r>
              <a:rPr lang="fr-FR" b="1" dirty="0"/>
              <a:t>DNA </a:t>
            </a:r>
            <a:r>
              <a:rPr lang="fr-FR" b="1" dirty="0" err="1"/>
              <a:t>replication</a:t>
            </a:r>
            <a:r>
              <a:rPr lang="fr-FR" dirty="0"/>
              <a:t> </a:t>
            </a:r>
            <a:r>
              <a:rPr lang="fr-FR" dirty="0" err="1"/>
              <a:t>is</a:t>
            </a:r>
            <a:r>
              <a:rPr lang="fr-FR" dirty="0"/>
              <a:t> the </a:t>
            </a:r>
            <a:r>
              <a:rPr lang="fr-FR" dirty="0" err="1"/>
              <a:t>biological</a:t>
            </a:r>
            <a:r>
              <a:rPr lang="fr-FR" dirty="0"/>
              <a:t> </a:t>
            </a:r>
            <a:r>
              <a:rPr lang="fr-FR" dirty="0" err="1"/>
              <a:t>process</a:t>
            </a:r>
            <a:r>
              <a:rPr lang="fr-FR" dirty="0"/>
              <a:t> of </a:t>
            </a:r>
            <a:r>
              <a:rPr lang="fr-FR" dirty="0" err="1"/>
              <a:t>producing</a:t>
            </a:r>
            <a:r>
              <a:rPr lang="fr-FR" dirty="0"/>
              <a:t> </a:t>
            </a:r>
            <a:r>
              <a:rPr lang="fr-FR" dirty="0" err="1"/>
              <a:t>two</a:t>
            </a:r>
            <a:r>
              <a:rPr lang="fr-FR" dirty="0"/>
              <a:t> </a:t>
            </a:r>
            <a:r>
              <a:rPr lang="fr-FR" dirty="0" err="1"/>
              <a:t>identical</a:t>
            </a:r>
            <a:r>
              <a:rPr lang="fr-FR" dirty="0"/>
              <a:t> </a:t>
            </a:r>
            <a:r>
              <a:rPr lang="fr-FR" dirty="0" err="1"/>
              <a:t>replicas</a:t>
            </a:r>
            <a:r>
              <a:rPr lang="fr-FR" dirty="0"/>
              <a:t> of DNA </a:t>
            </a:r>
            <a:r>
              <a:rPr lang="fr-FR" dirty="0" err="1"/>
              <a:t>from</a:t>
            </a:r>
            <a:r>
              <a:rPr lang="fr-FR" dirty="0"/>
              <a:t> one original DNA </a:t>
            </a:r>
            <a:r>
              <a:rPr lang="fr-FR" dirty="0" err="1"/>
              <a:t>molecule</a:t>
            </a:r>
            <a:r>
              <a:rPr lang="fr-FR" dirty="0"/>
              <a:t>. This </a:t>
            </a:r>
            <a:r>
              <a:rPr lang="fr-FR" dirty="0" err="1"/>
              <a:t>process</a:t>
            </a:r>
            <a:r>
              <a:rPr lang="fr-FR" dirty="0"/>
              <a:t> </a:t>
            </a:r>
            <a:r>
              <a:rPr lang="fr-FR" dirty="0" err="1"/>
              <a:t>occurs</a:t>
            </a:r>
            <a:r>
              <a:rPr lang="fr-FR" dirty="0"/>
              <a:t> in </a:t>
            </a:r>
            <a:r>
              <a:rPr lang="fr-FR" b="1" dirty="0">
                <a:solidFill>
                  <a:srgbClr val="D4350D"/>
                </a:solidFill>
              </a:rPr>
              <a:t>all living </a:t>
            </a:r>
            <a:r>
              <a:rPr lang="fr-FR" b="1" dirty="0" err="1">
                <a:solidFill>
                  <a:srgbClr val="D4350D"/>
                </a:solidFill>
              </a:rPr>
              <a:t>organisms</a:t>
            </a:r>
            <a:r>
              <a:rPr lang="fr-FR" b="1" dirty="0">
                <a:solidFill>
                  <a:srgbClr val="D4350D"/>
                </a:solidFill>
              </a:rPr>
              <a:t> </a:t>
            </a:r>
            <a:r>
              <a:rPr lang="fr-FR" dirty="0"/>
              <a:t>and </a:t>
            </a:r>
            <a:r>
              <a:rPr lang="fr-FR" dirty="0" err="1"/>
              <a:t>is</a:t>
            </a:r>
            <a:r>
              <a:rPr lang="fr-FR" dirty="0"/>
              <a:t> the basis for </a:t>
            </a:r>
            <a:r>
              <a:rPr lang="fr-FR" b="1" dirty="0" err="1">
                <a:solidFill>
                  <a:srgbClr val="D4350D"/>
                </a:solidFill>
              </a:rPr>
              <a:t>biological</a:t>
            </a:r>
            <a:r>
              <a:rPr lang="fr-FR" b="1" dirty="0">
                <a:solidFill>
                  <a:srgbClr val="D4350D"/>
                </a:solidFill>
              </a:rPr>
              <a:t> </a:t>
            </a:r>
            <a:r>
              <a:rPr lang="fr-FR" b="1" dirty="0" err="1">
                <a:solidFill>
                  <a:srgbClr val="D4350D"/>
                </a:solidFill>
              </a:rPr>
              <a:t>inheritance</a:t>
            </a:r>
            <a:r>
              <a:rPr lang="fr-FR" dirty="0"/>
              <a:t>. </a:t>
            </a:r>
          </a:p>
          <a:p>
            <a:endParaRPr lang="en-US" dirty="0"/>
          </a:p>
          <a:p>
            <a:r>
              <a:rPr lang="en-US" dirty="0"/>
              <a:t>The enzyme </a:t>
            </a:r>
            <a:r>
              <a:rPr lang="en-US" b="1" dirty="0">
                <a:solidFill>
                  <a:srgbClr val="D4350D"/>
                </a:solidFill>
              </a:rPr>
              <a:t>helicase</a:t>
            </a:r>
            <a:r>
              <a:rPr lang="en-US" dirty="0"/>
              <a:t> breaks the hydrogen bonds holding the two strands together, and both strands can then act as templates for the production of the opposite strand. The process is </a:t>
            </a:r>
            <a:r>
              <a:rPr lang="en-US" dirty="0" err="1"/>
              <a:t>catalysed</a:t>
            </a:r>
            <a:r>
              <a:rPr lang="en-US" dirty="0"/>
              <a:t> by the enzyme </a:t>
            </a:r>
            <a:r>
              <a:rPr lang="en-US" b="1" dirty="0">
                <a:solidFill>
                  <a:srgbClr val="D4350D"/>
                </a:solidFill>
              </a:rPr>
              <a:t>DNA polymerase</a:t>
            </a:r>
            <a:r>
              <a:rPr lang="en-US" dirty="0"/>
              <a:t>, and includes a proofreading mechanism.</a:t>
            </a:r>
          </a:p>
        </p:txBody>
      </p:sp>
      <p:sp>
        <p:nvSpPr>
          <p:cNvPr id="37" name="Rectangle 36"/>
          <p:cNvSpPr/>
          <p:nvPr/>
        </p:nvSpPr>
        <p:spPr>
          <a:xfrm>
            <a:off x="756703" y="6409970"/>
            <a:ext cx="8366143" cy="430887"/>
          </a:xfrm>
          <a:prstGeom prst="rect">
            <a:avLst/>
          </a:prstGeom>
        </p:spPr>
        <p:txBody>
          <a:bodyPr wrap="square">
            <a:spAutoFit/>
          </a:bodyPr>
          <a:lstStyle/>
          <a:p>
            <a:pPr algn="r"/>
            <a:r>
              <a:rPr lang="en-US" sz="1100" dirty="0"/>
              <a:t>http://www2.le.ac.uk/projects/vgec/highereducation/topics/dna-genes-chromosomes</a:t>
            </a:r>
          </a:p>
          <a:p>
            <a:pPr algn="r"/>
            <a:r>
              <a:rPr lang="en-US" sz="1100" dirty="0"/>
              <a:t>https://</a:t>
            </a:r>
            <a:r>
              <a:rPr lang="en-US" sz="1100" dirty="0" err="1"/>
              <a:t>en.wikipedia.org</a:t>
            </a:r>
            <a:r>
              <a:rPr lang="en-US" sz="1100" dirty="0"/>
              <a:t>/wiki/</a:t>
            </a:r>
            <a:r>
              <a:rPr lang="en-US" sz="1100" dirty="0" err="1"/>
              <a:t>DNA_replication</a:t>
            </a:r>
            <a:endParaRPr lang="en-US" sz="1100" dirty="0"/>
          </a:p>
        </p:txBody>
      </p:sp>
      <p:pic>
        <p:nvPicPr>
          <p:cNvPr id="9" name="Picture 4"/>
          <p:cNvPicPr>
            <a:picLocks noChangeAspect="1"/>
          </p:cNvPicPr>
          <p:nvPr/>
        </p:nvPicPr>
        <p:blipFill>
          <a:blip r:embed="rId2"/>
          <a:stretch>
            <a:fillRect/>
          </a:stretch>
        </p:blipFill>
        <p:spPr>
          <a:xfrm>
            <a:off x="5646587" y="1032256"/>
            <a:ext cx="3124200" cy="5080000"/>
          </a:xfrm>
          <a:prstGeom prst="rect">
            <a:avLst/>
          </a:prstGeom>
        </p:spPr>
      </p:pic>
    </p:spTree>
    <p:extLst>
      <p:ext uri="{BB962C8B-B14F-4D97-AF65-F5344CB8AC3E}">
        <p14:creationId xmlns:p14="http://schemas.microsoft.com/office/powerpoint/2010/main" val="341167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242709" cy="5632312"/>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a:t>
            </a:r>
            <a:r>
              <a:rPr lang="fr-FR" sz="2400" dirty="0" err="1">
                <a:latin typeface="Avenir Book"/>
                <a:cs typeface="Avenir Book"/>
              </a:rPr>
              <a:t>replication</a:t>
            </a:r>
            <a:endParaRPr lang="fr-FR" sz="2400" dirty="0">
              <a:latin typeface="Avenir Book"/>
              <a:cs typeface="Avenir Book"/>
            </a:endParaRPr>
          </a:p>
          <a:p>
            <a:pPr algn="just"/>
            <a:endParaRPr lang="fr-FR" dirty="0">
              <a:latin typeface="Avenir Book"/>
              <a:cs typeface="Avenir Book"/>
            </a:endParaRPr>
          </a:p>
          <a:p>
            <a:r>
              <a:rPr lang="fr-FR" b="1" dirty="0" err="1"/>
              <a:t>Error</a:t>
            </a:r>
            <a:r>
              <a:rPr lang="fr-FR" b="1" dirty="0"/>
              <a:t>-correction </a:t>
            </a:r>
            <a:r>
              <a:rPr lang="fr-FR" b="1" dirty="0" err="1"/>
              <a:t>machinery</a:t>
            </a:r>
            <a:r>
              <a:rPr lang="fr-FR" b="1" dirty="0"/>
              <a:t> </a:t>
            </a:r>
          </a:p>
          <a:p>
            <a:endParaRPr lang="fr-FR" b="1" dirty="0"/>
          </a:p>
          <a:p>
            <a:pPr marL="285750" indent="-285750">
              <a:buFontTx/>
              <a:buChar char="-"/>
            </a:pPr>
            <a:r>
              <a:rPr lang="fr-FR" dirty="0"/>
              <a:t>mutations </a:t>
            </a:r>
            <a:r>
              <a:rPr lang="fr-FR" dirty="0" err="1"/>
              <a:t>occur</a:t>
            </a:r>
            <a:r>
              <a:rPr lang="fr-FR" dirty="0"/>
              <a:t> 1 in 10􏰁</a:t>
            </a:r>
            <a:r>
              <a:rPr lang="fr-FR" baseline="30000" dirty="0"/>
              <a:t>9</a:t>
            </a:r>
            <a:r>
              <a:rPr lang="fr-FR" dirty="0"/>
              <a:t> </a:t>
            </a:r>
            <a:r>
              <a:rPr lang="fr-FR" dirty="0" err="1"/>
              <a:t>nucleotides</a:t>
            </a:r>
            <a:r>
              <a:rPr lang="fr-FR" dirty="0"/>
              <a:t> </a:t>
            </a:r>
            <a:r>
              <a:rPr lang="fr-FR" dirty="0" err="1"/>
              <a:t>copied</a:t>
            </a:r>
            <a:r>
              <a:rPr lang="fr-FR" dirty="0"/>
              <a:t> </a:t>
            </a:r>
            <a:r>
              <a:rPr lang="fr-FR" dirty="0">
                <a:sym typeface="Wingdings"/>
              </a:rPr>
              <a:t> </a:t>
            </a:r>
            <a:r>
              <a:rPr lang="fr-FR" dirty="0" err="1"/>
              <a:t>evolution</a:t>
            </a:r>
            <a:r>
              <a:rPr lang="fr-FR" dirty="0"/>
              <a:t>, cancer </a:t>
            </a:r>
          </a:p>
          <a:p>
            <a:pPr marL="285750" indent="-285750">
              <a:buFontTx/>
              <a:buChar char="-"/>
            </a:pPr>
            <a:endParaRPr lang="fr-FR" dirty="0"/>
          </a:p>
          <a:p>
            <a:pPr marL="285750" indent="-285750">
              <a:buFontTx/>
              <a:buChar char="-"/>
            </a:pPr>
            <a:r>
              <a:rPr lang="fr-FR" dirty="0"/>
              <a:t>DNA </a:t>
            </a:r>
            <a:r>
              <a:rPr lang="fr-FR" dirty="0" err="1"/>
              <a:t>polymerase</a:t>
            </a:r>
            <a:r>
              <a:rPr lang="fr-FR" dirty="0"/>
              <a:t> </a:t>
            </a:r>
            <a:r>
              <a:rPr lang="fr-FR" b="1" dirty="0" err="1">
                <a:solidFill>
                  <a:srgbClr val="D4350D"/>
                </a:solidFill>
              </a:rPr>
              <a:t>proofreads</a:t>
            </a:r>
            <a:r>
              <a:rPr lang="fr-FR" dirty="0"/>
              <a:t> to </a:t>
            </a:r>
            <a:r>
              <a:rPr lang="fr-FR" dirty="0" err="1"/>
              <a:t>make</a:t>
            </a:r>
            <a:r>
              <a:rPr lang="fr-FR" dirty="0"/>
              <a:t> sure correct </a:t>
            </a:r>
            <a:r>
              <a:rPr lang="fr-FR" dirty="0" err="1"/>
              <a:t>nucleotide</a:t>
            </a:r>
            <a:r>
              <a:rPr lang="fr-FR" dirty="0"/>
              <a:t> </a:t>
            </a:r>
            <a:r>
              <a:rPr lang="fr-FR" dirty="0" err="1"/>
              <a:t>is</a:t>
            </a:r>
            <a:r>
              <a:rPr lang="fr-FR" dirty="0"/>
              <a:t> </a:t>
            </a:r>
            <a:r>
              <a:rPr lang="fr-FR" dirty="0" err="1"/>
              <a:t>added</a:t>
            </a:r>
            <a:r>
              <a:rPr lang="fr-FR" dirty="0">
                <a:latin typeface="Wingdings"/>
              </a:rPr>
              <a:t>􏰀 </a:t>
            </a:r>
            <a:r>
              <a:rPr lang="fr-FR" dirty="0">
                <a:latin typeface="Wingdings"/>
                <a:sym typeface="Wingdings"/>
              </a:rPr>
              <a:t> </a:t>
            </a:r>
            <a:r>
              <a:rPr lang="fr-FR" dirty="0"/>
              <a:t>if not, </a:t>
            </a:r>
            <a:r>
              <a:rPr lang="fr-FR" dirty="0" err="1"/>
              <a:t>it</a:t>
            </a:r>
            <a:r>
              <a:rPr lang="fr-FR" dirty="0"/>
              <a:t> excises and </a:t>
            </a:r>
            <a:r>
              <a:rPr lang="fr-FR" dirty="0" err="1"/>
              <a:t>goes</a:t>
            </a:r>
            <a:r>
              <a:rPr lang="fr-FR" dirty="0"/>
              <a:t> back to </a:t>
            </a:r>
            <a:r>
              <a:rPr lang="fr-FR" dirty="0" err="1"/>
              <a:t>add</a:t>
            </a:r>
            <a:r>
              <a:rPr lang="fr-FR" dirty="0"/>
              <a:t> the correct one</a:t>
            </a:r>
          </a:p>
          <a:p>
            <a:pPr marL="285750" indent="-285750">
              <a:buFontTx/>
              <a:buChar char="-"/>
            </a:pPr>
            <a:endParaRPr lang="fr-FR" dirty="0"/>
          </a:p>
          <a:p>
            <a:pPr marL="285750" indent="-285750">
              <a:buFontTx/>
              <a:buChar char="-"/>
            </a:pPr>
            <a:r>
              <a:rPr lang="fr-FR" b="1" dirty="0" err="1">
                <a:solidFill>
                  <a:srgbClr val="D4350D"/>
                </a:solidFill>
              </a:rPr>
              <a:t>Mismatch</a:t>
            </a:r>
            <a:r>
              <a:rPr lang="fr-FR" b="1" dirty="0">
                <a:solidFill>
                  <a:srgbClr val="D4350D"/>
                </a:solidFill>
              </a:rPr>
              <a:t> </a:t>
            </a:r>
            <a:r>
              <a:rPr lang="fr-FR" b="1" dirty="0" err="1">
                <a:solidFill>
                  <a:srgbClr val="D4350D"/>
                </a:solidFill>
              </a:rPr>
              <a:t>repair</a:t>
            </a:r>
            <a:r>
              <a:rPr lang="fr-FR" b="1" dirty="0">
                <a:solidFill>
                  <a:srgbClr val="D4350D"/>
                </a:solidFill>
              </a:rPr>
              <a:t> </a:t>
            </a:r>
            <a:r>
              <a:rPr lang="fr-FR" dirty="0" err="1"/>
              <a:t>machinery</a:t>
            </a:r>
            <a:r>
              <a:rPr lang="fr-FR" dirty="0"/>
              <a:t> fixes </a:t>
            </a:r>
            <a:r>
              <a:rPr lang="fr-FR" dirty="0" err="1"/>
              <a:t>incorrectly</a:t>
            </a:r>
            <a:r>
              <a:rPr lang="fr-FR" dirty="0"/>
              <a:t> </a:t>
            </a:r>
            <a:r>
              <a:rPr lang="fr-FR" dirty="0" err="1"/>
              <a:t>added</a:t>
            </a:r>
            <a:r>
              <a:rPr lang="fr-FR" dirty="0"/>
              <a:t> </a:t>
            </a:r>
            <a:r>
              <a:rPr lang="fr-FR" dirty="0" err="1"/>
              <a:t>nucleotides</a:t>
            </a:r>
            <a:r>
              <a:rPr lang="fr-FR" dirty="0"/>
              <a:t> not </a:t>
            </a:r>
            <a:r>
              <a:rPr lang="fr-FR" dirty="0" err="1"/>
              <a:t>found</a:t>
            </a:r>
            <a:r>
              <a:rPr lang="fr-FR" dirty="0"/>
              <a:t> by DNA </a:t>
            </a:r>
            <a:r>
              <a:rPr lang="fr-FR" dirty="0" err="1"/>
              <a:t>polymerase</a:t>
            </a:r>
            <a:r>
              <a:rPr lang="fr-FR" dirty="0">
                <a:latin typeface="Wingdings"/>
              </a:rPr>
              <a:t>􏰀 </a:t>
            </a:r>
            <a:r>
              <a:rPr lang="fr-FR" dirty="0">
                <a:latin typeface="Wingdings"/>
                <a:sym typeface="Wingdings"/>
              </a:rPr>
              <a:t> </a:t>
            </a:r>
            <a:r>
              <a:rPr lang="fr-FR" dirty="0" err="1"/>
              <a:t>detects</a:t>
            </a:r>
            <a:r>
              <a:rPr lang="fr-FR" dirty="0"/>
              <a:t> </a:t>
            </a:r>
            <a:r>
              <a:rPr lang="fr-FR" dirty="0" err="1"/>
              <a:t>nicks</a:t>
            </a:r>
            <a:r>
              <a:rPr lang="fr-FR" dirty="0"/>
              <a:t> in </a:t>
            </a:r>
            <a:r>
              <a:rPr lang="fr-FR" dirty="0" err="1"/>
              <a:t>newly</a:t>
            </a:r>
            <a:r>
              <a:rPr lang="fr-FR" dirty="0"/>
              <a:t> </a:t>
            </a:r>
            <a:r>
              <a:rPr lang="fr-FR" dirty="0" err="1"/>
              <a:t>created</a:t>
            </a:r>
            <a:r>
              <a:rPr lang="fr-FR" dirty="0"/>
              <a:t> </a:t>
            </a:r>
            <a:r>
              <a:rPr lang="fr-FR" dirty="0" err="1"/>
              <a:t>strand</a:t>
            </a:r>
            <a:r>
              <a:rPr lang="fr-FR" dirty="0"/>
              <a:t> </a:t>
            </a:r>
          </a:p>
          <a:p>
            <a:pPr marL="285750" indent="-285750">
              <a:buFontTx/>
              <a:buChar char="-"/>
            </a:pPr>
            <a:endParaRPr lang="fr-FR" dirty="0"/>
          </a:p>
          <a:p>
            <a:r>
              <a:rPr lang="fr-FR" b="1" dirty="0"/>
              <a:t>Damage to DNA </a:t>
            </a:r>
            <a:r>
              <a:rPr lang="fr-FR" b="1" dirty="0" err="1"/>
              <a:t>continuously</a:t>
            </a:r>
            <a:r>
              <a:rPr lang="fr-FR" b="1" dirty="0"/>
              <a:t> </a:t>
            </a:r>
            <a:r>
              <a:rPr lang="fr-FR" b="1" dirty="0" err="1"/>
              <a:t>occurs</a:t>
            </a:r>
            <a:r>
              <a:rPr lang="fr-FR" b="1" dirty="0"/>
              <a:t> </a:t>
            </a:r>
          </a:p>
          <a:p>
            <a:pPr marL="285750" indent="-285750">
              <a:buFontTx/>
              <a:buChar char="-"/>
            </a:pPr>
            <a:r>
              <a:rPr lang="fr-FR" dirty="0" err="1"/>
              <a:t>Homologous</a:t>
            </a:r>
            <a:r>
              <a:rPr lang="fr-FR" dirty="0"/>
              <a:t> </a:t>
            </a:r>
            <a:r>
              <a:rPr lang="fr-FR" dirty="0" err="1"/>
              <a:t>recombination</a:t>
            </a:r>
            <a:r>
              <a:rPr lang="fr-FR" dirty="0"/>
              <a:t> uses </a:t>
            </a:r>
            <a:r>
              <a:rPr lang="fr-FR" dirty="0" err="1"/>
              <a:t>similar</a:t>
            </a:r>
            <a:r>
              <a:rPr lang="fr-FR" dirty="0"/>
              <a:t> </a:t>
            </a:r>
            <a:r>
              <a:rPr lang="fr-FR" dirty="0" err="1"/>
              <a:t>sequences</a:t>
            </a:r>
            <a:r>
              <a:rPr lang="fr-FR" dirty="0"/>
              <a:t> in </a:t>
            </a:r>
            <a:r>
              <a:rPr lang="fr-FR" dirty="0" err="1"/>
              <a:t>nearby</a:t>
            </a:r>
            <a:r>
              <a:rPr lang="fr-FR" dirty="0"/>
              <a:t> </a:t>
            </a:r>
            <a:r>
              <a:rPr lang="fr-FR" dirty="0" err="1"/>
              <a:t>strands</a:t>
            </a:r>
            <a:r>
              <a:rPr lang="fr-FR" dirty="0"/>
              <a:t> in </a:t>
            </a:r>
            <a:r>
              <a:rPr lang="fr-FR" dirty="0" err="1"/>
              <a:t>order</a:t>
            </a:r>
            <a:r>
              <a:rPr lang="fr-FR" dirty="0"/>
              <a:t> to </a:t>
            </a:r>
            <a:r>
              <a:rPr lang="fr-FR" dirty="0" err="1"/>
              <a:t>fill</a:t>
            </a:r>
            <a:r>
              <a:rPr lang="fr-FR" dirty="0"/>
              <a:t> in </a:t>
            </a:r>
            <a:r>
              <a:rPr lang="fr-FR" dirty="0" err="1"/>
              <a:t>excised</a:t>
            </a:r>
            <a:r>
              <a:rPr lang="fr-FR" dirty="0"/>
              <a:t> </a:t>
            </a:r>
            <a:r>
              <a:rPr lang="fr-FR" dirty="0" err="1"/>
              <a:t>damaged</a:t>
            </a:r>
            <a:r>
              <a:rPr lang="fr-FR" dirty="0"/>
              <a:t> DNA </a:t>
            </a:r>
          </a:p>
          <a:p>
            <a:pPr marL="285750" indent="-285750">
              <a:buFontTx/>
              <a:buChar char="-"/>
            </a:pPr>
            <a:r>
              <a:rPr lang="fr-FR" dirty="0" err="1"/>
              <a:t>also</a:t>
            </a:r>
            <a:r>
              <a:rPr lang="fr-FR" dirty="0"/>
              <a:t> the basis of </a:t>
            </a:r>
            <a:r>
              <a:rPr lang="fr-FR" dirty="0" err="1"/>
              <a:t>heredity</a:t>
            </a:r>
            <a:r>
              <a:rPr lang="fr-FR" dirty="0"/>
              <a:t> </a:t>
            </a:r>
          </a:p>
          <a:p>
            <a:pPr marL="285750" indent="-285750">
              <a:buFontTx/>
              <a:buChar char="-"/>
            </a:pPr>
            <a:endParaRPr lang="fr-FR" dirty="0"/>
          </a:p>
        </p:txBody>
      </p:sp>
      <p:sp>
        <p:nvSpPr>
          <p:cNvPr id="37" name="Rectangle 36"/>
          <p:cNvSpPr/>
          <p:nvPr/>
        </p:nvSpPr>
        <p:spPr>
          <a:xfrm>
            <a:off x="756703" y="6539550"/>
            <a:ext cx="8366143" cy="261610"/>
          </a:xfrm>
          <a:prstGeom prst="rect">
            <a:avLst/>
          </a:prstGeom>
        </p:spPr>
        <p:txBody>
          <a:bodyPr wrap="square">
            <a:spAutoFit/>
          </a:bodyPr>
          <a:lstStyle/>
          <a:p>
            <a:pPr algn="r"/>
            <a:r>
              <a:rPr lang="en-US" sz="1100" dirty="0"/>
              <a:t>https://</a:t>
            </a:r>
            <a:r>
              <a:rPr lang="en-US" sz="1100" dirty="0" err="1"/>
              <a:t>engineering.ucsb.edu</a:t>
            </a:r>
            <a:r>
              <a:rPr lang="en-US" sz="1100" dirty="0"/>
              <a:t>/~shell/che170/DNA-</a:t>
            </a:r>
            <a:r>
              <a:rPr lang="en-US" sz="1100" dirty="0" err="1"/>
              <a:t>notes.pdf</a:t>
            </a:r>
            <a:endParaRPr lang="en-US" sz="1100" dirty="0"/>
          </a:p>
        </p:txBody>
      </p:sp>
    </p:spTree>
    <p:extLst>
      <p:ext uri="{BB962C8B-B14F-4D97-AF65-F5344CB8AC3E}">
        <p14:creationId xmlns:p14="http://schemas.microsoft.com/office/powerpoint/2010/main" val="2839664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p:cNvPicPr>
          <p:nvPr/>
        </p:nvPicPr>
        <p:blipFill>
          <a:blip r:embed="rId2"/>
          <a:stretch>
            <a:fillRect/>
          </a:stretch>
        </p:blipFill>
        <p:spPr>
          <a:xfrm>
            <a:off x="7318065" y="3516255"/>
            <a:ext cx="1779635" cy="2893715"/>
          </a:xfrm>
          <a:prstGeom prst="rect">
            <a:avLst/>
          </a:prstGeom>
        </p:spPr>
      </p:pic>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6703104"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a:t>
            </a:r>
            <a:r>
              <a:rPr lang="fr-FR" sz="2400" dirty="0" err="1">
                <a:latin typeface="Avenir Book"/>
                <a:cs typeface="Avenir Book"/>
              </a:rPr>
              <a:t>replication</a:t>
            </a:r>
            <a:r>
              <a:rPr lang="fr-FR" b="1" dirty="0"/>
              <a:t> </a:t>
            </a:r>
            <a:endParaRPr lang="en-US" dirty="0"/>
          </a:p>
        </p:txBody>
      </p:sp>
      <p:sp>
        <p:nvSpPr>
          <p:cNvPr id="37" name="Rectangle 36"/>
          <p:cNvSpPr/>
          <p:nvPr/>
        </p:nvSpPr>
        <p:spPr>
          <a:xfrm>
            <a:off x="756703" y="6409970"/>
            <a:ext cx="8366143" cy="430887"/>
          </a:xfrm>
          <a:prstGeom prst="rect">
            <a:avLst/>
          </a:prstGeom>
        </p:spPr>
        <p:txBody>
          <a:bodyPr wrap="square">
            <a:spAutoFit/>
          </a:bodyPr>
          <a:lstStyle/>
          <a:p>
            <a:pPr algn="r"/>
            <a:r>
              <a:rPr lang="en-US" sz="1100" dirty="0"/>
              <a:t>http://www2.le.ac.uk/projects/vgec/highereducation/topics/dna-genes-chromosomes</a:t>
            </a:r>
          </a:p>
          <a:p>
            <a:pPr algn="r"/>
            <a:r>
              <a:rPr lang="en-US" sz="1100" dirty="0"/>
              <a:t>https://</a:t>
            </a:r>
            <a:r>
              <a:rPr lang="en-US" sz="1100" dirty="0" err="1"/>
              <a:t>en.wikipedia.org</a:t>
            </a:r>
            <a:r>
              <a:rPr lang="en-US" sz="1100" dirty="0"/>
              <a:t>/wiki/</a:t>
            </a:r>
            <a:r>
              <a:rPr lang="en-US" sz="1100" dirty="0" err="1"/>
              <a:t>DNA_replication</a:t>
            </a:r>
            <a:endParaRPr lang="en-US" sz="1100" dirty="0"/>
          </a:p>
        </p:txBody>
      </p:sp>
      <p:sp>
        <p:nvSpPr>
          <p:cNvPr id="4" name="Rectangle 3"/>
          <p:cNvSpPr/>
          <p:nvPr/>
        </p:nvSpPr>
        <p:spPr>
          <a:xfrm>
            <a:off x="843423" y="2378588"/>
            <a:ext cx="5074424" cy="3970318"/>
          </a:xfrm>
          <a:prstGeom prst="rect">
            <a:avLst/>
          </a:prstGeom>
        </p:spPr>
        <p:txBody>
          <a:bodyPr wrap="square">
            <a:spAutoFit/>
          </a:bodyPr>
          <a:lstStyle/>
          <a:p>
            <a:r>
              <a:rPr lang="fr-FR" b="1" dirty="0" err="1"/>
              <a:t>Eukaryotes</a:t>
            </a:r>
            <a:r>
              <a:rPr lang="fr-FR" b="1" dirty="0"/>
              <a:t> </a:t>
            </a:r>
          </a:p>
          <a:p>
            <a:endParaRPr lang="fr-FR" b="1" dirty="0"/>
          </a:p>
          <a:p>
            <a:pPr marL="285750" indent="-285750">
              <a:buFontTx/>
              <a:buChar char="-"/>
            </a:pPr>
            <a:r>
              <a:rPr lang="fr-FR" dirty="0" err="1"/>
              <a:t>Within</a:t>
            </a:r>
            <a:r>
              <a:rPr lang="fr-FR" dirty="0"/>
              <a:t> </a:t>
            </a:r>
            <a:r>
              <a:rPr lang="fr-FR" dirty="0" err="1"/>
              <a:t>eukaryotes</a:t>
            </a:r>
            <a:r>
              <a:rPr lang="fr-FR" dirty="0"/>
              <a:t>, DNA </a:t>
            </a:r>
            <a:r>
              <a:rPr lang="fr-FR" dirty="0" err="1"/>
              <a:t>replication</a:t>
            </a:r>
            <a:r>
              <a:rPr lang="fr-FR" dirty="0"/>
              <a:t> </a:t>
            </a:r>
            <a:r>
              <a:rPr lang="fr-FR" dirty="0" err="1"/>
              <a:t>is</a:t>
            </a:r>
            <a:r>
              <a:rPr lang="fr-FR" dirty="0"/>
              <a:t> </a:t>
            </a:r>
            <a:r>
              <a:rPr lang="fr-FR" dirty="0" err="1"/>
              <a:t>controlled</a:t>
            </a:r>
            <a:r>
              <a:rPr lang="fr-FR" dirty="0"/>
              <a:t> </a:t>
            </a:r>
            <a:r>
              <a:rPr lang="fr-FR" dirty="0" err="1"/>
              <a:t>within</a:t>
            </a:r>
            <a:r>
              <a:rPr lang="fr-FR" dirty="0"/>
              <a:t> the </a:t>
            </a:r>
            <a:r>
              <a:rPr lang="fr-FR" dirty="0" err="1"/>
              <a:t>context</a:t>
            </a:r>
            <a:r>
              <a:rPr lang="fr-FR" dirty="0"/>
              <a:t> of the </a:t>
            </a:r>
            <a:r>
              <a:rPr lang="fr-FR" dirty="0" err="1"/>
              <a:t>cell</a:t>
            </a:r>
            <a:r>
              <a:rPr lang="fr-FR" dirty="0"/>
              <a:t> cycle and </a:t>
            </a:r>
            <a:r>
              <a:rPr lang="fr-FR" dirty="0" err="1"/>
              <a:t>occurs</a:t>
            </a:r>
            <a:r>
              <a:rPr lang="fr-FR" dirty="0"/>
              <a:t> </a:t>
            </a:r>
            <a:r>
              <a:rPr lang="fr-FR" dirty="0" err="1"/>
              <a:t>at</a:t>
            </a:r>
            <a:r>
              <a:rPr lang="fr-FR" dirty="0"/>
              <a:t> the </a:t>
            </a:r>
            <a:r>
              <a:rPr lang="fr-FR" b="1" dirty="0">
                <a:solidFill>
                  <a:srgbClr val="D4350D"/>
                </a:solidFill>
              </a:rPr>
              <a:t>S phase </a:t>
            </a:r>
            <a:r>
              <a:rPr lang="fr-FR" dirty="0"/>
              <a:t>(</a:t>
            </a:r>
            <a:r>
              <a:rPr lang="fr-FR" dirty="0" err="1"/>
              <a:t>synthetic</a:t>
            </a:r>
            <a:r>
              <a:rPr lang="fr-FR" dirty="0"/>
              <a:t> phase). </a:t>
            </a:r>
          </a:p>
          <a:p>
            <a:pPr marL="285750" indent="-285750">
              <a:buFontTx/>
              <a:buChar char="-"/>
            </a:pPr>
            <a:endParaRPr lang="fr-FR" dirty="0"/>
          </a:p>
          <a:p>
            <a:pPr marL="285750" indent="-285750">
              <a:buFontTx/>
              <a:buChar char="-"/>
            </a:pPr>
            <a:r>
              <a:rPr lang="fr-FR" dirty="0" err="1"/>
              <a:t>Several</a:t>
            </a:r>
            <a:r>
              <a:rPr lang="fr-FR" dirty="0"/>
              <a:t> </a:t>
            </a:r>
            <a:r>
              <a:rPr lang="fr-FR" dirty="0" err="1"/>
              <a:t>checkpoints</a:t>
            </a:r>
            <a:r>
              <a:rPr lang="fr-FR" dirty="0"/>
              <a:t> (</a:t>
            </a:r>
            <a:r>
              <a:rPr lang="fr-FR" dirty="0" err="1"/>
              <a:t>cyclins</a:t>
            </a:r>
            <a:r>
              <a:rPr lang="fr-FR" dirty="0"/>
              <a:t>) control the progression of the </a:t>
            </a:r>
            <a:r>
              <a:rPr lang="fr-FR" dirty="0" err="1"/>
              <a:t>cell</a:t>
            </a:r>
            <a:r>
              <a:rPr lang="fr-FR" dirty="0"/>
              <a:t> </a:t>
            </a:r>
            <a:r>
              <a:rPr lang="fr-FR" dirty="0" err="1"/>
              <a:t>through</a:t>
            </a:r>
            <a:r>
              <a:rPr lang="fr-FR" dirty="0"/>
              <a:t> </a:t>
            </a:r>
            <a:r>
              <a:rPr lang="fr-FR" dirty="0" err="1"/>
              <a:t>its</a:t>
            </a:r>
            <a:r>
              <a:rPr lang="fr-FR" dirty="0"/>
              <a:t> </a:t>
            </a:r>
            <a:r>
              <a:rPr lang="fr-FR" dirty="0" err="1"/>
              <a:t>cell</a:t>
            </a:r>
            <a:r>
              <a:rPr lang="fr-FR" dirty="0"/>
              <a:t> cycle. The G1/S </a:t>
            </a:r>
            <a:r>
              <a:rPr lang="fr-FR" dirty="0" err="1"/>
              <a:t>checkpoints</a:t>
            </a:r>
            <a:r>
              <a:rPr lang="fr-FR" dirty="0"/>
              <a:t> </a:t>
            </a:r>
            <a:r>
              <a:rPr lang="fr-FR" dirty="0" err="1"/>
              <a:t>controls</a:t>
            </a:r>
            <a:r>
              <a:rPr lang="fr-FR" dirty="0"/>
              <a:t> entry in </a:t>
            </a:r>
            <a:r>
              <a:rPr lang="fr-FR" dirty="0" err="1"/>
              <a:t>replication</a:t>
            </a:r>
            <a:r>
              <a:rPr lang="fr-FR" dirty="0"/>
              <a:t>, or </a:t>
            </a:r>
            <a:r>
              <a:rPr lang="fr-FR" dirty="0" err="1"/>
              <a:t>remaining</a:t>
            </a:r>
            <a:r>
              <a:rPr lang="fr-FR" dirty="0"/>
              <a:t> in the G0 stage.</a:t>
            </a:r>
          </a:p>
          <a:p>
            <a:pPr marL="285750" indent="-285750">
              <a:buFontTx/>
              <a:buChar char="-"/>
            </a:pPr>
            <a:endParaRPr lang="fr-FR" dirty="0"/>
          </a:p>
          <a:p>
            <a:pPr marL="285750" indent="-285750">
              <a:buFontTx/>
              <a:buChar char="-"/>
            </a:pPr>
            <a:r>
              <a:rPr lang="fr-FR" dirty="0" err="1"/>
              <a:t>Replication</a:t>
            </a:r>
            <a:r>
              <a:rPr lang="fr-FR" dirty="0"/>
              <a:t> of </a:t>
            </a:r>
            <a:r>
              <a:rPr lang="fr-FR" dirty="0" err="1"/>
              <a:t>chloroplast</a:t>
            </a:r>
            <a:r>
              <a:rPr lang="fr-FR" dirty="0"/>
              <a:t> and mitochondrial </a:t>
            </a:r>
            <a:r>
              <a:rPr lang="fr-FR" dirty="0" err="1"/>
              <a:t>genomes</a:t>
            </a:r>
            <a:r>
              <a:rPr lang="fr-FR" dirty="0"/>
              <a:t> </a:t>
            </a:r>
            <a:r>
              <a:rPr lang="fr-FR" dirty="0" err="1"/>
              <a:t>occurs</a:t>
            </a:r>
            <a:r>
              <a:rPr lang="fr-FR" dirty="0"/>
              <a:t> </a:t>
            </a:r>
            <a:r>
              <a:rPr lang="fr-FR" dirty="0" err="1"/>
              <a:t>independently</a:t>
            </a:r>
            <a:r>
              <a:rPr lang="fr-FR" dirty="0"/>
              <a:t> of the </a:t>
            </a:r>
            <a:r>
              <a:rPr lang="fr-FR" dirty="0" err="1"/>
              <a:t>cell</a:t>
            </a:r>
            <a:r>
              <a:rPr lang="fr-FR" dirty="0"/>
              <a:t> cycle, </a:t>
            </a:r>
            <a:r>
              <a:rPr lang="fr-FR" dirty="0" err="1"/>
              <a:t>through</a:t>
            </a:r>
            <a:r>
              <a:rPr lang="fr-FR" dirty="0"/>
              <a:t> the </a:t>
            </a:r>
            <a:r>
              <a:rPr lang="fr-FR" dirty="0" err="1"/>
              <a:t>process</a:t>
            </a:r>
            <a:r>
              <a:rPr lang="fr-FR" dirty="0"/>
              <a:t> of D-</a:t>
            </a:r>
            <a:r>
              <a:rPr lang="fr-FR" dirty="0" err="1"/>
              <a:t>loop</a:t>
            </a:r>
            <a:r>
              <a:rPr lang="fr-FR" dirty="0"/>
              <a:t> </a:t>
            </a:r>
            <a:r>
              <a:rPr lang="fr-FR" dirty="0" err="1"/>
              <a:t>replication</a:t>
            </a:r>
            <a:r>
              <a:rPr lang="fr-FR" dirty="0"/>
              <a:t>.</a:t>
            </a:r>
          </a:p>
        </p:txBody>
      </p:sp>
      <p:pic>
        <p:nvPicPr>
          <p:cNvPr id="5" name="Image 4"/>
          <p:cNvPicPr>
            <a:picLocks noChangeAspect="1"/>
          </p:cNvPicPr>
          <p:nvPr/>
        </p:nvPicPr>
        <p:blipFill>
          <a:blip r:embed="rId3"/>
          <a:stretch>
            <a:fillRect/>
          </a:stretch>
        </p:blipFill>
        <p:spPr>
          <a:xfrm>
            <a:off x="5917847" y="1653788"/>
            <a:ext cx="2490572" cy="2590195"/>
          </a:xfrm>
          <a:prstGeom prst="rect">
            <a:avLst/>
          </a:prstGeom>
        </p:spPr>
      </p:pic>
      <p:cxnSp>
        <p:nvCxnSpPr>
          <p:cNvPr id="7" name="Connecteur en arc 6"/>
          <p:cNvCxnSpPr/>
          <p:nvPr/>
        </p:nvCxnSpPr>
        <p:spPr>
          <a:xfrm rot="16200000" flipH="1">
            <a:off x="6982858" y="4368734"/>
            <a:ext cx="557407" cy="398106"/>
          </a:xfrm>
          <a:prstGeom prst="curvedConnector2">
            <a:avLst/>
          </a:prstGeom>
          <a:ln>
            <a:solidFill>
              <a:srgbClr val="D4350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6302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p:cNvPicPr>
          <p:nvPr/>
        </p:nvPicPr>
        <p:blipFill>
          <a:blip r:embed="rId2"/>
          <a:stretch>
            <a:fillRect/>
          </a:stretch>
        </p:blipFill>
        <p:spPr>
          <a:xfrm>
            <a:off x="7318065" y="3516255"/>
            <a:ext cx="1779635" cy="2893715"/>
          </a:xfrm>
          <a:prstGeom prst="rect">
            <a:avLst/>
          </a:prstGeom>
        </p:spPr>
      </p:pic>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6703104"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a:t>
            </a:r>
            <a:r>
              <a:rPr lang="fr-FR" sz="2400" dirty="0" err="1">
                <a:latin typeface="Avenir Book"/>
                <a:cs typeface="Avenir Book"/>
              </a:rPr>
              <a:t>replication</a:t>
            </a:r>
            <a:r>
              <a:rPr lang="fr-FR" b="1" dirty="0"/>
              <a:t> </a:t>
            </a:r>
            <a:endParaRPr lang="en-US" dirty="0"/>
          </a:p>
        </p:txBody>
      </p:sp>
      <p:sp>
        <p:nvSpPr>
          <p:cNvPr id="37" name="Rectangle 36"/>
          <p:cNvSpPr/>
          <p:nvPr/>
        </p:nvSpPr>
        <p:spPr>
          <a:xfrm>
            <a:off x="756703" y="6409970"/>
            <a:ext cx="8366143" cy="430887"/>
          </a:xfrm>
          <a:prstGeom prst="rect">
            <a:avLst/>
          </a:prstGeom>
        </p:spPr>
        <p:txBody>
          <a:bodyPr wrap="square">
            <a:spAutoFit/>
          </a:bodyPr>
          <a:lstStyle/>
          <a:p>
            <a:pPr algn="r"/>
            <a:r>
              <a:rPr lang="en-US" sz="1100" dirty="0"/>
              <a:t>http://www2.le.ac.uk/projects/vgec/highereducation/topics/dna-genes-chromosomes</a:t>
            </a:r>
          </a:p>
          <a:p>
            <a:pPr algn="r"/>
            <a:r>
              <a:rPr lang="en-US" sz="1100" dirty="0"/>
              <a:t>https://</a:t>
            </a:r>
            <a:r>
              <a:rPr lang="en-US" sz="1100" dirty="0" err="1"/>
              <a:t>en.wikipedia.org</a:t>
            </a:r>
            <a:r>
              <a:rPr lang="en-US" sz="1100" dirty="0"/>
              <a:t>/wiki/</a:t>
            </a:r>
            <a:r>
              <a:rPr lang="en-US" sz="1100" dirty="0" err="1"/>
              <a:t>DNA_replication</a:t>
            </a:r>
            <a:endParaRPr lang="en-US" sz="1100" dirty="0"/>
          </a:p>
        </p:txBody>
      </p:sp>
      <p:sp>
        <p:nvSpPr>
          <p:cNvPr id="4" name="Rectangle 3"/>
          <p:cNvSpPr/>
          <p:nvPr/>
        </p:nvSpPr>
        <p:spPr>
          <a:xfrm>
            <a:off x="843423" y="2378588"/>
            <a:ext cx="5074424" cy="3416320"/>
          </a:xfrm>
          <a:prstGeom prst="rect">
            <a:avLst/>
          </a:prstGeom>
        </p:spPr>
        <p:txBody>
          <a:bodyPr wrap="square">
            <a:spAutoFit/>
          </a:bodyPr>
          <a:lstStyle/>
          <a:p>
            <a:r>
              <a:rPr lang="fr-FR" b="1" dirty="0" err="1"/>
              <a:t>Eukaryotes</a:t>
            </a:r>
            <a:r>
              <a:rPr lang="fr-FR" b="1" dirty="0"/>
              <a:t> </a:t>
            </a:r>
          </a:p>
          <a:p>
            <a:endParaRPr lang="fr-FR" dirty="0"/>
          </a:p>
          <a:p>
            <a:pPr marL="285750" indent="-285750">
              <a:buFontTx/>
              <a:buChar char="-"/>
            </a:pPr>
            <a:r>
              <a:rPr lang="fr-FR" dirty="0"/>
              <a:t>In </a:t>
            </a:r>
            <a:r>
              <a:rPr lang="fr-FR" dirty="0" err="1"/>
              <a:t>vertebrate</a:t>
            </a:r>
            <a:r>
              <a:rPr lang="fr-FR" dirty="0"/>
              <a:t> </a:t>
            </a:r>
            <a:r>
              <a:rPr lang="fr-FR" dirty="0" err="1"/>
              <a:t>cells</a:t>
            </a:r>
            <a:r>
              <a:rPr lang="fr-FR" dirty="0"/>
              <a:t>, </a:t>
            </a:r>
            <a:r>
              <a:rPr lang="fr-FR" dirty="0" err="1"/>
              <a:t>replication</a:t>
            </a:r>
            <a:r>
              <a:rPr lang="fr-FR" dirty="0"/>
              <a:t> sites </a:t>
            </a:r>
            <a:r>
              <a:rPr lang="fr-FR" dirty="0" err="1"/>
              <a:t>concentrate</a:t>
            </a:r>
            <a:r>
              <a:rPr lang="fr-FR" dirty="0"/>
              <a:t> </a:t>
            </a:r>
            <a:r>
              <a:rPr lang="fr-FR" dirty="0" err="1"/>
              <a:t>into</a:t>
            </a:r>
            <a:r>
              <a:rPr lang="fr-FR" dirty="0"/>
              <a:t> positions </a:t>
            </a:r>
            <a:r>
              <a:rPr lang="fr-FR" dirty="0" err="1"/>
              <a:t>called</a:t>
            </a:r>
            <a:r>
              <a:rPr lang="fr-FR" dirty="0"/>
              <a:t> </a:t>
            </a:r>
            <a:r>
              <a:rPr lang="fr-FR" b="1" dirty="0" err="1"/>
              <a:t>replication</a:t>
            </a:r>
            <a:r>
              <a:rPr lang="fr-FR" b="1" dirty="0"/>
              <a:t> </a:t>
            </a:r>
            <a:r>
              <a:rPr lang="fr-FR" b="1" dirty="0" err="1"/>
              <a:t>foci</a:t>
            </a:r>
            <a:r>
              <a:rPr lang="fr-FR" dirty="0"/>
              <a:t>.</a:t>
            </a:r>
          </a:p>
          <a:p>
            <a:pPr marL="285750" indent="-285750">
              <a:buFontTx/>
              <a:buChar char="-"/>
            </a:pPr>
            <a:endParaRPr lang="fr-FR" dirty="0"/>
          </a:p>
          <a:p>
            <a:pPr marL="285750" indent="-285750">
              <a:buFontTx/>
              <a:buChar char="-"/>
            </a:pPr>
            <a:r>
              <a:rPr lang="fr-FR" dirty="0" err="1"/>
              <a:t>Eukaryotes</a:t>
            </a:r>
            <a:r>
              <a:rPr lang="fr-FR" dirty="0"/>
              <a:t> </a:t>
            </a:r>
            <a:r>
              <a:rPr lang="fr-FR" dirty="0" err="1"/>
              <a:t>initiate</a:t>
            </a:r>
            <a:r>
              <a:rPr lang="fr-FR" dirty="0"/>
              <a:t> DNA </a:t>
            </a:r>
            <a:r>
              <a:rPr lang="fr-FR" dirty="0" err="1"/>
              <a:t>replication</a:t>
            </a:r>
            <a:r>
              <a:rPr lang="fr-FR" dirty="0"/>
              <a:t> </a:t>
            </a:r>
            <a:r>
              <a:rPr lang="fr-FR" dirty="0" err="1"/>
              <a:t>at</a:t>
            </a:r>
            <a:r>
              <a:rPr lang="fr-FR" dirty="0"/>
              <a:t> multiple points in the chromosome, </a:t>
            </a:r>
            <a:r>
              <a:rPr lang="fr-FR" dirty="0" err="1"/>
              <a:t>so</a:t>
            </a:r>
            <a:r>
              <a:rPr lang="fr-FR" dirty="0"/>
              <a:t> </a:t>
            </a:r>
            <a:r>
              <a:rPr lang="fr-FR" dirty="0" err="1"/>
              <a:t>replication</a:t>
            </a:r>
            <a:r>
              <a:rPr lang="fr-FR" dirty="0"/>
              <a:t> </a:t>
            </a:r>
            <a:r>
              <a:rPr lang="fr-FR" dirty="0" err="1"/>
              <a:t>forks</a:t>
            </a:r>
            <a:r>
              <a:rPr lang="fr-FR" dirty="0"/>
              <a:t> </a:t>
            </a:r>
            <a:r>
              <a:rPr lang="fr-FR" dirty="0" err="1"/>
              <a:t>meet</a:t>
            </a:r>
            <a:r>
              <a:rPr lang="fr-FR" dirty="0"/>
              <a:t> and </a:t>
            </a:r>
            <a:r>
              <a:rPr lang="fr-FR" dirty="0" err="1"/>
              <a:t>terminate</a:t>
            </a:r>
            <a:r>
              <a:rPr lang="fr-FR" dirty="0"/>
              <a:t> </a:t>
            </a:r>
            <a:r>
              <a:rPr lang="fr-FR" dirty="0" err="1"/>
              <a:t>at</a:t>
            </a:r>
            <a:r>
              <a:rPr lang="fr-FR" dirty="0"/>
              <a:t> </a:t>
            </a:r>
            <a:r>
              <a:rPr lang="fr-FR" dirty="0" err="1"/>
              <a:t>many</a:t>
            </a:r>
            <a:r>
              <a:rPr lang="fr-FR" dirty="0"/>
              <a:t> points in the chromosome.</a:t>
            </a:r>
          </a:p>
          <a:p>
            <a:endParaRPr lang="fr-FR" dirty="0"/>
          </a:p>
          <a:p>
            <a:endParaRPr lang="fr-FR" dirty="0"/>
          </a:p>
          <a:p>
            <a:endParaRPr lang="fr-FR" b="1" dirty="0"/>
          </a:p>
        </p:txBody>
      </p:sp>
      <p:pic>
        <p:nvPicPr>
          <p:cNvPr id="5" name="Image 4"/>
          <p:cNvPicPr>
            <a:picLocks noChangeAspect="1"/>
          </p:cNvPicPr>
          <p:nvPr/>
        </p:nvPicPr>
        <p:blipFill>
          <a:blip r:embed="rId3"/>
          <a:stretch>
            <a:fillRect/>
          </a:stretch>
        </p:blipFill>
        <p:spPr>
          <a:xfrm>
            <a:off x="5917847" y="1653788"/>
            <a:ext cx="2490572" cy="2590195"/>
          </a:xfrm>
          <a:prstGeom prst="rect">
            <a:avLst/>
          </a:prstGeom>
        </p:spPr>
      </p:pic>
      <p:cxnSp>
        <p:nvCxnSpPr>
          <p:cNvPr id="7" name="Connecteur en arc 6"/>
          <p:cNvCxnSpPr/>
          <p:nvPr/>
        </p:nvCxnSpPr>
        <p:spPr>
          <a:xfrm rot="16200000" flipH="1">
            <a:off x="6982858" y="4368734"/>
            <a:ext cx="557407" cy="398106"/>
          </a:xfrm>
          <a:prstGeom prst="curvedConnector2">
            <a:avLst/>
          </a:prstGeom>
          <a:ln>
            <a:solidFill>
              <a:srgbClr val="D4350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8092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p:cNvPicPr>
          <p:nvPr/>
        </p:nvPicPr>
        <p:blipFill>
          <a:blip r:embed="rId2"/>
          <a:stretch>
            <a:fillRect/>
          </a:stretch>
        </p:blipFill>
        <p:spPr>
          <a:xfrm>
            <a:off x="7318065" y="3516255"/>
            <a:ext cx="1779635" cy="2893715"/>
          </a:xfrm>
          <a:prstGeom prst="rect">
            <a:avLst/>
          </a:prstGeom>
        </p:spPr>
      </p:pic>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6703104"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a:t>
            </a:r>
            <a:r>
              <a:rPr lang="fr-FR" sz="2400" dirty="0" err="1">
                <a:latin typeface="Avenir Book"/>
                <a:cs typeface="Avenir Book"/>
              </a:rPr>
              <a:t>replication</a:t>
            </a:r>
            <a:r>
              <a:rPr lang="fr-FR" b="1" dirty="0"/>
              <a:t> </a:t>
            </a:r>
            <a:endParaRPr lang="en-US" dirty="0"/>
          </a:p>
        </p:txBody>
      </p:sp>
      <p:sp>
        <p:nvSpPr>
          <p:cNvPr id="37" name="Rectangle 36"/>
          <p:cNvSpPr/>
          <p:nvPr/>
        </p:nvSpPr>
        <p:spPr>
          <a:xfrm>
            <a:off x="756703" y="6409970"/>
            <a:ext cx="8366143" cy="430887"/>
          </a:xfrm>
          <a:prstGeom prst="rect">
            <a:avLst/>
          </a:prstGeom>
        </p:spPr>
        <p:txBody>
          <a:bodyPr wrap="square">
            <a:spAutoFit/>
          </a:bodyPr>
          <a:lstStyle/>
          <a:p>
            <a:pPr algn="r"/>
            <a:r>
              <a:rPr lang="en-US" sz="1100" dirty="0"/>
              <a:t>http://www2.le.ac.uk/projects/vgec/highereducation/topics/dna-genes-chromosomes</a:t>
            </a:r>
          </a:p>
          <a:p>
            <a:pPr algn="r"/>
            <a:r>
              <a:rPr lang="en-US" sz="1100" dirty="0"/>
              <a:t>https://</a:t>
            </a:r>
            <a:r>
              <a:rPr lang="en-US" sz="1100" dirty="0" err="1"/>
              <a:t>en.wikipedia.org</a:t>
            </a:r>
            <a:r>
              <a:rPr lang="en-US" sz="1100" dirty="0"/>
              <a:t>/wiki/</a:t>
            </a:r>
            <a:r>
              <a:rPr lang="en-US" sz="1100" dirty="0" err="1"/>
              <a:t>DNA_replication</a:t>
            </a:r>
            <a:endParaRPr lang="en-US" sz="1100" dirty="0"/>
          </a:p>
        </p:txBody>
      </p:sp>
      <p:sp>
        <p:nvSpPr>
          <p:cNvPr id="4" name="Rectangle 3"/>
          <p:cNvSpPr/>
          <p:nvPr/>
        </p:nvSpPr>
        <p:spPr>
          <a:xfrm>
            <a:off x="843423" y="2378588"/>
            <a:ext cx="5074424" cy="3693319"/>
          </a:xfrm>
          <a:prstGeom prst="rect">
            <a:avLst/>
          </a:prstGeom>
        </p:spPr>
        <p:txBody>
          <a:bodyPr wrap="square">
            <a:spAutoFit/>
          </a:bodyPr>
          <a:lstStyle/>
          <a:p>
            <a:r>
              <a:rPr lang="fr-FR" b="1" dirty="0" err="1"/>
              <a:t>Eukaryotes</a:t>
            </a:r>
            <a:r>
              <a:rPr lang="fr-FR" b="1" dirty="0"/>
              <a:t> </a:t>
            </a:r>
          </a:p>
          <a:p>
            <a:endParaRPr lang="fr-FR" dirty="0"/>
          </a:p>
          <a:p>
            <a:pPr marL="285750" indent="-285750">
              <a:buFontTx/>
              <a:buChar char="-"/>
            </a:pPr>
            <a:r>
              <a:rPr lang="fr-FR" dirty="0" err="1"/>
              <a:t>Because</a:t>
            </a:r>
            <a:r>
              <a:rPr lang="fr-FR" dirty="0"/>
              <a:t> </a:t>
            </a:r>
            <a:r>
              <a:rPr lang="fr-FR" dirty="0" err="1"/>
              <a:t>eukaryotes</a:t>
            </a:r>
            <a:r>
              <a:rPr lang="fr-FR" dirty="0"/>
              <a:t> have </a:t>
            </a:r>
            <a:r>
              <a:rPr lang="fr-FR" dirty="0" err="1"/>
              <a:t>linear</a:t>
            </a:r>
            <a:r>
              <a:rPr lang="fr-FR" dirty="0"/>
              <a:t> chromosomes, DNA </a:t>
            </a:r>
            <a:r>
              <a:rPr lang="fr-FR" dirty="0" err="1"/>
              <a:t>replication</a:t>
            </a:r>
            <a:r>
              <a:rPr lang="fr-FR" dirty="0"/>
              <a:t> </a:t>
            </a:r>
            <a:r>
              <a:rPr lang="fr-FR" dirty="0" err="1"/>
              <a:t>is</a:t>
            </a:r>
            <a:r>
              <a:rPr lang="fr-FR" dirty="0"/>
              <a:t> </a:t>
            </a:r>
            <a:r>
              <a:rPr lang="fr-FR" dirty="0" err="1"/>
              <a:t>unable</a:t>
            </a:r>
            <a:r>
              <a:rPr lang="fr-FR" dirty="0"/>
              <a:t> to </a:t>
            </a:r>
            <a:r>
              <a:rPr lang="fr-FR" dirty="0" err="1"/>
              <a:t>reach</a:t>
            </a:r>
            <a:r>
              <a:rPr lang="fr-FR" dirty="0"/>
              <a:t> the </a:t>
            </a:r>
            <a:r>
              <a:rPr lang="fr-FR" dirty="0" err="1"/>
              <a:t>very</a:t>
            </a:r>
            <a:r>
              <a:rPr lang="fr-FR" dirty="0"/>
              <a:t> end of the chromosomes, but ends </a:t>
            </a:r>
            <a:r>
              <a:rPr lang="fr-FR" dirty="0" err="1"/>
              <a:t>at</a:t>
            </a:r>
            <a:r>
              <a:rPr lang="fr-FR" dirty="0"/>
              <a:t> the </a:t>
            </a:r>
            <a:r>
              <a:rPr lang="fr-FR" dirty="0" err="1"/>
              <a:t>telomere</a:t>
            </a:r>
            <a:r>
              <a:rPr lang="fr-FR" dirty="0"/>
              <a:t> </a:t>
            </a:r>
            <a:r>
              <a:rPr lang="fr-FR" dirty="0" err="1"/>
              <a:t>region</a:t>
            </a:r>
            <a:r>
              <a:rPr lang="fr-FR" dirty="0"/>
              <a:t> of </a:t>
            </a:r>
            <a:r>
              <a:rPr lang="fr-FR" dirty="0" err="1"/>
              <a:t>repetitive</a:t>
            </a:r>
            <a:r>
              <a:rPr lang="fr-FR" dirty="0"/>
              <a:t> DNA close to the ends. </a:t>
            </a:r>
          </a:p>
          <a:p>
            <a:pPr marL="285750" indent="-285750">
              <a:buFontTx/>
              <a:buChar char="-"/>
            </a:pPr>
            <a:endParaRPr lang="fr-FR" dirty="0"/>
          </a:p>
          <a:p>
            <a:pPr marL="285750" indent="-285750">
              <a:buFontTx/>
              <a:buChar char="-"/>
            </a:pPr>
            <a:r>
              <a:rPr lang="fr-FR" dirty="0"/>
              <a:t>This </a:t>
            </a:r>
            <a:r>
              <a:rPr lang="fr-FR" dirty="0" err="1"/>
              <a:t>shortens</a:t>
            </a:r>
            <a:r>
              <a:rPr lang="fr-FR" dirty="0"/>
              <a:t> the </a:t>
            </a:r>
            <a:r>
              <a:rPr lang="fr-FR" dirty="0" err="1"/>
              <a:t>telomere</a:t>
            </a:r>
            <a:r>
              <a:rPr lang="fr-FR" dirty="0"/>
              <a:t> of the </a:t>
            </a:r>
            <a:r>
              <a:rPr lang="fr-FR" dirty="0" err="1"/>
              <a:t>daughter</a:t>
            </a:r>
            <a:r>
              <a:rPr lang="fr-FR" dirty="0"/>
              <a:t> DNA </a:t>
            </a:r>
            <a:r>
              <a:rPr lang="fr-FR" dirty="0" err="1"/>
              <a:t>strand</a:t>
            </a:r>
            <a:r>
              <a:rPr lang="fr-FR" dirty="0"/>
              <a:t>. </a:t>
            </a:r>
            <a:r>
              <a:rPr lang="fr-FR" dirty="0" err="1"/>
              <a:t>Shortening</a:t>
            </a:r>
            <a:r>
              <a:rPr lang="fr-FR" dirty="0"/>
              <a:t> of the </a:t>
            </a:r>
            <a:r>
              <a:rPr lang="fr-FR" dirty="0" err="1"/>
              <a:t>telomeres</a:t>
            </a:r>
            <a:r>
              <a:rPr lang="fr-FR" dirty="0"/>
              <a:t> </a:t>
            </a:r>
            <a:r>
              <a:rPr lang="fr-FR" dirty="0" err="1"/>
              <a:t>is</a:t>
            </a:r>
            <a:r>
              <a:rPr lang="fr-FR" dirty="0"/>
              <a:t> a normal </a:t>
            </a:r>
            <a:r>
              <a:rPr lang="fr-FR" dirty="0" err="1"/>
              <a:t>process</a:t>
            </a:r>
            <a:r>
              <a:rPr lang="fr-FR" dirty="0"/>
              <a:t> in </a:t>
            </a:r>
            <a:r>
              <a:rPr lang="fr-FR" b="1" dirty="0" err="1"/>
              <a:t>somatic</a:t>
            </a:r>
            <a:r>
              <a:rPr lang="fr-FR" b="1" dirty="0"/>
              <a:t> </a:t>
            </a:r>
            <a:r>
              <a:rPr lang="fr-FR" b="1" dirty="0" err="1"/>
              <a:t>cells</a:t>
            </a:r>
            <a:r>
              <a:rPr lang="fr-FR" dirty="0"/>
              <a:t>. As a </a:t>
            </a:r>
            <a:r>
              <a:rPr lang="fr-FR" dirty="0" err="1"/>
              <a:t>result</a:t>
            </a:r>
            <a:r>
              <a:rPr lang="fr-FR" dirty="0"/>
              <a:t>, </a:t>
            </a:r>
            <a:r>
              <a:rPr lang="fr-FR" dirty="0" err="1"/>
              <a:t>cells</a:t>
            </a:r>
            <a:r>
              <a:rPr lang="fr-FR" dirty="0"/>
              <a:t> </a:t>
            </a:r>
            <a:r>
              <a:rPr lang="fr-FR" dirty="0" err="1"/>
              <a:t>can</a:t>
            </a:r>
            <a:r>
              <a:rPr lang="fr-FR" dirty="0"/>
              <a:t> </a:t>
            </a:r>
            <a:r>
              <a:rPr lang="fr-FR" dirty="0" err="1"/>
              <a:t>only</a:t>
            </a:r>
            <a:r>
              <a:rPr lang="fr-FR" dirty="0"/>
              <a:t> </a:t>
            </a:r>
            <a:r>
              <a:rPr lang="fr-FR" dirty="0" err="1"/>
              <a:t>divide</a:t>
            </a:r>
            <a:r>
              <a:rPr lang="fr-FR" dirty="0"/>
              <a:t> a certain </a:t>
            </a:r>
            <a:r>
              <a:rPr lang="fr-FR" dirty="0" err="1"/>
              <a:t>number</a:t>
            </a:r>
            <a:r>
              <a:rPr lang="fr-FR" dirty="0"/>
              <a:t> of times </a:t>
            </a:r>
            <a:r>
              <a:rPr lang="fr-FR" dirty="0" err="1"/>
              <a:t>before</a:t>
            </a:r>
            <a:r>
              <a:rPr lang="fr-FR" dirty="0"/>
              <a:t> the DNA </a:t>
            </a:r>
            <a:r>
              <a:rPr lang="fr-FR" dirty="0" err="1"/>
              <a:t>loss</a:t>
            </a:r>
            <a:r>
              <a:rPr lang="fr-FR" dirty="0"/>
              <a:t> </a:t>
            </a:r>
            <a:r>
              <a:rPr lang="fr-FR" dirty="0" err="1"/>
              <a:t>prevents</a:t>
            </a:r>
            <a:r>
              <a:rPr lang="fr-FR" dirty="0"/>
              <a:t> </a:t>
            </a:r>
            <a:r>
              <a:rPr lang="fr-FR" dirty="0" err="1"/>
              <a:t>further</a:t>
            </a:r>
            <a:r>
              <a:rPr lang="fr-FR" dirty="0"/>
              <a:t> division (</a:t>
            </a:r>
            <a:r>
              <a:rPr lang="fr-FR" dirty="0" err="1"/>
              <a:t>known</a:t>
            </a:r>
            <a:r>
              <a:rPr lang="fr-FR" dirty="0"/>
              <a:t> as the </a:t>
            </a:r>
            <a:r>
              <a:rPr lang="fr-FR" dirty="0" err="1"/>
              <a:t>Hayflick</a:t>
            </a:r>
            <a:r>
              <a:rPr lang="fr-FR" dirty="0"/>
              <a:t> </a:t>
            </a:r>
            <a:r>
              <a:rPr lang="fr-FR" dirty="0" err="1"/>
              <a:t>limit</a:t>
            </a:r>
            <a:r>
              <a:rPr lang="fr-FR" dirty="0"/>
              <a:t>).</a:t>
            </a:r>
          </a:p>
        </p:txBody>
      </p:sp>
      <p:pic>
        <p:nvPicPr>
          <p:cNvPr id="5" name="Image 4"/>
          <p:cNvPicPr>
            <a:picLocks noChangeAspect="1"/>
          </p:cNvPicPr>
          <p:nvPr/>
        </p:nvPicPr>
        <p:blipFill>
          <a:blip r:embed="rId3"/>
          <a:stretch>
            <a:fillRect/>
          </a:stretch>
        </p:blipFill>
        <p:spPr>
          <a:xfrm>
            <a:off x="5917847" y="1653788"/>
            <a:ext cx="2490572" cy="2590195"/>
          </a:xfrm>
          <a:prstGeom prst="rect">
            <a:avLst/>
          </a:prstGeom>
        </p:spPr>
      </p:pic>
      <p:cxnSp>
        <p:nvCxnSpPr>
          <p:cNvPr id="7" name="Connecteur en arc 6"/>
          <p:cNvCxnSpPr/>
          <p:nvPr/>
        </p:nvCxnSpPr>
        <p:spPr>
          <a:xfrm rot="16200000" flipH="1">
            <a:off x="6982858" y="4368734"/>
            <a:ext cx="557407" cy="398106"/>
          </a:xfrm>
          <a:prstGeom prst="curvedConnector2">
            <a:avLst/>
          </a:prstGeom>
          <a:ln>
            <a:solidFill>
              <a:srgbClr val="D4350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432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Content Placeholder 4"/>
          <p:cNvSpPr txBox="1">
            <a:spLocks/>
          </p:cNvSpPr>
          <p:nvPr/>
        </p:nvSpPr>
        <p:spPr>
          <a:xfrm>
            <a:off x="1126246" y="2687638"/>
            <a:ext cx="7569200" cy="26209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fr-FR" sz="4000" b="1" dirty="0">
                <a:latin typeface="Avenir Book"/>
                <a:cs typeface="Avenir Book"/>
              </a:rPr>
              <a:t> </a:t>
            </a:r>
          </a:p>
          <a:p>
            <a:pPr marL="0" indent="0" algn="ctr">
              <a:buFont typeface="Arial"/>
              <a:buNone/>
            </a:pPr>
            <a:r>
              <a:rPr lang="fr-FR" sz="4000" b="1" dirty="0">
                <a:latin typeface="Avenir Book"/>
                <a:cs typeface="Avenir Book"/>
              </a:rPr>
              <a:t>Introduction</a:t>
            </a:r>
          </a:p>
        </p:txBody>
      </p:sp>
      <p:sp>
        <p:nvSpPr>
          <p:cNvPr id="3" name="ZoneTexte 2"/>
          <p:cNvSpPr txBox="1"/>
          <p:nvPr/>
        </p:nvSpPr>
        <p:spPr>
          <a:xfrm>
            <a:off x="6451100" y="308044"/>
            <a:ext cx="2692900" cy="707886"/>
          </a:xfrm>
          <a:prstGeom prst="rect">
            <a:avLst/>
          </a:prstGeom>
          <a:solidFill>
            <a:srgbClr val="0F3234"/>
          </a:solidFill>
        </p:spPr>
        <p:txBody>
          <a:bodyPr wrap="square" rtlCol="0">
            <a:spAutoFit/>
          </a:bodyPr>
          <a:lstStyle/>
          <a:p>
            <a:pPr algn="ctr"/>
            <a:r>
              <a:rPr lang="fr-FR" sz="4000" dirty="0">
                <a:solidFill>
                  <a:schemeClr val="bg1"/>
                </a:solidFill>
              </a:rPr>
              <a:t>Part 1</a:t>
            </a:r>
          </a:p>
        </p:txBody>
      </p:sp>
      <p:grpSp>
        <p:nvGrpSpPr>
          <p:cNvPr id="4" name="Grouper 3"/>
          <p:cNvGrpSpPr/>
          <p:nvPr/>
        </p:nvGrpSpPr>
        <p:grpSpPr>
          <a:xfrm>
            <a:off x="61843" y="99195"/>
            <a:ext cx="1064403" cy="6758805"/>
            <a:chOff x="61843" y="99195"/>
            <a:chExt cx="1064403" cy="6758805"/>
          </a:xfrm>
        </p:grpSpPr>
        <p:sp>
          <p:nvSpPr>
            <p:cNvPr id="5"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6"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648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p:cNvPicPr>
          <p:nvPr/>
        </p:nvPicPr>
        <p:blipFill>
          <a:blip r:embed="rId2"/>
          <a:stretch>
            <a:fillRect/>
          </a:stretch>
        </p:blipFill>
        <p:spPr>
          <a:xfrm>
            <a:off x="7318065" y="3516255"/>
            <a:ext cx="1779635" cy="2893715"/>
          </a:xfrm>
          <a:prstGeom prst="rect">
            <a:avLst/>
          </a:prstGeom>
        </p:spPr>
      </p:pic>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6703104"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a:t>
            </a:r>
            <a:r>
              <a:rPr lang="fr-FR" sz="2400" dirty="0" err="1">
                <a:latin typeface="Avenir Book"/>
                <a:cs typeface="Avenir Book"/>
              </a:rPr>
              <a:t>replication</a:t>
            </a:r>
            <a:r>
              <a:rPr lang="fr-FR" b="1" dirty="0"/>
              <a:t> </a:t>
            </a:r>
            <a:endParaRPr lang="en-US" dirty="0"/>
          </a:p>
        </p:txBody>
      </p:sp>
      <p:sp>
        <p:nvSpPr>
          <p:cNvPr id="37" name="Rectangle 36"/>
          <p:cNvSpPr/>
          <p:nvPr/>
        </p:nvSpPr>
        <p:spPr>
          <a:xfrm>
            <a:off x="756703" y="6409970"/>
            <a:ext cx="8366143" cy="430887"/>
          </a:xfrm>
          <a:prstGeom prst="rect">
            <a:avLst/>
          </a:prstGeom>
        </p:spPr>
        <p:txBody>
          <a:bodyPr wrap="square">
            <a:spAutoFit/>
          </a:bodyPr>
          <a:lstStyle/>
          <a:p>
            <a:pPr algn="r"/>
            <a:r>
              <a:rPr lang="en-US" sz="1100" dirty="0"/>
              <a:t>http://www2.le.ac.uk/projects/vgec/highereducation/topics/dna-genes-chromosomes</a:t>
            </a:r>
          </a:p>
          <a:p>
            <a:pPr algn="r"/>
            <a:r>
              <a:rPr lang="en-US" sz="1100" dirty="0"/>
              <a:t>https://</a:t>
            </a:r>
            <a:r>
              <a:rPr lang="en-US" sz="1100" dirty="0" err="1"/>
              <a:t>en.wikipedia.org</a:t>
            </a:r>
            <a:r>
              <a:rPr lang="en-US" sz="1100" dirty="0"/>
              <a:t>/wiki/</a:t>
            </a:r>
            <a:r>
              <a:rPr lang="en-US" sz="1100" dirty="0" err="1"/>
              <a:t>DNA_replication</a:t>
            </a:r>
            <a:endParaRPr lang="en-US" sz="1100" dirty="0"/>
          </a:p>
        </p:txBody>
      </p:sp>
      <p:sp>
        <p:nvSpPr>
          <p:cNvPr id="4" name="Rectangle 3"/>
          <p:cNvSpPr/>
          <p:nvPr/>
        </p:nvSpPr>
        <p:spPr>
          <a:xfrm>
            <a:off x="843423" y="2378588"/>
            <a:ext cx="5074424" cy="3970318"/>
          </a:xfrm>
          <a:prstGeom prst="rect">
            <a:avLst/>
          </a:prstGeom>
        </p:spPr>
        <p:txBody>
          <a:bodyPr wrap="square">
            <a:spAutoFit/>
          </a:bodyPr>
          <a:lstStyle/>
          <a:p>
            <a:r>
              <a:rPr lang="fr-FR" b="1" dirty="0" err="1"/>
              <a:t>Eukaryotes</a:t>
            </a:r>
            <a:r>
              <a:rPr lang="fr-FR" b="1" dirty="0"/>
              <a:t> </a:t>
            </a:r>
          </a:p>
          <a:p>
            <a:endParaRPr lang="fr-FR" dirty="0"/>
          </a:p>
          <a:p>
            <a:pPr marL="285750" indent="-285750">
              <a:buFontTx/>
              <a:buChar char="-"/>
            </a:pPr>
            <a:r>
              <a:rPr lang="fr-FR" dirty="0" err="1"/>
              <a:t>Within</a:t>
            </a:r>
            <a:r>
              <a:rPr lang="fr-FR" dirty="0"/>
              <a:t> the </a:t>
            </a:r>
            <a:r>
              <a:rPr lang="fr-FR" b="1" dirty="0" err="1"/>
              <a:t>germ</a:t>
            </a:r>
            <a:r>
              <a:rPr lang="fr-FR" b="1" dirty="0"/>
              <a:t> </a:t>
            </a:r>
            <a:r>
              <a:rPr lang="fr-FR" b="1" dirty="0" err="1"/>
              <a:t>cell</a:t>
            </a:r>
            <a:r>
              <a:rPr lang="fr-FR" b="1" dirty="0"/>
              <a:t> line</a:t>
            </a:r>
            <a:r>
              <a:rPr lang="fr-FR" dirty="0"/>
              <a:t>, </a:t>
            </a:r>
            <a:r>
              <a:rPr lang="fr-FR" dirty="0" err="1"/>
              <a:t>which</a:t>
            </a:r>
            <a:r>
              <a:rPr lang="fr-FR" dirty="0"/>
              <a:t> passes DNA to the </a:t>
            </a:r>
            <a:r>
              <a:rPr lang="fr-FR" dirty="0" err="1"/>
              <a:t>next</a:t>
            </a:r>
            <a:r>
              <a:rPr lang="fr-FR" dirty="0"/>
              <a:t> </a:t>
            </a:r>
            <a:r>
              <a:rPr lang="fr-FR" dirty="0" err="1"/>
              <a:t>generation</a:t>
            </a:r>
            <a:r>
              <a:rPr lang="fr-FR" dirty="0"/>
              <a:t>, </a:t>
            </a:r>
            <a:r>
              <a:rPr lang="fr-FR" b="1" dirty="0" err="1">
                <a:solidFill>
                  <a:srgbClr val="D4350D"/>
                </a:solidFill>
              </a:rPr>
              <a:t>telomerase</a:t>
            </a:r>
            <a:r>
              <a:rPr lang="fr-FR" dirty="0"/>
              <a:t> </a:t>
            </a:r>
            <a:r>
              <a:rPr lang="fr-FR" dirty="0" err="1"/>
              <a:t>extends</a:t>
            </a:r>
            <a:r>
              <a:rPr lang="fr-FR" dirty="0"/>
              <a:t> the </a:t>
            </a:r>
            <a:r>
              <a:rPr lang="fr-FR" dirty="0" err="1"/>
              <a:t>repetitive</a:t>
            </a:r>
            <a:r>
              <a:rPr lang="fr-FR" dirty="0"/>
              <a:t> </a:t>
            </a:r>
            <a:r>
              <a:rPr lang="fr-FR" dirty="0" err="1"/>
              <a:t>sequences</a:t>
            </a:r>
            <a:r>
              <a:rPr lang="fr-FR" dirty="0"/>
              <a:t> of the </a:t>
            </a:r>
            <a:r>
              <a:rPr lang="fr-FR" dirty="0" err="1"/>
              <a:t>telomere</a:t>
            </a:r>
            <a:r>
              <a:rPr lang="fr-FR" dirty="0"/>
              <a:t> </a:t>
            </a:r>
            <a:r>
              <a:rPr lang="fr-FR" dirty="0" err="1"/>
              <a:t>region</a:t>
            </a:r>
            <a:r>
              <a:rPr lang="fr-FR" dirty="0"/>
              <a:t> to </a:t>
            </a:r>
            <a:r>
              <a:rPr lang="fr-FR" dirty="0" err="1"/>
              <a:t>prevent</a:t>
            </a:r>
            <a:r>
              <a:rPr lang="fr-FR" dirty="0"/>
              <a:t> </a:t>
            </a:r>
            <a:r>
              <a:rPr lang="fr-FR" dirty="0" err="1"/>
              <a:t>degradation</a:t>
            </a:r>
            <a:r>
              <a:rPr lang="fr-FR" dirty="0"/>
              <a:t>. </a:t>
            </a:r>
          </a:p>
          <a:p>
            <a:pPr marL="285750" indent="-285750">
              <a:buFontTx/>
              <a:buChar char="-"/>
            </a:pPr>
            <a:endParaRPr lang="fr-FR" dirty="0"/>
          </a:p>
          <a:p>
            <a:pPr marL="285750" indent="-285750">
              <a:buFontTx/>
              <a:buChar char="-"/>
            </a:pPr>
            <a:r>
              <a:rPr lang="fr-FR" b="1" dirty="0" err="1">
                <a:solidFill>
                  <a:srgbClr val="D4350D"/>
                </a:solidFill>
              </a:rPr>
              <a:t>Telomerase</a:t>
            </a:r>
            <a:r>
              <a:rPr lang="fr-FR" dirty="0"/>
              <a:t> </a:t>
            </a:r>
            <a:r>
              <a:rPr lang="fr-FR" dirty="0" err="1"/>
              <a:t>can</a:t>
            </a:r>
            <a:r>
              <a:rPr lang="fr-FR" dirty="0"/>
              <a:t> </a:t>
            </a:r>
            <a:r>
              <a:rPr lang="fr-FR" dirty="0" err="1"/>
              <a:t>become</a:t>
            </a:r>
            <a:r>
              <a:rPr lang="fr-FR" dirty="0"/>
              <a:t> </a:t>
            </a:r>
            <a:r>
              <a:rPr lang="fr-FR" dirty="0" err="1"/>
              <a:t>mistakenly</a:t>
            </a:r>
            <a:r>
              <a:rPr lang="fr-FR" dirty="0"/>
              <a:t> active in </a:t>
            </a:r>
            <a:r>
              <a:rPr lang="fr-FR" b="1" dirty="0" err="1"/>
              <a:t>somatic</a:t>
            </a:r>
            <a:r>
              <a:rPr lang="fr-FR" b="1" dirty="0"/>
              <a:t> </a:t>
            </a:r>
            <a:r>
              <a:rPr lang="fr-FR" b="1" dirty="0" err="1"/>
              <a:t>cells</a:t>
            </a:r>
            <a:r>
              <a:rPr lang="fr-FR" dirty="0"/>
              <a:t>, </a:t>
            </a:r>
            <a:r>
              <a:rPr lang="fr-FR" dirty="0" err="1"/>
              <a:t>sometimes</a:t>
            </a:r>
            <a:r>
              <a:rPr lang="fr-FR" dirty="0"/>
              <a:t> </a:t>
            </a:r>
            <a:r>
              <a:rPr lang="fr-FR" dirty="0" err="1"/>
              <a:t>leading</a:t>
            </a:r>
            <a:r>
              <a:rPr lang="fr-FR" dirty="0"/>
              <a:t> to cancer formation. </a:t>
            </a:r>
            <a:r>
              <a:rPr lang="fr-FR" dirty="0" err="1"/>
              <a:t>Increased</a:t>
            </a:r>
            <a:r>
              <a:rPr lang="fr-FR" dirty="0"/>
              <a:t> </a:t>
            </a:r>
            <a:r>
              <a:rPr lang="fr-FR" dirty="0" err="1"/>
              <a:t>telomerase</a:t>
            </a:r>
            <a:r>
              <a:rPr lang="fr-FR" dirty="0"/>
              <a:t> </a:t>
            </a:r>
            <a:r>
              <a:rPr lang="fr-FR" dirty="0" err="1"/>
              <a:t>activity</a:t>
            </a:r>
            <a:r>
              <a:rPr lang="fr-FR" dirty="0"/>
              <a:t> </a:t>
            </a:r>
            <a:r>
              <a:rPr lang="fr-FR" dirty="0" err="1"/>
              <a:t>is</a:t>
            </a:r>
            <a:r>
              <a:rPr lang="fr-FR" dirty="0"/>
              <a:t> one of the </a:t>
            </a:r>
            <a:r>
              <a:rPr lang="fr-FR" dirty="0" err="1"/>
              <a:t>hallmarks</a:t>
            </a:r>
            <a:r>
              <a:rPr lang="fr-FR" dirty="0"/>
              <a:t> of cancer.</a:t>
            </a:r>
          </a:p>
          <a:p>
            <a:endParaRPr lang="fr-FR" dirty="0"/>
          </a:p>
          <a:p>
            <a:endParaRPr lang="fr-FR" dirty="0"/>
          </a:p>
          <a:p>
            <a:endParaRPr lang="fr-FR" b="1" dirty="0"/>
          </a:p>
        </p:txBody>
      </p:sp>
      <p:pic>
        <p:nvPicPr>
          <p:cNvPr id="5" name="Image 4"/>
          <p:cNvPicPr>
            <a:picLocks noChangeAspect="1"/>
          </p:cNvPicPr>
          <p:nvPr/>
        </p:nvPicPr>
        <p:blipFill>
          <a:blip r:embed="rId3"/>
          <a:stretch>
            <a:fillRect/>
          </a:stretch>
        </p:blipFill>
        <p:spPr>
          <a:xfrm>
            <a:off x="5917847" y="1653788"/>
            <a:ext cx="2490572" cy="2590195"/>
          </a:xfrm>
          <a:prstGeom prst="rect">
            <a:avLst/>
          </a:prstGeom>
        </p:spPr>
      </p:pic>
      <p:cxnSp>
        <p:nvCxnSpPr>
          <p:cNvPr id="7" name="Connecteur en arc 6"/>
          <p:cNvCxnSpPr/>
          <p:nvPr/>
        </p:nvCxnSpPr>
        <p:spPr>
          <a:xfrm rot="16200000" flipH="1">
            <a:off x="6982858" y="4368734"/>
            <a:ext cx="557407" cy="398106"/>
          </a:xfrm>
          <a:prstGeom prst="curvedConnector2">
            <a:avLst/>
          </a:prstGeom>
          <a:ln>
            <a:solidFill>
              <a:srgbClr val="D4350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2782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6703104"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a:t>
            </a:r>
            <a:r>
              <a:rPr lang="fr-FR" sz="2400" dirty="0" err="1">
                <a:latin typeface="Avenir Book"/>
                <a:cs typeface="Avenir Book"/>
              </a:rPr>
              <a:t>replication</a:t>
            </a:r>
            <a:r>
              <a:rPr lang="fr-FR" b="1" dirty="0"/>
              <a:t> </a:t>
            </a:r>
            <a:endParaRPr lang="en-US" dirty="0"/>
          </a:p>
        </p:txBody>
      </p:sp>
      <p:sp>
        <p:nvSpPr>
          <p:cNvPr id="37" name="Rectangle 36"/>
          <p:cNvSpPr/>
          <p:nvPr/>
        </p:nvSpPr>
        <p:spPr>
          <a:xfrm>
            <a:off x="756703" y="6508602"/>
            <a:ext cx="8366143" cy="261610"/>
          </a:xfrm>
          <a:prstGeom prst="rect">
            <a:avLst/>
          </a:prstGeom>
        </p:spPr>
        <p:txBody>
          <a:bodyPr wrap="square">
            <a:spAutoFit/>
          </a:bodyPr>
          <a:lstStyle/>
          <a:p>
            <a:pPr algn="r"/>
            <a:r>
              <a:rPr lang="en-US" sz="1100" dirty="0"/>
              <a:t>https://</a:t>
            </a:r>
            <a:r>
              <a:rPr lang="en-US" sz="1100" dirty="0" err="1"/>
              <a:t>en.wikipedia.org</a:t>
            </a:r>
            <a:r>
              <a:rPr lang="en-US" sz="1100" dirty="0"/>
              <a:t>/wiki/</a:t>
            </a:r>
            <a:r>
              <a:rPr lang="en-US" sz="1100" dirty="0" err="1"/>
              <a:t>DNA_replication</a:t>
            </a:r>
            <a:endParaRPr lang="en-US" sz="1100" dirty="0"/>
          </a:p>
        </p:txBody>
      </p:sp>
      <p:sp>
        <p:nvSpPr>
          <p:cNvPr id="4" name="Rectangle 3"/>
          <p:cNvSpPr/>
          <p:nvPr/>
        </p:nvSpPr>
        <p:spPr>
          <a:xfrm>
            <a:off x="843422" y="2378588"/>
            <a:ext cx="5802275" cy="4062651"/>
          </a:xfrm>
          <a:prstGeom prst="rect">
            <a:avLst/>
          </a:prstGeom>
        </p:spPr>
        <p:txBody>
          <a:bodyPr wrap="square">
            <a:spAutoFit/>
          </a:bodyPr>
          <a:lstStyle/>
          <a:p>
            <a:r>
              <a:rPr lang="fr-FR" b="1" dirty="0" err="1"/>
              <a:t>Prokaryotes</a:t>
            </a:r>
            <a:r>
              <a:rPr lang="fr-FR" b="1" dirty="0"/>
              <a:t> </a:t>
            </a:r>
          </a:p>
          <a:p>
            <a:endParaRPr lang="fr-FR" sz="1600" dirty="0"/>
          </a:p>
          <a:p>
            <a:pPr marL="285750" indent="-285750">
              <a:buFontTx/>
              <a:buChar char="-"/>
            </a:pPr>
            <a:r>
              <a:rPr lang="fr-FR" sz="1600" dirty="0"/>
              <a:t>Most </a:t>
            </a:r>
            <a:r>
              <a:rPr lang="fr-FR" sz="1600" dirty="0" err="1"/>
              <a:t>bacteria</a:t>
            </a:r>
            <a:r>
              <a:rPr lang="fr-FR" sz="1600" dirty="0"/>
              <a:t> do not go </a:t>
            </a:r>
            <a:r>
              <a:rPr lang="fr-FR" sz="1600" dirty="0" err="1"/>
              <a:t>through</a:t>
            </a:r>
            <a:r>
              <a:rPr lang="fr-FR" sz="1600" dirty="0"/>
              <a:t> a </a:t>
            </a:r>
            <a:r>
              <a:rPr lang="fr-FR" sz="1600" dirty="0" err="1"/>
              <a:t>well-defined</a:t>
            </a:r>
            <a:r>
              <a:rPr lang="fr-FR" sz="1600" dirty="0"/>
              <a:t> </a:t>
            </a:r>
            <a:r>
              <a:rPr lang="fr-FR" sz="1600" dirty="0" err="1"/>
              <a:t>cell</a:t>
            </a:r>
            <a:r>
              <a:rPr lang="fr-FR" sz="1600" dirty="0"/>
              <a:t> cycle but </a:t>
            </a:r>
            <a:r>
              <a:rPr lang="fr-FR" sz="1600" dirty="0" err="1"/>
              <a:t>instead</a:t>
            </a:r>
            <a:r>
              <a:rPr lang="fr-FR" sz="1600" dirty="0"/>
              <a:t> </a:t>
            </a:r>
            <a:r>
              <a:rPr lang="fr-FR" sz="1600" dirty="0" err="1"/>
              <a:t>continuously</a:t>
            </a:r>
            <a:r>
              <a:rPr lang="fr-FR" sz="1600" dirty="0"/>
              <a:t> copy </a:t>
            </a:r>
            <a:r>
              <a:rPr lang="fr-FR" sz="1600" dirty="0" err="1"/>
              <a:t>their</a:t>
            </a:r>
            <a:r>
              <a:rPr lang="fr-FR" sz="1600" dirty="0"/>
              <a:t> DNA </a:t>
            </a:r>
            <a:r>
              <a:rPr lang="fr-FR" sz="1600" dirty="0">
                <a:sym typeface="Wingdings"/>
              </a:rPr>
              <a:t></a:t>
            </a:r>
            <a:r>
              <a:rPr lang="fr-FR" sz="1600" dirty="0"/>
              <a:t> </a:t>
            </a:r>
            <a:r>
              <a:rPr lang="fr-FR" sz="1600" dirty="0" err="1"/>
              <a:t>during</a:t>
            </a:r>
            <a:r>
              <a:rPr lang="fr-FR" sz="1600" dirty="0"/>
              <a:t> </a:t>
            </a:r>
            <a:r>
              <a:rPr lang="fr-FR" sz="1600" dirty="0" err="1"/>
              <a:t>rapid</a:t>
            </a:r>
            <a:r>
              <a:rPr lang="fr-FR" sz="1600" dirty="0"/>
              <a:t> </a:t>
            </a:r>
            <a:r>
              <a:rPr lang="fr-FR" sz="1600" dirty="0" err="1"/>
              <a:t>growth</a:t>
            </a:r>
            <a:r>
              <a:rPr lang="fr-FR" sz="1600" dirty="0"/>
              <a:t> : concurrent occurrence of multiple rounds of </a:t>
            </a:r>
            <a:r>
              <a:rPr lang="fr-FR" sz="1600" dirty="0" err="1"/>
              <a:t>replication</a:t>
            </a:r>
            <a:r>
              <a:rPr lang="fr-FR" sz="1600" dirty="0"/>
              <a:t>.</a:t>
            </a:r>
          </a:p>
          <a:p>
            <a:pPr marL="285750" indent="-285750">
              <a:buFontTx/>
              <a:buChar char="-"/>
            </a:pPr>
            <a:endParaRPr lang="fr-FR" sz="1600" dirty="0"/>
          </a:p>
          <a:p>
            <a:pPr marL="285750" indent="-285750">
              <a:buFontTx/>
              <a:buChar char="-"/>
            </a:pPr>
            <a:r>
              <a:rPr lang="fr-FR" sz="1600" dirty="0"/>
              <a:t>In </a:t>
            </a:r>
            <a:r>
              <a:rPr lang="fr-FR" sz="1600" i="1" dirty="0"/>
              <a:t>E. coli</a:t>
            </a:r>
            <a:r>
              <a:rPr lang="fr-FR" sz="1600" dirty="0"/>
              <a:t>, DNA </a:t>
            </a:r>
            <a:r>
              <a:rPr lang="fr-FR" sz="1600" dirty="0" err="1"/>
              <a:t>replication</a:t>
            </a:r>
            <a:r>
              <a:rPr lang="fr-FR" sz="1600" dirty="0"/>
              <a:t> </a:t>
            </a:r>
            <a:r>
              <a:rPr lang="fr-FR" sz="1600" dirty="0" err="1"/>
              <a:t>is</a:t>
            </a:r>
            <a:r>
              <a:rPr lang="fr-FR" sz="1600" dirty="0"/>
              <a:t> </a:t>
            </a:r>
            <a:r>
              <a:rPr lang="fr-FR" sz="1600" dirty="0" err="1"/>
              <a:t>regulated</a:t>
            </a:r>
            <a:r>
              <a:rPr lang="fr-FR" sz="1600" dirty="0"/>
              <a:t> </a:t>
            </a:r>
            <a:r>
              <a:rPr lang="fr-FR" sz="1600" dirty="0" err="1"/>
              <a:t>through</a:t>
            </a:r>
            <a:r>
              <a:rPr lang="fr-FR" sz="1600" dirty="0"/>
              <a:t> </a:t>
            </a:r>
            <a:r>
              <a:rPr lang="fr-FR" sz="1600" dirty="0" err="1"/>
              <a:t>several</a:t>
            </a:r>
            <a:r>
              <a:rPr lang="fr-FR" sz="1600" dirty="0"/>
              <a:t> </a:t>
            </a:r>
            <a:r>
              <a:rPr lang="fr-FR" sz="1600" dirty="0" err="1"/>
              <a:t>mechanisms</a:t>
            </a:r>
            <a:r>
              <a:rPr lang="fr-FR" sz="1600" dirty="0"/>
              <a:t>, </a:t>
            </a:r>
            <a:r>
              <a:rPr lang="fr-FR" sz="1600" dirty="0" err="1"/>
              <a:t>including</a:t>
            </a:r>
            <a:r>
              <a:rPr lang="fr-FR" sz="1600" dirty="0"/>
              <a:t>: </a:t>
            </a:r>
          </a:p>
          <a:p>
            <a:pPr marL="285750" indent="-285750">
              <a:buFontTx/>
              <a:buChar char="-"/>
            </a:pPr>
            <a:endParaRPr lang="fr-FR" sz="1600" dirty="0"/>
          </a:p>
          <a:p>
            <a:pPr marL="285750" indent="-285750">
              <a:buFont typeface="Wingdings" charset="0"/>
              <a:buChar char=""/>
            </a:pPr>
            <a:r>
              <a:rPr lang="fr-FR" sz="1600" dirty="0"/>
              <a:t>the </a:t>
            </a:r>
            <a:r>
              <a:rPr lang="fr-FR" sz="1600" b="1" dirty="0" err="1"/>
              <a:t>hemimethylation</a:t>
            </a:r>
            <a:r>
              <a:rPr lang="fr-FR" sz="1600" dirty="0"/>
              <a:t> (</a:t>
            </a:r>
            <a:r>
              <a:rPr lang="fr-FR" sz="1600" i="1" dirty="0"/>
              <a:t>E. coli </a:t>
            </a:r>
            <a:r>
              <a:rPr lang="fr-FR" sz="1600" dirty="0" err="1"/>
              <a:t>methylates</a:t>
            </a:r>
            <a:r>
              <a:rPr lang="fr-FR" sz="1600" dirty="0"/>
              <a:t> GATC) and </a:t>
            </a:r>
            <a:r>
              <a:rPr lang="fr-FR" sz="1600" b="1" dirty="0" err="1"/>
              <a:t>sequestering</a:t>
            </a:r>
            <a:r>
              <a:rPr lang="fr-FR" sz="1600" b="1" dirty="0"/>
              <a:t> of the </a:t>
            </a:r>
            <a:r>
              <a:rPr lang="fr-FR" sz="1600" b="1" dirty="0" err="1"/>
              <a:t>origin</a:t>
            </a:r>
            <a:r>
              <a:rPr lang="fr-FR" sz="1600" b="1" dirty="0"/>
              <a:t> </a:t>
            </a:r>
            <a:r>
              <a:rPr lang="fr-FR" sz="1600" b="1" dirty="0" err="1"/>
              <a:t>sequence</a:t>
            </a:r>
            <a:r>
              <a:rPr lang="fr-FR" sz="1600" dirty="0"/>
              <a:t>, (</a:t>
            </a:r>
            <a:r>
              <a:rPr lang="fr-FR" sz="1600" dirty="0" err="1"/>
              <a:t>SeqA</a:t>
            </a:r>
            <a:r>
              <a:rPr lang="fr-FR" sz="1600" dirty="0"/>
              <a:t> </a:t>
            </a:r>
            <a:r>
              <a:rPr lang="fr-FR" sz="1600" dirty="0" err="1"/>
              <a:t>recognizes</a:t>
            </a:r>
            <a:r>
              <a:rPr lang="fr-FR" sz="1600" dirty="0"/>
              <a:t> hemiCH3 and </a:t>
            </a:r>
            <a:r>
              <a:rPr lang="fr-FR" sz="1600" dirty="0" err="1"/>
              <a:t>binds</a:t>
            </a:r>
            <a:r>
              <a:rPr lang="fr-FR" sz="1600" dirty="0"/>
              <a:t> to </a:t>
            </a:r>
            <a:r>
              <a:rPr lang="fr-FR" sz="1600" dirty="0" err="1"/>
              <a:t>this</a:t>
            </a:r>
            <a:r>
              <a:rPr lang="fr-FR" sz="1600" dirty="0"/>
              <a:t> </a:t>
            </a:r>
            <a:r>
              <a:rPr lang="fr-FR" sz="1600" dirty="0" err="1"/>
              <a:t>origin</a:t>
            </a:r>
            <a:r>
              <a:rPr lang="fr-FR" sz="1600" dirty="0"/>
              <a:t>) </a:t>
            </a:r>
          </a:p>
          <a:p>
            <a:pPr marL="285750" indent="-285750">
              <a:buFont typeface="Wingdings" charset="0"/>
              <a:buChar char=""/>
            </a:pPr>
            <a:endParaRPr lang="fr-FR" sz="1600" dirty="0"/>
          </a:p>
          <a:p>
            <a:pPr marL="285750" indent="-285750">
              <a:buFont typeface="Wingdings" charset="0"/>
              <a:buChar char=""/>
            </a:pPr>
            <a:r>
              <a:rPr lang="fr-FR" sz="1600" dirty="0"/>
              <a:t>the </a:t>
            </a:r>
            <a:r>
              <a:rPr lang="fr-FR" sz="1600" dirty="0" err="1"/>
              <a:t>levels</a:t>
            </a:r>
            <a:r>
              <a:rPr lang="fr-FR" sz="1600" dirty="0"/>
              <a:t> of </a:t>
            </a:r>
            <a:r>
              <a:rPr lang="fr-FR" sz="1600" dirty="0" err="1"/>
              <a:t>protein</a:t>
            </a:r>
            <a:r>
              <a:rPr lang="fr-FR" sz="1600" dirty="0"/>
              <a:t> </a:t>
            </a:r>
            <a:r>
              <a:rPr lang="fr-FR" sz="1600" b="1" dirty="0" err="1"/>
              <a:t>DnaA</a:t>
            </a:r>
            <a:r>
              <a:rPr lang="fr-FR" sz="1600" dirty="0"/>
              <a:t>. (</a:t>
            </a:r>
            <a:r>
              <a:rPr lang="fr-FR" sz="1600" dirty="0" err="1"/>
              <a:t>DNAa</a:t>
            </a:r>
            <a:r>
              <a:rPr lang="fr-FR" sz="1600" dirty="0"/>
              <a:t> </a:t>
            </a:r>
            <a:r>
              <a:rPr lang="fr-FR" sz="1600" dirty="0" err="1"/>
              <a:t>required</a:t>
            </a:r>
            <a:r>
              <a:rPr lang="fr-FR" sz="1600" dirty="0"/>
              <a:t> for </a:t>
            </a:r>
            <a:r>
              <a:rPr lang="fr-FR" sz="1600" dirty="0" err="1"/>
              <a:t>replication</a:t>
            </a:r>
            <a:r>
              <a:rPr lang="fr-FR" sz="1600" dirty="0"/>
              <a:t> initiation </a:t>
            </a:r>
            <a:r>
              <a:rPr lang="fr-FR" sz="1600" dirty="0" err="1"/>
              <a:t>poorly</a:t>
            </a:r>
            <a:r>
              <a:rPr lang="fr-FR" sz="1600" dirty="0"/>
              <a:t> recognizeshemiCH3 and </a:t>
            </a:r>
            <a:r>
              <a:rPr lang="fr-FR" sz="1600" dirty="0" err="1"/>
              <a:t>prevents</a:t>
            </a:r>
            <a:r>
              <a:rPr lang="fr-FR" sz="1600" dirty="0"/>
              <a:t> </a:t>
            </a:r>
            <a:r>
              <a:rPr lang="fr-FR" sz="1600" dirty="0" err="1"/>
              <a:t>immediate</a:t>
            </a:r>
            <a:r>
              <a:rPr lang="fr-FR" sz="1600" dirty="0"/>
              <a:t> </a:t>
            </a:r>
            <a:r>
              <a:rPr lang="fr-FR" sz="1600" dirty="0" err="1"/>
              <a:t>reinitiation</a:t>
            </a:r>
            <a:r>
              <a:rPr lang="fr-FR" sz="1600" dirty="0"/>
              <a:t>).</a:t>
            </a:r>
          </a:p>
        </p:txBody>
      </p:sp>
      <p:pic>
        <p:nvPicPr>
          <p:cNvPr id="5" name="Image 4"/>
          <p:cNvPicPr>
            <a:picLocks noChangeAspect="1"/>
          </p:cNvPicPr>
          <p:nvPr/>
        </p:nvPicPr>
        <p:blipFill>
          <a:blip r:embed="rId3"/>
          <a:stretch>
            <a:fillRect/>
          </a:stretch>
        </p:blipFill>
        <p:spPr>
          <a:xfrm>
            <a:off x="6474913" y="1824690"/>
            <a:ext cx="2443107" cy="4385377"/>
          </a:xfrm>
          <a:prstGeom prst="rect">
            <a:avLst/>
          </a:prstGeom>
        </p:spPr>
      </p:pic>
    </p:spTree>
    <p:extLst>
      <p:ext uri="{BB962C8B-B14F-4D97-AF65-F5344CB8AC3E}">
        <p14:creationId xmlns:p14="http://schemas.microsoft.com/office/powerpoint/2010/main" val="241819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transcription</a:t>
            </a:r>
          </a:p>
        </p:txBody>
      </p:sp>
      <p:sp>
        <p:nvSpPr>
          <p:cNvPr id="37" name="Rectangle 36"/>
          <p:cNvSpPr/>
          <p:nvPr/>
        </p:nvSpPr>
        <p:spPr>
          <a:xfrm>
            <a:off x="756703" y="6552508"/>
            <a:ext cx="8366143" cy="261610"/>
          </a:xfrm>
          <a:prstGeom prst="rect">
            <a:avLst/>
          </a:prstGeom>
        </p:spPr>
        <p:txBody>
          <a:bodyPr wrap="square">
            <a:spAutoFit/>
          </a:bodyPr>
          <a:lstStyle/>
          <a:p>
            <a:pPr algn="r"/>
            <a:r>
              <a:rPr lang="en-US" sz="1100" dirty="0"/>
              <a:t>https://</a:t>
            </a:r>
            <a:r>
              <a:rPr lang="en-US" sz="1100" dirty="0" err="1"/>
              <a:t>engineering.ucsb.edu</a:t>
            </a:r>
            <a:r>
              <a:rPr lang="en-US" sz="1100" dirty="0"/>
              <a:t>/~shell/che170/DNA-</a:t>
            </a:r>
            <a:r>
              <a:rPr lang="en-US" sz="1100" dirty="0" err="1"/>
              <a:t>notes.pdf</a:t>
            </a:r>
            <a:endParaRPr lang="en-US" sz="1100" dirty="0"/>
          </a:p>
        </p:txBody>
      </p:sp>
      <p:sp>
        <p:nvSpPr>
          <p:cNvPr id="3" name="Rectangle 2"/>
          <p:cNvSpPr/>
          <p:nvPr/>
        </p:nvSpPr>
        <p:spPr>
          <a:xfrm>
            <a:off x="860536" y="2563107"/>
            <a:ext cx="8283463" cy="4524316"/>
          </a:xfrm>
          <a:prstGeom prst="rect">
            <a:avLst/>
          </a:prstGeom>
        </p:spPr>
        <p:txBody>
          <a:bodyPr wrap="square">
            <a:spAutoFit/>
          </a:bodyPr>
          <a:lstStyle/>
          <a:p>
            <a:r>
              <a:rPr lang="fr-FR" dirty="0"/>
              <a:t>In transcription, a portion of the double-</a:t>
            </a:r>
            <a:r>
              <a:rPr lang="fr-FR" dirty="0" err="1"/>
              <a:t>stranded</a:t>
            </a:r>
            <a:r>
              <a:rPr lang="fr-FR" dirty="0"/>
              <a:t> DNA </a:t>
            </a:r>
            <a:r>
              <a:rPr lang="fr-FR" dirty="0" err="1"/>
              <a:t>template</a:t>
            </a:r>
            <a:r>
              <a:rPr lang="fr-FR" dirty="0"/>
              <a:t> </a:t>
            </a:r>
            <a:r>
              <a:rPr lang="fr-FR" dirty="0" err="1"/>
              <a:t>gives</a:t>
            </a:r>
            <a:r>
              <a:rPr lang="fr-FR" dirty="0"/>
              <a:t> </a:t>
            </a:r>
            <a:r>
              <a:rPr lang="fr-FR" dirty="0" err="1"/>
              <a:t>rise</a:t>
            </a:r>
            <a:r>
              <a:rPr lang="fr-FR" dirty="0"/>
              <a:t> to a single-</a:t>
            </a:r>
            <a:r>
              <a:rPr lang="fr-FR" dirty="0" err="1"/>
              <a:t>stranded</a:t>
            </a:r>
            <a:r>
              <a:rPr lang="fr-FR" dirty="0"/>
              <a:t> RNA </a:t>
            </a:r>
            <a:r>
              <a:rPr lang="fr-FR" dirty="0" err="1"/>
              <a:t>molecule</a:t>
            </a:r>
            <a:r>
              <a:rPr lang="fr-FR" dirty="0"/>
              <a:t>. </a:t>
            </a:r>
          </a:p>
          <a:p>
            <a:endParaRPr lang="fr-FR" dirty="0"/>
          </a:p>
          <a:p>
            <a:r>
              <a:rPr lang="fr-FR" dirty="0"/>
              <a:t>In </a:t>
            </a:r>
            <a:r>
              <a:rPr lang="fr-FR" dirty="0" err="1"/>
              <a:t>some</a:t>
            </a:r>
            <a:r>
              <a:rPr lang="fr-FR" dirty="0"/>
              <a:t> cases, the RNA </a:t>
            </a:r>
            <a:r>
              <a:rPr lang="fr-FR" dirty="0" err="1"/>
              <a:t>molecule</a:t>
            </a:r>
            <a:r>
              <a:rPr lang="fr-FR" dirty="0"/>
              <a:t> </a:t>
            </a:r>
            <a:r>
              <a:rPr lang="fr-FR" dirty="0" err="1"/>
              <a:t>itself</a:t>
            </a:r>
            <a:r>
              <a:rPr lang="fr-FR" dirty="0"/>
              <a:t> </a:t>
            </a:r>
            <a:r>
              <a:rPr lang="fr-FR" dirty="0" err="1"/>
              <a:t>is</a:t>
            </a:r>
            <a:r>
              <a:rPr lang="fr-FR" dirty="0"/>
              <a:t> a "</a:t>
            </a:r>
            <a:r>
              <a:rPr lang="fr-FR" dirty="0" err="1"/>
              <a:t>finished</a:t>
            </a:r>
            <a:r>
              <a:rPr lang="fr-FR" dirty="0"/>
              <a:t> </a:t>
            </a:r>
            <a:r>
              <a:rPr lang="fr-FR" dirty="0" err="1"/>
              <a:t>product</a:t>
            </a:r>
            <a:r>
              <a:rPr lang="fr-FR" dirty="0"/>
              <a:t>" </a:t>
            </a:r>
            <a:r>
              <a:rPr lang="fr-FR" dirty="0" err="1"/>
              <a:t>that</a:t>
            </a:r>
            <a:r>
              <a:rPr lang="fr-FR" dirty="0"/>
              <a:t> serves </a:t>
            </a:r>
            <a:r>
              <a:rPr lang="fr-FR" dirty="0" err="1"/>
              <a:t>some</a:t>
            </a:r>
            <a:r>
              <a:rPr lang="fr-FR" dirty="0"/>
              <a:t> important </a:t>
            </a:r>
            <a:r>
              <a:rPr lang="fr-FR" dirty="0" err="1"/>
              <a:t>function</a:t>
            </a:r>
            <a:r>
              <a:rPr lang="fr-FR" dirty="0"/>
              <a:t> </a:t>
            </a:r>
            <a:r>
              <a:rPr lang="fr-FR" dirty="0" err="1"/>
              <a:t>within</a:t>
            </a:r>
            <a:r>
              <a:rPr lang="fr-FR" dirty="0"/>
              <a:t> the </a:t>
            </a:r>
            <a:r>
              <a:rPr lang="fr-FR" dirty="0" err="1"/>
              <a:t>cell</a:t>
            </a:r>
            <a:r>
              <a:rPr lang="fr-FR" dirty="0"/>
              <a:t>. </a:t>
            </a:r>
          </a:p>
          <a:p>
            <a:endParaRPr lang="fr-FR" dirty="0"/>
          </a:p>
          <a:p>
            <a:r>
              <a:rPr lang="fr-FR" dirty="0"/>
              <a:t>Transcription </a:t>
            </a:r>
            <a:r>
              <a:rPr lang="fr-FR" dirty="0" err="1"/>
              <a:t>involves</a:t>
            </a:r>
            <a:r>
              <a:rPr lang="fr-FR" dirty="0"/>
              <a:t> the </a:t>
            </a:r>
            <a:r>
              <a:rPr lang="fr-FR" dirty="0" err="1"/>
              <a:t>synthesis</a:t>
            </a:r>
            <a:r>
              <a:rPr lang="fr-FR" dirty="0"/>
              <a:t> of </a:t>
            </a:r>
            <a:r>
              <a:rPr lang="fr-FR" dirty="0" err="1"/>
              <a:t>rRNA</a:t>
            </a:r>
            <a:r>
              <a:rPr lang="fr-FR" dirty="0"/>
              <a:t> </a:t>
            </a:r>
            <a:r>
              <a:rPr lang="fr-FR" dirty="0" err="1"/>
              <a:t>from</a:t>
            </a:r>
            <a:r>
              <a:rPr lang="fr-FR" dirty="0"/>
              <a:t> DNA </a:t>
            </a:r>
            <a:r>
              <a:rPr lang="fr-FR" dirty="0" err="1"/>
              <a:t>using</a:t>
            </a:r>
            <a:r>
              <a:rPr lang="fr-FR" dirty="0"/>
              <a:t> RNA </a:t>
            </a:r>
            <a:r>
              <a:rPr lang="fr-FR" dirty="0" err="1"/>
              <a:t>polymerase</a:t>
            </a:r>
            <a:r>
              <a:rPr lang="fr-FR" dirty="0"/>
              <a:t> </a:t>
            </a:r>
          </a:p>
          <a:p>
            <a:endParaRPr lang="fr-FR" dirty="0"/>
          </a:p>
          <a:p>
            <a:r>
              <a:rPr lang="fr-FR" dirty="0"/>
              <a:t>RNA </a:t>
            </a:r>
            <a:r>
              <a:rPr lang="fr-FR" dirty="0" err="1"/>
              <a:t>polymerase</a:t>
            </a:r>
            <a:r>
              <a:rPr lang="fr-FR" dirty="0"/>
              <a:t> must </a:t>
            </a:r>
            <a:r>
              <a:rPr lang="fr-FR" dirty="0" err="1"/>
              <a:t>unpair</a:t>
            </a:r>
            <a:r>
              <a:rPr lang="fr-FR" dirty="0"/>
              <a:t> and </a:t>
            </a:r>
            <a:r>
              <a:rPr lang="fr-FR" dirty="0" err="1"/>
              <a:t>unwind</a:t>
            </a:r>
            <a:r>
              <a:rPr lang="fr-FR" dirty="0"/>
              <a:t> DNA as </a:t>
            </a:r>
            <a:r>
              <a:rPr lang="fr-FR" dirty="0" err="1"/>
              <a:t>it</a:t>
            </a:r>
            <a:r>
              <a:rPr lang="fr-FR" dirty="0"/>
              <a:t> </a:t>
            </a:r>
            <a:r>
              <a:rPr lang="fr-FR" dirty="0" err="1"/>
              <a:t>is</a:t>
            </a:r>
            <a:r>
              <a:rPr lang="fr-FR" dirty="0"/>
              <a:t> </a:t>
            </a:r>
            <a:r>
              <a:rPr lang="fr-FR" dirty="0" err="1"/>
              <a:t>reading</a:t>
            </a:r>
            <a:r>
              <a:rPr lang="fr-FR" dirty="0"/>
              <a:t> </a:t>
            </a:r>
            <a:r>
              <a:rPr lang="fr-FR" dirty="0" err="1"/>
              <a:t>it</a:t>
            </a:r>
            <a:r>
              <a:rPr lang="fr-FR" dirty="0"/>
              <a:t> </a:t>
            </a:r>
          </a:p>
          <a:p>
            <a:pPr marL="285750" indent="-285750">
              <a:buFontTx/>
              <a:buChar char="-"/>
            </a:pPr>
            <a:r>
              <a:rPr lang="fr-FR" dirty="0" err="1"/>
              <a:t>much</a:t>
            </a:r>
            <a:r>
              <a:rPr lang="fr-FR" dirty="0"/>
              <a:t> </a:t>
            </a:r>
            <a:r>
              <a:rPr lang="fr-FR" dirty="0" err="1"/>
              <a:t>less</a:t>
            </a:r>
            <a:r>
              <a:rPr lang="fr-FR" dirty="0"/>
              <a:t> </a:t>
            </a:r>
            <a:r>
              <a:rPr lang="fr-FR" dirty="0" err="1"/>
              <a:t>accurate</a:t>
            </a:r>
            <a:r>
              <a:rPr lang="fr-FR" dirty="0"/>
              <a:t> </a:t>
            </a:r>
            <a:r>
              <a:rPr lang="fr-FR" dirty="0" err="1"/>
              <a:t>than</a:t>
            </a:r>
            <a:r>
              <a:rPr lang="fr-FR" dirty="0"/>
              <a:t> </a:t>
            </a:r>
            <a:r>
              <a:rPr lang="fr-FR" dirty="0" err="1"/>
              <a:t>replication</a:t>
            </a:r>
            <a:r>
              <a:rPr lang="fr-FR" dirty="0"/>
              <a:t> </a:t>
            </a:r>
            <a:r>
              <a:rPr lang="fr-FR" dirty="0">
                <a:sym typeface="Wingdings"/>
              </a:rPr>
              <a:t> </a:t>
            </a:r>
            <a:r>
              <a:rPr lang="fr-FR" dirty="0" err="1"/>
              <a:t>errors</a:t>
            </a:r>
            <a:r>
              <a:rPr lang="fr-FR" dirty="0"/>
              <a:t> of 1 in 10</a:t>
            </a:r>
            <a:r>
              <a:rPr lang="fr-FR" baseline="30000" dirty="0"/>
              <a:t>􏰂4 </a:t>
            </a:r>
          </a:p>
          <a:p>
            <a:pPr marL="285750" indent="-285750">
              <a:buFontTx/>
              <a:buChar char="-"/>
            </a:pPr>
            <a:r>
              <a:rPr lang="fr-FR" dirty="0" err="1"/>
              <a:t>protein</a:t>
            </a:r>
            <a:r>
              <a:rPr lang="fr-FR" dirty="0"/>
              <a:t> </a:t>
            </a:r>
            <a:r>
              <a:rPr lang="fr-FR" dirty="0" err="1"/>
              <a:t>synthesis</a:t>
            </a:r>
            <a:r>
              <a:rPr lang="fr-FR" dirty="0"/>
              <a:t> </a:t>
            </a:r>
            <a:r>
              <a:rPr lang="fr-FR" dirty="0" err="1"/>
              <a:t>can</a:t>
            </a:r>
            <a:r>
              <a:rPr lang="fr-FR" dirty="0"/>
              <a:t> </a:t>
            </a:r>
            <a:r>
              <a:rPr lang="fr-FR" dirty="0" err="1"/>
              <a:t>tolerate</a:t>
            </a:r>
            <a:r>
              <a:rPr lang="fr-FR" dirty="0"/>
              <a:t> more </a:t>
            </a:r>
            <a:r>
              <a:rPr lang="fr-FR" dirty="0" err="1"/>
              <a:t>errors</a:t>
            </a:r>
            <a:r>
              <a:rPr lang="fr-FR" dirty="0"/>
              <a:t> </a:t>
            </a:r>
          </a:p>
          <a:p>
            <a:pPr marL="285750" indent="-285750">
              <a:buFontTx/>
              <a:buChar char="-"/>
            </a:pPr>
            <a:r>
              <a:rPr lang="fr-FR" dirty="0"/>
              <a:t>multiple </a:t>
            </a:r>
            <a:r>
              <a:rPr lang="fr-FR" dirty="0" err="1"/>
              <a:t>RNAs</a:t>
            </a:r>
            <a:r>
              <a:rPr lang="fr-FR" dirty="0"/>
              <a:t> </a:t>
            </a:r>
            <a:r>
              <a:rPr lang="fr-FR" dirty="0" err="1"/>
              <a:t>can</a:t>
            </a:r>
            <a:r>
              <a:rPr lang="fr-FR" dirty="0"/>
              <a:t> </a:t>
            </a:r>
            <a:r>
              <a:rPr lang="fr-FR" dirty="0" err="1"/>
              <a:t>be</a:t>
            </a:r>
            <a:r>
              <a:rPr lang="fr-FR" dirty="0"/>
              <a:t> </a:t>
            </a:r>
            <a:r>
              <a:rPr lang="fr-FR" dirty="0" err="1"/>
              <a:t>sequenced</a:t>
            </a:r>
            <a:r>
              <a:rPr lang="fr-FR" dirty="0"/>
              <a:t> </a:t>
            </a:r>
            <a:r>
              <a:rPr lang="fr-FR" dirty="0" err="1"/>
              <a:t>from</a:t>
            </a:r>
            <a:r>
              <a:rPr lang="fr-FR" dirty="0"/>
              <a:t> the </a:t>
            </a:r>
            <a:r>
              <a:rPr lang="fr-FR" dirty="0" err="1"/>
              <a:t>same</a:t>
            </a:r>
            <a:r>
              <a:rPr lang="fr-FR" dirty="0"/>
              <a:t> </a:t>
            </a:r>
            <a:r>
              <a:rPr lang="fr-FR" dirty="0" err="1"/>
              <a:t>gene</a:t>
            </a:r>
            <a:r>
              <a:rPr lang="fr-FR" dirty="0"/>
              <a:t> </a:t>
            </a:r>
            <a:r>
              <a:rPr lang="fr-FR" dirty="0" err="1"/>
              <a:t>at</a:t>
            </a:r>
            <a:r>
              <a:rPr lang="fr-FR" dirty="0"/>
              <a:t> the </a:t>
            </a:r>
            <a:r>
              <a:rPr lang="fr-FR" dirty="0" err="1"/>
              <a:t>same</a:t>
            </a:r>
            <a:r>
              <a:rPr lang="fr-FR" dirty="0"/>
              <a:t> time </a:t>
            </a:r>
          </a:p>
          <a:p>
            <a:endParaRPr lang="fr-FR" dirty="0"/>
          </a:p>
          <a:p>
            <a:endParaRPr lang="fr-FR" dirty="0"/>
          </a:p>
          <a:p>
            <a:endParaRPr lang="fr-FR" dirty="0"/>
          </a:p>
          <a:p>
            <a:r>
              <a:rPr lang="fr-FR" dirty="0"/>
              <a:t> </a:t>
            </a:r>
            <a:endParaRPr lang="en-US" dirty="0"/>
          </a:p>
        </p:txBody>
      </p:sp>
    </p:spTree>
    <p:extLst>
      <p:ext uri="{BB962C8B-B14F-4D97-AF65-F5344CB8AC3E}">
        <p14:creationId xmlns:p14="http://schemas.microsoft.com/office/powerpoint/2010/main" val="1649435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transcription</a:t>
            </a:r>
          </a:p>
        </p:txBody>
      </p:sp>
      <p:sp>
        <p:nvSpPr>
          <p:cNvPr id="37" name="Rectangle 36"/>
          <p:cNvSpPr/>
          <p:nvPr/>
        </p:nvSpPr>
        <p:spPr>
          <a:xfrm>
            <a:off x="756703" y="6552508"/>
            <a:ext cx="8366143" cy="261610"/>
          </a:xfrm>
          <a:prstGeom prst="rect">
            <a:avLst/>
          </a:prstGeom>
        </p:spPr>
        <p:txBody>
          <a:bodyPr wrap="square">
            <a:spAutoFit/>
          </a:bodyPr>
          <a:lstStyle/>
          <a:p>
            <a:pPr algn="r"/>
            <a:r>
              <a:rPr lang="en-US" sz="1100" dirty="0"/>
              <a:t>https://</a:t>
            </a:r>
            <a:r>
              <a:rPr lang="en-US" sz="1100" dirty="0" err="1"/>
              <a:t>www.mun.ca</a:t>
            </a:r>
            <a:r>
              <a:rPr lang="en-US" sz="1100" dirty="0"/>
              <a:t>/biology/</a:t>
            </a:r>
            <a:r>
              <a:rPr lang="en-US" sz="1100" dirty="0" err="1"/>
              <a:t>scarr</a:t>
            </a:r>
            <a:r>
              <a:rPr lang="en-US" sz="1100" dirty="0"/>
              <a:t>/iGen3_05-09.html</a:t>
            </a:r>
          </a:p>
        </p:txBody>
      </p:sp>
      <p:pic>
        <p:nvPicPr>
          <p:cNvPr id="5" name="Image 4"/>
          <p:cNvPicPr>
            <a:picLocks noChangeAspect="1"/>
          </p:cNvPicPr>
          <p:nvPr/>
        </p:nvPicPr>
        <p:blipFill>
          <a:blip r:embed="rId2"/>
          <a:stretch>
            <a:fillRect/>
          </a:stretch>
        </p:blipFill>
        <p:spPr>
          <a:xfrm>
            <a:off x="4502212" y="1511260"/>
            <a:ext cx="4595488" cy="2967166"/>
          </a:xfrm>
          <a:prstGeom prst="rect">
            <a:avLst/>
          </a:prstGeom>
        </p:spPr>
      </p:pic>
      <p:sp>
        <p:nvSpPr>
          <p:cNvPr id="6" name="Rectangle 5"/>
          <p:cNvSpPr/>
          <p:nvPr/>
        </p:nvSpPr>
        <p:spPr>
          <a:xfrm>
            <a:off x="854990" y="4034877"/>
            <a:ext cx="6363019" cy="2585323"/>
          </a:xfrm>
          <a:prstGeom prst="rect">
            <a:avLst/>
          </a:prstGeom>
        </p:spPr>
        <p:txBody>
          <a:bodyPr wrap="square">
            <a:spAutoFit/>
          </a:bodyPr>
          <a:lstStyle/>
          <a:p>
            <a:r>
              <a:rPr lang="fr-FR" dirty="0" err="1"/>
              <a:t>Whereas</a:t>
            </a:r>
            <a:r>
              <a:rPr lang="fr-FR" dirty="0"/>
              <a:t> </a:t>
            </a:r>
            <a:r>
              <a:rPr lang="fr-FR" dirty="0" err="1"/>
              <a:t>bacteria</a:t>
            </a:r>
            <a:r>
              <a:rPr lang="fr-FR" dirty="0"/>
              <a:t> have </a:t>
            </a:r>
            <a:r>
              <a:rPr lang="fr-FR" dirty="0" err="1"/>
              <a:t>only</a:t>
            </a:r>
            <a:r>
              <a:rPr lang="fr-FR" dirty="0"/>
              <a:t> one RNA </a:t>
            </a:r>
            <a:r>
              <a:rPr lang="fr-FR" dirty="0" err="1"/>
              <a:t>polymerase</a:t>
            </a:r>
            <a:r>
              <a:rPr lang="fr-FR" dirty="0"/>
              <a:t>, 3 </a:t>
            </a:r>
            <a:r>
              <a:rPr lang="fr-FR" dirty="0" err="1"/>
              <a:t>different</a:t>
            </a:r>
            <a:r>
              <a:rPr lang="fr-FR" dirty="0"/>
              <a:t> types of RNA </a:t>
            </a:r>
            <a:r>
              <a:rPr lang="fr-FR" dirty="0" err="1"/>
              <a:t>polymerase</a:t>
            </a:r>
            <a:r>
              <a:rPr lang="fr-FR" dirty="0"/>
              <a:t> </a:t>
            </a:r>
            <a:r>
              <a:rPr lang="fr-FR" dirty="0" err="1"/>
              <a:t>exist</a:t>
            </a:r>
            <a:r>
              <a:rPr lang="fr-FR" dirty="0"/>
              <a:t> in </a:t>
            </a:r>
            <a:r>
              <a:rPr lang="fr-FR" dirty="0" err="1"/>
              <a:t>eukaryotic</a:t>
            </a:r>
            <a:r>
              <a:rPr lang="fr-FR" dirty="0"/>
              <a:t> </a:t>
            </a:r>
            <a:r>
              <a:rPr lang="fr-FR" dirty="0" err="1"/>
              <a:t>cells</a:t>
            </a:r>
            <a:r>
              <a:rPr lang="fr-FR" dirty="0"/>
              <a:t>. </a:t>
            </a:r>
          </a:p>
          <a:p>
            <a:endParaRPr lang="fr-FR" dirty="0"/>
          </a:p>
          <a:p>
            <a:pPr marL="285750" indent="-285750">
              <a:buFontTx/>
              <a:buChar char="-"/>
            </a:pPr>
            <a:r>
              <a:rPr lang="fr-FR" b="1" dirty="0">
                <a:solidFill>
                  <a:srgbClr val="D4350D"/>
                </a:solidFill>
              </a:rPr>
              <a:t>RNA </a:t>
            </a:r>
            <a:r>
              <a:rPr lang="fr-FR" b="1" dirty="0" err="1">
                <a:solidFill>
                  <a:srgbClr val="D4350D"/>
                </a:solidFill>
              </a:rPr>
              <a:t>pol</a:t>
            </a:r>
            <a:r>
              <a:rPr lang="fr-FR" b="1" dirty="0">
                <a:solidFill>
                  <a:srgbClr val="D4350D"/>
                </a:solidFill>
              </a:rPr>
              <a:t> I </a:t>
            </a:r>
            <a:r>
              <a:rPr lang="fr-FR" dirty="0">
                <a:sym typeface="Wingdings"/>
              </a:rPr>
              <a:t></a:t>
            </a:r>
            <a:r>
              <a:rPr lang="fr-FR" dirty="0" err="1"/>
              <a:t>genes</a:t>
            </a:r>
            <a:r>
              <a:rPr lang="fr-FR" dirty="0"/>
              <a:t> </a:t>
            </a:r>
            <a:r>
              <a:rPr lang="fr-FR" dirty="0" err="1"/>
              <a:t>that</a:t>
            </a:r>
            <a:r>
              <a:rPr lang="fr-FR" dirty="0"/>
              <a:t> encode </a:t>
            </a:r>
            <a:r>
              <a:rPr lang="fr-FR" dirty="0" err="1"/>
              <a:t>most</a:t>
            </a:r>
            <a:r>
              <a:rPr lang="fr-FR" dirty="0"/>
              <a:t> of the </a:t>
            </a:r>
            <a:r>
              <a:rPr lang="fr-FR" dirty="0" err="1"/>
              <a:t>rRNAs</a:t>
            </a:r>
            <a:endParaRPr lang="fr-FR" dirty="0"/>
          </a:p>
          <a:p>
            <a:pPr marL="285750" indent="-285750">
              <a:buFontTx/>
              <a:buChar char="-"/>
            </a:pPr>
            <a:r>
              <a:rPr lang="fr-FR" b="1" dirty="0">
                <a:solidFill>
                  <a:srgbClr val="D4350D"/>
                </a:solidFill>
              </a:rPr>
              <a:t>RNA </a:t>
            </a:r>
            <a:r>
              <a:rPr lang="fr-FR" b="1" dirty="0" err="1">
                <a:solidFill>
                  <a:srgbClr val="D4350D"/>
                </a:solidFill>
              </a:rPr>
              <a:t>pol</a:t>
            </a:r>
            <a:r>
              <a:rPr lang="fr-FR" b="1" dirty="0">
                <a:solidFill>
                  <a:srgbClr val="D4350D"/>
                </a:solidFill>
              </a:rPr>
              <a:t> II </a:t>
            </a:r>
            <a:r>
              <a:rPr lang="fr-FR" dirty="0">
                <a:sym typeface="Wingdings"/>
              </a:rPr>
              <a:t> </a:t>
            </a:r>
            <a:r>
              <a:rPr lang="fr-FR" dirty="0" err="1"/>
              <a:t>mRNAs</a:t>
            </a:r>
            <a:r>
              <a:rPr lang="fr-FR" dirty="0"/>
              <a:t>, </a:t>
            </a:r>
            <a:r>
              <a:rPr lang="fr-FR" dirty="0" err="1"/>
              <a:t>which</a:t>
            </a:r>
            <a:r>
              <a:rPr lang="fr-FR" dirty="0"/>
              <a:t> serve as the </a:t>
            </a:r>
            <a:r>
              <a:rPr lang="fr-FR" dirty="0" err="1"/>
              <a:t>templates</a:t>
            </a:r>
            <a:r>
              <a:rPr lang="fr-FR" dirty="0"/>
              <a:t> for production of </a:t>
            </a:r>
            <a:r>
              <a:rPr lang="fr-FR" dirty="0" err="1"/>
              <a:t>protein</a:t>
            </a:r>
            <a:r>
              <a:rPr lang="fr-FR" dirty="0"/>
              <a:t> </a:t>
            </a:r>
            <a:r>
              <a:rPr lang="fr-FR" dirty="0" err="1"/>
              <a:t>molecules</a:t>
            </a:r>
            <a:r>
              <a:rPr lang="fr-FR" dirty="0"/>
              <a:t>.</a:t>
            </a:r>
          </a:p>
          <a:p>
            <a:pPr marL="285750" indent="-285750">
              <a:buFontTx/>
              <a:buChar char="-"/>
            </a:pPr>
            <a:r>
              <a:rPr lang="fr-FR" b="1" dirty="0">
                <a:solidFill>
                  <a:srgbClr val="D4350D"/>
                </a:solidFill>
              </a:rPr>
              <a:t>RNA </a:t>
            </a:r>
            <a:r>
              <a:rPr lang="fr-FR" b="1" dirty="0" err="1">
                <a:solidFill>
                  <a:srgbClr val="D4350D"/>
                </a:solidFill>
              </a:rPr>
              <a:t>pol</a:t>
            </a:r>
            <a:r>
              <a:rPr lang="fr-FR" b="1" dirty="0">
                <a:solidFill>
                  <a:srgbClr val="D4350D"/>
                </a:solidFill>
              </a:rPr>
              <a:t> III </a:t>
            </a:r>
            <a:r>
              <a:rPr lang="fr-FR" dirty="0">
                <a:sym typeface="Wingdings"/>
              </a:rPr>
              <a:t> </a:t>
            </a:r>
            <a:r>
              <a:rPr lang="fr-FR" dirty="0" err="1"/>
              <a:t>genes</a:t>
            </a:r>
            <a:r>
              <a:rPr lang="fr-FR" dirty="0"/>
              <a:t> for one </a:t>
            </a:r>
            <a:r>
              <a:rPr lang="fr-FR" dirty="0" err="1"/>
              <a:t>small</a:t>
            </a:r>
            <a:r>
              <a:rPr lang="fr-FR" dirty="0"/>
              <a:t> </a:t>
            </a:r>
            <a:r>
              <a:rPr lang="fr-FR" dirty="0" err="1"/>
              <a:t>rRNA</a:t>
            </a:r>
            <a:r>
              <a:rPr lang="fr-FR" dirty="0"/>
              <a:t>, plus the </a:t>
            </a:r>
            <a:r>
              <a:rPr lang="fr-FR" dirty="0" err="1"/>
              <a:t>tRNAs</a:t>
            </a:r>
            <a:r>
              <a:rPr lang="fr-FR" dirty="0"/>
              <a:t> </a:t>
            </a:r>
            <a:r>
              <a:rPr lang="fr-FR" dirty="0" err="1"/>
              <a:t>that</a:t>
            </a:r>
            <a:r>
              <a:rPr lang="fr-FR" dirty="0"/>
              <a:t> </a:t>
            </a:r>
            <a:r>
              <a:rPr lang="fr-FR" dirty="0" err="1"/>
              <a:t>play</a:t>
            </a:r>
            <a:r>
              <a:rPr lang="fr-FR" dirty="0"/>
              <a:t> a </a:t>
            </a:r>
            <a:r>
              <a:rPr lang="fr-FR" dirty="0" err="1"/>
              <a:t>key</a:t>
            </a:r>
            <a:r>
              <a:rPr lang="fr-FR" dirty="0"/>
              <a:t> </a:t>
            </a:r>
            <a:r>
              <a:rPr lang="fr-FR" dirty="0" err="1"/>
              <a:t>role</a:t>
            </a:r>
            <a:r>
              <a:rPr lang="fr-FR" dirty="0"/>
              <a:t> in the translation </a:t>
            </a:r>
            <a:r>
              <a:rPr lang="fr-FR" dirty="0" err="1"/>
              <a:t>process</a:t>
            </a:r>
            <a:r>
              <a:rPr lang="fr-FR" dirty="0"/>
              <a:t>, as </a:t>
            </a:r>
            <a:r>
              <a:rPr lang="fr-FR" dirty="0" err="1"/>
              <a:t>well</a:t>
            </a:r>
            <a:r>
              <a:rPr lang="fr-FR" dirty="0"/>
              <a:t> as </a:t>
            </a:r>
            <a:r>
              <a:rPr lang="fr-FR" dirty="0" err="1"/>
              <a:t>other</a:t>
            </a:r>
            <a:r>
              <a:rPr lang="fr-FR" dirty="0"/>
              <a:t> </a:t>
            </a:r>
            <a:r>
              <a:rPr lang="fr-FR" dirty="0" err="1"/>
              <a:t>small</a:t>
            </a:r>
            <a:r>
              <a:rPr lang="fr-FR" dirty="0"/>
              <a:t> </a:t>
            </a:r>
            <a:r>
              <a:rPr lang="fr-FR" dirty="0" err="1"/>
              <a:t>regulatory</a:t>
            </a:r>
            <a:r>
              <a:rPr lang="fr-FR" dirty="0"/>
              <a:t> RNA </a:t>
            </a:r>
            <a:r>
              <a:rPr lang="fr-FR" dirty="0" err="1"/>
              <a:t>molecules</a:t>
            </a:r>
            <a:r>
              <a:rPr lang="fr-FR" dirty="0"/>
              <a:t>. </a:t>
            </a:r>
          </a:p>
        </p:txBody>
      </p:sp>
    </p:spTree>
    <p:extLst>
      <p:ext uri="{BB962C8B-B14F-4D97-AF65-F5344CB8AC3E}">
        <p14:creationId xmlns:p14="http://schemas.microsoft.com/office/powerpoint/2010/main" val="53756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transcription</a:t>
            </a:r>
          </a:p>
        </p:txBody>
      </p:sp>
      <p:sp>
        <p:nvSpPr>
          <p:cNvPr id="37" name="Rectangle 36"/>
          <p:cNvSpPr/>
          <p:nvPr/>
        </p:nvSpPr>
        <p:spPr>
          <a:xfrm>
            <a:off x="756703" y="6552508"/>
            <a:ext cx="8366143" cy="261610"/>
          </a:xfrm>
          <a:prstGeom prst="rect">
            <a:avLst/>
          </a:prstGeom>
        </p:spPr>
        <p:txBody>
          <a:bodyPr wrap="square">
            <a:spAutoFit/>
          </a:bodyPr>
          <a:lstStyle/>
          <a:p>
            <a:pPr algn="r"/>
            <a:r>
              <a:rPr lang="en-US" sz="1100" dirty="0"/>
              <a:t>https://</a:t>
            </a:r>
            <a:r>
              <a:rPr lang="en-US" sz="1100" dirty="0" err="1"/>
              <a:t>engineering.ucsb.edu</a:t>
            </a:r>
            <a:r>
              <a:rPr lang="en-US" sz="1100" dirty="0"/>
              <a:t>/~shell/che170/DNA-</a:t>
            </a:r>
            <a:r>
              <a:rPr lang="en-US" sz="1100" dirty="0" err="1"/>
              <a:t>notes.pdf</a:t>
            </a:r>
            <a:endParaRPr lang="en-US" sz="1100" dirty="0"/>
          </a:p>
        </p:txBody>
      </p:sp>
      <p:sp>
        <p:nvSpPr>
          <p:cNvPr id="6" name="Rectangle 5"/>
          <p:cNvSpPr/>
          <p:nvPr/>
        </p:nvSpPr>
        <p:spPr>
          <a:xfrm>
            <a:off x="854990" y="2544707"/>
            <a:ext cx="8242710" cy="3416320"/>
          </a:xfrm>
          <a:prstGeom prst="rect">
            <a:avLst/>
          </a:prstGeom>
        </p:spPr>
        <p:txBody>
          <a:bodyPr wrap="square">
            <a:spAutoFit/>
          </a:bodyPr>
          <a:lstStyle/>
          <a:p>
            <a:r>
              <a:rPr lang="fr-FR" b="1" dirty="0" err="1"/>
              <a:t>Prokaryotes</a:t>
            </a:r>
            <a:endParaRPr lang="fr-FR" b="1" dirty="0"/>
          </a:p>
          <a:p>
            <a:endParaRPr lang="fr-FR" dirty="0"/>
          </a:p>
          <a:p>
            <a:pPr marL="742950" lvl="1" indent="-285750">
              <a:buFontTx/>
              <a:buChar char="-"/>
            </a:pPr>
            <a:r>
              <a:rPr lang="fr-FR" b="1" dirty="0">
                <a:solidFill>
                  <a:srgbClr val="D4350D"/>
                </a:solidFill>
              </a:rPr>
              <a:t>RNA </a:t>
            </a:r>
            <a:r>
              <a:rPr lang="fr-FR" b="1" dirty="0" err="1">
                <a:solidFill>
                  <a:srgbClr val="D4350D"/>
                </a:solidFill>
              </a:rPr>
              <a:t>polymerase</a:t>
            </a:r>
            <a:r>
              <a:rPr lang="fr-FR" b="1" dirty="0">
                <a:solidFill>
                  <a:srgbClr val="D4350D"/>
                </a:solidFill>
              </a:rPr>
              <a:t> </a:t>
            </a:r>
            <a:r>
              <a:rPr lang="fr-FR" dirty="0" err="1"/>
              <a:t>binds</a:t>
            </a:r>
            <a:r>
              <a:rPr lang="fr-FR" dirty="0"/>
              <a:t> to </a:t>
            </a:r>
            <a:r>
              <a:rPr lang="fr-FR" dirty="0" err="1"/>
              <a:t>specific</a:t>
            </a:r>
            <a:r>
              <a:rPr lang="fr-FR" dirty="0"/>
              <a:t> </a:t>
            </a:r>
            <a:r>
              <a:rPr lang="fr-FR" dirty="0" err="1"/>
              <a:t>regions</a:t>
            </a:r>
            <a:r>
              <a:rPr lang="fr-FR" dirty="0"/>
              <a:t> of the DNA </a:t>
            </a:r>
            <a:r>
              <a:rPr lang="fr-FR" dirty="0" err="1"/>
              <a:t>called</a:t>
            </a:r>
            <a:r>
              <a:rPr lang="fr-FR" dirty="0"/>
              <a:t> </a:t>
            </a:r>
            <a:r>
              <a:rPr lang="fr-FR" dirty="0" err="1"/>
              <a:t>promoters</a:t>
            </a:r>
            <a:r>
              <a:rPr lang="fr-FR" dirty="0"/>
              <a:t>, </a:t>
            </a:r>
            <a:r>
              <a:rPr lang="fr-FR" dirty="0" err="1"/>
              <a:t>specific</a:t>
            </a:r>
            <a:r>
              <a:rPr lang="fr-FR" dirty="0"/>
              <a:t> </a:t>
            </a:r>
            <a:r>
              <a:rPr lang="fr-FR" dirty="0" err="1"/>
              <a:t>nucleotide</a:t>
            </a:r>
            <a:r>
              <a:rPr lang="fr-FR" dirty="0"/>
              <a:t> </a:t>
            </a:r>
            <a:r>
              <a:rPr lang="fr-FR" dirty="0" err="1"/>
              <a:t>sequences</a:t>
            </a:r>
            <a:r>
              <a:rPr lang="fr-FR" dirty="0"/>
              <a:t> </a:t>
            </a:r>
          </a:p>
          <a:p>
            <a:pPr marL="742950" lvl="1" indent="-285750">
              <a:buFontTx/>
              <a:buChar char="-"/>
            </a:pPr>
            <a:endParaRPr lang="fr-FR" dirty="0"/>
          </a:p>
          <a:p>
            <a:pPr marL="742950" lvl="1" indent="-285750">
              <a:buFontTx/>
              <a:buChar char="-"/>
            </a:pPr>
            <a:r>
              <a:rPr lang="fr-FR" b="1" dirty="0" err="1">
                <a:solidFill>
                  <a:srgbClr val="D4350D"/>
                </a:solidFill>
              </a:rPr>
              <a:t>Promoters</a:t>
            </a:r>
            <a:r>
              <a:rPr lang="fr-FR" dirty="0"/>
              <a:t> orient </a:t>
            </a:r>
            <a:r>
              <a:rPr lang="fr-FR" dirty="0" err="1"/>
              <a:t>polymerase</a:t>
            </a:r>
            <a:r>
              <a:rPr lang="fr-FR" dirty="0"/>
              <a:t> in a </a:t>
            </a:r>
            <a:r>
              <a:rPr lang="fr-FR" dirty="0" err="1"/>
              <a:t>specific</a:t>
            </a:r>
            <a:r>
              <a:rPr lang="fr-FR" dirty="0"/>
              <a:t> direction </a:t>
            </a:r>
          </a:p>
          <a:p>
            <a:pPr marL="742950" lvl="1" indent="-285750">
              <a:buFontTx/>
              <a:buChar char="-"/>
            </a:pPr>
            <a:endParaRPr lang="fr-FR" dirty="0"/>
          </a:p>
          <a:p>
            <a:pPr marL="742950" lvl="1" indent="-285750">
              <a:buFontTx/>
              <a:buChar char="-"/>
            </a:pPr>
            <a:r>
              <a:rPr lang="fr-FR" dirty="0"/>
              <a:t>RNA </a:t>
            </a:r>
            <a:r>
              <a:rPr lang="fr-FR" dirty="0" err="1"/>
              <a:t>polymerase</a:t>
            </a:r>
            <a:r>
              <a:rPr lang="fr-FR" dirty="0"/>
              <a:t> </a:t>
            </a:r>
            <a:r>
              <a:rPr lang="fr-FR" dirty="0" err="1"/>
              <a:t>binds</a:t>
            </a:r>
            <a:r>
              <a:rPr lang="fr-FR" dirty="0"/>
              <a:t> to the </a:t>
            </a:r>
            <a:r>
              <a:rPr lang="fr-FR" dirty="0" err="1"/>
              <a:t>promoter</a:t>
            </a:r>
            <a:r>
              <a:rPr lang="fr-FR" dirty="0"/>
              <a:t> </a:t>
            </a:r>
            <a:r>
              <a:rPr lang="fr-FR" dirty="0" err="1"/>
              <a:t>with</a:t>
            </a:r>
            <a:r>
              <a:rPr lang="fr-FR" dirty="0"/>
              <a:t> the help of an </a:t>
            </a:r>
            <a:r>
              <a:rPr lang="fr-FR" dirty="0" err="1"/>
              <a:t>accessory</a:t>
            </a:r>
            <a:r>
              <a:rPr lang="fr-FR" dirty="0"/>
              <a:t> </a:t>
            </a:r>
            <a:r>
              <a:rPr lang="fr-FR" dirty="0" err="1"/>
              <a:t>protein</a:t>
            </a:r>
            <a:r>
              <a:rPr lang="fr-FR" dirty="0"/>
              <a:t>, </a:t>
            </a:r>
            <a:r>
              <a:rPr lang="fr-FR" dirty="0" err="1"/>
              <a:t>called</a:t>
            </a:r>
            <a:r>
              <a:rPr lang="fr-FR" dirty="0"/>
              <a:t> a </a:t>
            </a:r>
            <a:r>
              <a:rPr lang="fr-FR" b="1" dirty="0">
                <a:solidFill>
                  <a:srgbClr val="D4350D"/>
                </a:solidFill>
              </a:rPr>
              <a:t>sigma factor </a:t>
            </a:r>
          </a:p>
          <a:p>
            <a:pPr marL="742950" lvl="1" indent="-285750">
              <a:buFontTx/>
              <a:buChar char="-"/>
            </a:pPr>
            <a:endParaRPr lang="fr-FR" dirty="0"/>
          </a:p>
          <a:p>
            <a:pPr marL="742950" lvl="1" indent="-285750">
              <a:buFontTx/>
              <a:buChar char="-"/>
            </a:pPr>
            <a:r>
              <a:rPr lang="fr-FR" dirty="0" err="1"/>
              <a:t>Synthesis</a:t>
            </a:r>
            <a:r>
              <a:rPr lang="fr-FR" dirty="0"/>
              <a:t> stops </a:t>
            </a:r>
            <a:r>
              <a:rPr lang="fr-FR" dirty="0" err="1"/>
              <a:t>at</a:t>
            </a:r>
            <a:r>
              <a:rPr lang="fr-FR" dirty="0"/>
              <a:t> a </a:t>
            </a:r>
            <a:r>
              <a:rPr lang="fr-FR" b="1" dirty="0" err="1">
                <a:solidFill>
                  <a:srgbClr val="D4350D"/>
                </a:solidFill>
              </a:rPr>
              <a:t>terminator</a:t>
            </a:r>
            <a:r>
              <a:rPr lang="fr-FR" b="1" dirty="0">
                <a:solidFill>
                  <a:srgbClr val="D4350D"/>
                </a:solidFill>
              </a:rPr>
              <a:t> </a:t>
            </a:r>
            <a:r>
              <a:rPr lang="fr-FR" b="1" dirty="0" err="1">
                <a:solidFill>
                  <a:srgbClr val="D4350D"/>
                </a:solidFill>
              </a:rPr>
              <a:t>sequence</a:t>
            </a:r>
            <a:r>
              <a:rPr lang="fr-FR" dirty="0"/>
              <a:t>, </a:t>
            </a:r>
            <a:r>
              <a:rPr lang="fr-FR" dirty="0" err="1"/>
              <a:t>typically</a:t>
            </a:r>
            <a:r>
              <a:rPr lang="fr-FR" dirty="0"/>
              <a:t> of poly A-T </a:t>
            </a:r>
            <a:r>
              <a:rPr lang="fr-FR" dirty="0" err="1"/>
              <a:t>stretches</a:t>
            </a:r>
            <a:r>
              <a:rPr lang="fr-FR" dirty="0"/>
              <a:t> of DNA </a:t>
            </a:r>
          </a:p>
        </p:txBody>
      </p:sp>
    </p:spTree>
    <p:extLst>
      <p:ext uri="{BB962C8B-B14F-4D97-AF65-F5344CB8AC3E}">
        <p14:creationId xmlns:p14="http://schemas.microsoft.com/office/powerpoint/2010/main" val="2303087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transcription</a:t>
            </a:r>
          </a:p>
        </p:txBody>
      </p:sp>
      <p:sp>
        <p:nvSpPr>
          <p:cNvPr id="37" name="Rectangle 36"/>
          <p:cNvSpPr/>
          <p:nvPr/>
        </p:nvSpPr>
        <p:spPr>
          <a:xfrm>
            <a:off x="756703" y="6552508"/>
            <a:ext cx="8366143" cy="261610"/>
          </a:xfrm>
          <a:prstGeom prst="rect">
            <a:avLst/>
          </a:prstGeom>
        </p:spPr>
        <p:txBody>
          <a:bodyPr wrap="square">
            <a:spAutoFit/>
          </a:bodyPr>
          <a:lstStyle/>
          <a:p>
            <a:pPr algn="r"/>
            <a:r>
              <a:rPr lang="en-US" sz="1100" dirty="0"/>
              <a:t>https://</a:t>
            </a:r>
            <a:r>
              <a:rPr lang="en-US" sz="1100" dirty="0" err="1"/>
              <a:t>engineering.ucsb.edu</a:t>
            </a:r>
            <a:r>
              <a:rPr lang="en-US" sz="1100" dirty="0"/>
              <a:t>/~shell/che170/DNA-</a:t>
            </a:r>
            <a:r>
              <a:rPr lang="en-US" sz="1100" dirty="0" err="1"/>
              <a:t>notes.pdf</a:t>
            </a:r>
            <a:endParaRPr lang="en-US" sz="1100" dirty="0"/>
          </a:p>
        </p:txBody>
      </p:sp>
      <p:sp>
        <p:nvSpPr>
          <p:cNvPr id="6" name="Rectangle 5"/>
          <p:cNvSpPr/>
          <p:nvPr/>
        </p:nvSpPr>
        <p:spPr>
          <a:xfrm>
            <a:off x="854990" y="2544707"/>
            <a:ext cx="8242710" cy="4247317"/>
          </a:xfrm>
          <a:prstGeom prst="rect">
            <a:avLst/>
          </a:prstGeom>
        </p:spPr>
        <p:txBody>
          <a:bodyPr wrap="square">
            <a:spAutoFit/>
          </a:bodyPr>
          <a:lstStyle/>
          <a:p>
            <a:r>
              <a:rPr lang="fr-FR" b="1" dirty="0" err="1"/>
              <a:t>Eukaryotes</a:t>
            </a:r>
            <a:endParaRPr lang="fr-FR" b="1" dirty="0"/>
          </a:p>
          <a:p>
            <a:endParaRPr lang="fr-FR" dirty="0"/>
          </a:p>
          <a:p>
            <a:pPr marL="285750" indent="-285750">
              <a:buFontTx/>
              <a:buChar char="-"/>
            </a:pPr>
            <a:r>
              <a:rPr lang="fr-FR" dirty="0" err="1"/>
              <a:t>Different</a:t>
            </a:r>
            <a:r>
              <a:rPr lang="fr-FR" dirty="0"/>
              <a:t> </a:t>
            </a:r>
            <a:r>
              <a:rPr lang="fr-FR" dirty="0" err="1"/>
              <a:t>kinds</a:t>
            </a:r>
            <a:r>
              <a:rPr lang="fr-FR" dirty="0"/>
              <a:t> of RNA </a:t>
            </a:r>
            <a:r>
              <a:rPr lang="fr-FR" dirty="0" err="1"/>
              <a:t>polymerases</a:t>
            </a:r>
            <a:endParaRPr lang="fr-FR" dirty="0"/>
          </a:p>
          <a:p>
            <a:pPr marL="285750" indent="-285750">
              <a:buFontTx/>
              <a:buChar char="-"/>
            </a:pPr>
            <a:endParaRPr lang="fr-FR" dirty="0"/>
          </a:p>
          <a:p>
            <a:pPr marL="285750" indent="-285750">
              <a:buFontTx/>
              <a:buChar char="-"/>
            </a:pPr>
            <a:r>
              <a:rPr lang="fr-FR" dirty="0"/>
              <a:t>RNA </a:t>
            </a:r>
            <a:r>
              <a:rPr lang="fr-FR" b="1" dirty="0" err="1">
                <a:solidFill>
                  <a:srgbClr val="D4350D"/>
                </a:solidFill>
              </a:rPr>
              <a:t>polymerase</a:t>
            </a:r>
            <a:r>
              <a:rPr lang="fr-FR" dirty="0"/>
              <a:t> </a:t>
            </a:r>
            <a:r>
              <a:rPr lang="fr-FR" dirty="0" err="1"/>
              <a:t>requires</a:t>
            </a:r>
            <a:r>
              <a:rPr lang="fr-FR" dirty="0"/>
              <a:t> </a:t>
            </a:r>
            <a:r>
              <a:rPr lang="fr-FR" b="1" dirty="0">
                <a:solidFill>
                  <a:srgbClr val="D4350D"/>
                </a:solidFill>
              </a:rPr>
              <a:t>transcription </a:t>
            </a:r>
            <a:r>
              <a:rPr lang="fr-FR" b="1" dirty="0" err="1">
                <a:solidFill>
                  <a:srgbClr val="D4350D"/>
                </a:solidFill>
              </a:rPr>
              <a:t>factors</a:t>
            </a:r>
            <a:r>
              <a:rPr lang="fr-FR" b="1" dirty="0">
                <a:solidFill>
                  <a:srgbClr val="D4350D"/>
                </a:solidFill>
              </a:rPr>
              <a:t> (</a:t>
            </a:r>
            <a:r>
              <a:rPr lang="fr-FR" b="1" dirty="0" err="1">
                <a:solidFill>
                  <a:srgbClr val="D4350D"/>
                </a:solidFill>
              </a:rPr>
              <a:t>TFs</a:t>
            </a:r>
            <a:r>
              <a:rPr lang="fr-FR" b="1" dirty="0">
                <a:solidFill>
                  <a:srgbClr val="D4350D"/>
                </a:solidFill>
              </a:rPr>
              <a:t>) </a:t>
            </a:r>
            <a:r>
              <a:rPr lang="fr-FR" dirty="0"/>
              <a:t>: </a:t>
            </a:r>
            <a:r>
              <a:rPr lang="fr-FR" dirty="0" err="1"/>
              <a:t>helper</a:t>
            </a:r>
            <a:r>
              <a:rPr lang="fr-FR" dirty="0"/>
              <a:t> </a:t>
            </a:r>
            <a:r>
              <a:rPr lang="fr-FR" dirty="0" err="1"/>
              <a:t>proteins</a:t>
            </a:r>
            <a:r>
              <a:rPr lang="fr-FR" dirty="0"/>
              <a:t> </a:t>
            </a:r>
            <a:r>
              <a:rPr lang="fr-FR" dirty="0">
                <a:sym typeface="Wingdings"/>
              </a:rPr>
              <a:t> </a:t>
            </a:r>
            <a:r>
              <a:rPr lang="fr-FR" dirty="0" err="1"/>
              <a:t>TFs</a:t>
            </a:r>
            <a:r>
              <a:rPr lang="fr-FR" dirty="0"/>
              <a:t> : assemble to </a:t>
            </a:r>
            <a:r>
              <a:rPr lang="fr-FR" dirty="0" err="1"/>
              <a:t>form</a:t>
            </a:r>
            <a:r>
              <a:rPr lang="fr-FR" dirty="0"/>
              <a:t> a large transcription </a:t>
            </a:r>
            <a:r>
              <a:rPr lang="fr-FR" dirty="0" err="1"/>
              <a:t>complex</a:t>
            </a:r>
            <a:r>
              <a:rPr lang="fr-FR" dirty="0"/>
              <a:t> (TFIID </a:t>
            </a:r>
            <a:r>
              <a:rPr lang="fr-FR" dirty="0" err="1"/>
              <a:t>binds</a:t>
            </a:r>
            <a:r>
              <a:rPr lang="fr-FR" dirty="0"/>
              <a:t> to TATA box…)</a:t>
            </a:r>
          </a:p>
          <a:p>
            <a:pPr marL="285750" indent="-285750">
              <a:buFontTx/>
              <a:buChar char="-"/>
            </a:pPr>
            <a:endParaRPr lang="fr-FR" dirty="0"/>
          </a:p>
          <a:p>
            <a:pPr marL="285750" indent="-285750">
              <a:buFontTx/>
              <a:buChar char="-"/>
            </a:pPr>
            <a:r>
              <a:rPr lang="fr-FR" b="1" dirty="0" err="1">
                <a:solidFill>
                  <a:srgbClr val="D4350D"/>
                </a:solidFill>
              </a:rPr>
              <a:t>Chromatin-remodeling</a:t>
            </a:r>
            <a:r>
              <a:rPr lang="fr-FR" b="1" dirty="0">
                <a:solidFill>
                  <a:srgbClr val="D4350D"/>
                </a:solidFill>
              </a:rPr>
              <a:t> </a:t>
            </a:r>
            <a:r>
              <a:rPr lang="fr-FR" b="1" dirty="0" err="1">
                <a:solidFill>
                  <a:srgbClr val="D4350D"/>
                </a:solidFill>
              </a:rPr>
              <a:t>proteins</a:t>
            </a:r>
            <a:r>
              <a:rPr lang="fr-FR" b="1" dirty="0">
                <a:solidFill>
                  <a:srgbClr val="D4350D"/>
                </a:solidFill>
              </a:rPr>
              <a:t> </a:t>
            </a:r>
            <a:r>
              <a:rPr lang="fr-FR" dirty="0"/>
              <a:t>are </a:t>
            </a:r>
            <a:r>
              <a:rPr lang="fr-FR" dirty="0" err="1"/>
              <a:t>involved</a:t>
            </a:r>
            <a:r>
              <a:rPr lang="fr-FR" dirty="0"/>
              <a:t> to </a:t>
            </a:r>
            <a:r>
              <a:rPr lang="fr-FR" dirty="0" err="1"/>
              <a:t>make</a:t>
            </a:r>
            <a:r>
              <a:rPr lang="fr-FR" dirty="0"/>
              <a:t> DNA accessible </a:t>
            </a:r>
            <a:r>
              <a:rPr lang="fr-FR" dirty="0" err="1"/>
              <a:t>from</a:t>
            </a:r>
            <a:r>
              <a:rPr lang="fr-FR" dirty="0"/>
              <a:t> the </a:t>
            </a:r>
            <a:r>
              <a:rPr lang="fr-FR" dirty="0" err="1"/>
              <a:t>wound</a:t>
            </a:r>
            <a:r>
              <a:rPr lang="fr-FR" dirty="0"/>
              <a:t> histone structure </a:t>
            </a:r>
          </a:p>
          <a:p>
            <a:pPr marL="285750" indent="-285750">
              <a:buFontTx/>
              <a:buChar char="-"/>
            </a:pPr>
            <a:endParaRPr lang="fr-FR" dirty="0"/>
          </a:p>
          <a:p>
            <a:pPr marL="285750" indent="-285750">
              <a:buFontTx/>
              <a:buChar char="-"/>
            </a:pPr>
            <a:r>
              <a:rPr lang="fr-FR" b="1" dirty="0">
                <a:solidFill>
                  <a:srgbClr val="D4350D"/>
                </a:solidFill>
              </a:rPr>
              <a:t>RNA </a:t>
            </a:r>
            <a:r>
              <a:rPr lang="fr-FR" b="1" dirty="0" err="1">
                <a:solidFill>
                  <a:srgbClr val="D4350D"/>
                </a:solidFill>
              </a:rPr>
              <a:t>chemically</a:t>
            </a:r>
            <a:r>
              <a:rPr lang="fr-FR" b="1" dirty="0">
                <a:solidFill>
                  <a:srgbClr val="D4350D"/>
                </a:solidFill>
              </a:rPr>
              <a:t> </a:t>
            </a:r>
            <a:r>
              <a:rPr lang="fr-FR" b="1" dirty="0" err="1">
                <a:solidFill>
                  <a:srgbClr val="D4350D"/>
                </a:solidFill>
              </a:rPr>
              <a:t>modified</a:t>
            </a:r>
            <a:r>
              <a:rPr lang="fr-FR" b="1" dirty="0">
                <a:solidFill>
                  <a:srgbClr val="D4350D"/>
                </a:solidFill>
              </a:rPr>
              <a:t> </a:t>
            </a:r>
            <a:r>
              <a:rPr lang="fr-FR" dirty="0" err="1"/>
              <a:t>with</a:t>
            </a:r>
            <a:r>
              <a:rPr lang="fr-FR" dirty="0"/>
              <a:t> a </a:t>
            </a:r>
            <a:r>
              <a:rPr lang="fr-FR" dirty="0" err="1"/>
              <a:t>methylated</a:t>
            </a:r>
            <a:r>
              <a:rPr lang="fr-FR" dirty="0"/>
              <a:t> guanine </a:t>
            </a:r>
            <a:r>
              <a:rPr lang="fr-FR" dirty="0" err="1"/>
              <a:t>at</a:t>
            </a:r>
            <a:r>
              <a:rPr lang="fr-FR" dirty="0"/>
              <a:t> the 5’ end and a poly-A </a:t>
            </a:r>
            <a:r>
              <a:rPr lang="fr-FR" dirty="0" err="1"/>
              <a:t>sequence</a:t>
            </a:r>
            <a:r>
              <a:rPr lang="fr-FR" dirty="0"/>
              <a:t> </a:t>
            </a:r>
            <a:r>
              <a:rPr lang="fr-FR" dirty="0" err="1"/>
              <a:t>at</a:t>
            </a:r>
            <a:r>
              <a:rPr lang="fr-FR" dirty="0"/>
              <a:t> the 3’ end </a:t>
            </a:r>
            <a:r>
              <a:rPr lang="fr-FR" dirty="0">
                <a:sym typeface="Wingdings"/>
              </a:rPr>
              <a:t> </a:t>
            </a:r>
            <a:r>
              <a:rPr lang="fr-FR" dirty="0" err="1">
                <a:sym typeface="Wingdings"/>
              </a:rPr>
              <a:t>necessary</a:t>
            </a:r>
            <a:r>
              <a:rPr lang="fr-FR" dirty="0">
                <a:sym typeface="Wingdings"/>
              </a:rPr>
              <a:t> for translation </a:t>
            </a:r>
          </a:p>
          <a:p>
            <a:pPr marL="285750" indent="-285750">
              <a:buFontTx/>
              <a:buChar char="-"/>
            </a:pPr>
            <a:endParaRPr lang="fr-FR" dirty="0">
              <a:sym typeface="Wingdings"/>
            </a:endParaRPr>
          </a:p>
          <a:p>
            <a:pPr marL="285750" indent="-285750">
              <a:buFontTx/>
              <a:buChar char="-"/>
            </a:pPr>
            <a:r>
              <a:rPr lang="fr-FR" dirty="0"/>
              <a:t>RNA </a:t>
            </a:r>
            <a:r>
              <a:rPr lang="fr-FR" dirty="0" err="1"/>
              <a:t>is</a:t>
            </a:r>
            <a:r>
              <a:rPr lang="fr-FR" dirty="0"/>
              <a:t> </a:t>
            </a:r>
            <a:r>
              <a:rPr lang="fr-FR" dirty="0" err="1"/>
              <a:t>processed</a:t>
            </a:r>
            <a:r>
              <a:rPr lang="fr-FR" dirty="0"/>
              <a:t> </a:t>
            </a:r>
            <a:r>
              <a:rPr lang="fr-FR" dirty="0" err="1"/>
              <a:t>after</a:t>
            </a:r>
            <a:r>
              <a:rPr lang="fr-FR" dirty="0"/>
              <a:t> </a:t>
            </a:r>
            <a:r>
              <a:rPr lang="fr-FR" dirty="0" err="1"/>
              <a:t>synthesis</a:t>
            </a:r>
            <a:r>
              <a:rPr lang="fr-FR" dirty="0"/>
              <a:t>  </a:t>
            </a:r>
            <a:r>
              <a:rPr lang="fr-FR" dirty="0">
                <a:sym typeface="Wingdings"/>
              </a:rPr>
              <a:t> </a:t>
            </a:r>
            <a:r>
              <a:rPr lang="fr-FR" b="1" dirty="0" err="1">
                <a:solidFill>
                  <a:srgbClr val="D4350D"/>
                </a:solidFill>
              </a:rPr>
              <a:t>splicing</a:t>
            </a:r>
            <a:r>
              <a:rPr lang="fr-FR" dirty="0"/>
              <a:t> to </a:t>
            </a:r>
            <a:r>
              <a:rPr lang="fr-FR" dirty="0" err="1"/>
              <a:t>remove</a:t>
            </a:r>
            <a:r>
              <a:rPr lang="fr-FR" dirty="0"/>
              <a:t> </a:t>
            </a:r>
            <a:r>
              <a:rPr lang="fr-FR" dirty="0" err="1"/>
              <a:t>noncoding</a:t>
            </a:r>
            <a:r>
              <a:rPr lang="fr-FR" dirty="0"/>
              <a:t> </a:t>
            </a:r>
            <a:r>
              <a:rPr lang="fr-FR" dirty="0" err="1"/>
              <a:t>regions</a:t>
            </a:r>
            <a:r>
              <a:rPr lang="fr-FR" dirty="0"/>
              <a:t> </a:t>
            </a:r>
            <a:r>
              <a:rPr lang="fr-FR" dirty="0" err="1"/>
              <a:t>called</a:t>
            </a:r>
            <a:r>
              <a:rPr lang="fr-FR" dirty="0"/>
              <a:t> introns </a:t>
            </a:r>
            <a:r>
              <a:rPr lang="fr-FR" dirty="0">
                <a:sym typeface="Wingdings"/>
              </a:rPr>
              <a:t> </a:t>
            </a:r>
            <a:r>
              <a:rPr lang="fr-FR" b="1" dirty="0">
                <a:sym typeface="Wingdings"/>
              </a:rPr>
              <a:t>important : </a:t>
            </a:r>
            <a:r>
              <a:rPr lang="fr-FR" b="1" dirty="0" err="1">
                <a:sym typeface="Wingdings"/>
              </a:rPr>
              <a:t>promotes</a:t>
            </a:r>
            <a:r>
              <a:rPr lang="fr-FR" b="1" dirty="0">
                <a:sym typeface="Wingdings"/>
              </a:rPr>
              <a:t> </a:t>
            </a:r>
            <a:r>
              <a:rPr lang="fr-FR" b="1" dirty="0" err="1">
                <a:sym typeface="Wingdings"/>
              </a:rPr>
              <a:t>diversity</a:t>
            </a:r>
            <a:r>
              <a:rPr lang="fr-FR" b="1" dirty="0"/>
              <a:t> </a:t>
            </a:r>
          </a:p>
        </p:txBody>
      </p:sp>
    </p:spTree>
    <p:extLst>
      <p:ext uri="{BB962C8B-B14F-4D97-AF65-F5344CB8AC3E}">
        <p14:creationId xmlns:p14="http://schemas.microsoft.com/office/powerpoint/2010/main" val="727106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transcription</a:t>
            </a:r>
          </a:p>
        </p:txBody>
      </p:sp>
      <p:sp>
        <p:nvSpPr>
          <p:cNvPr id="37" name="Rectangle 36"/>
          <p:cNvSpPr/>
          <p:nvPr/>
        </p:nvSpPr>
        <p:spPr>
          <a:xfrm>
            <a:off x="756703" y="6435886"/>
            <a:ext cx="8366143" cy="430887"/>
          </a:xfrm>
          <a:prstGeom prst="rect">
            <a:avLst/>
          </a:prstGeom>
        </p:spPr>
        <p:txBody>
          <a:bodyPr wrap="square">
            <a:spAutoFit/>
          </a:bodyPr>
          <a:lstStyle/>
          <a:p>
            <a:pPr algn="r"/>
            <a:r>
              <a:rPr lang="en-US" sz="1100" dirty="0"/>
              <a:t>https://engineering.ucsb.edu/~shell/che170/DNA-notes.pdf</a:t>
            </a:r>
          </a:p>
          <a:p>
            <a:pPr algn="r"/>
            <a:r>
              <a:rPr lang="en-US" sz="1100" dirty="0"/>
              <a:t>https://</a:t>
            </a:r>
            <a:r>
              <a:rPr lang="en-US" sz="1100" dirty="0" err="1"/>
              <a:t>en.wikipedia.org</a:t>
            </a:r>
            <a:r>
              <a:rPr lang="en-US" sz="1100" dirty="0"/>
              <a:t>/wiki/</a:t>
            </a:r>
            <a:r>
              <a:rPr lang="en-US" sz="1100" dirty="0" err="1"/>
              <a:t>Wobble_base_pair</a:t>
            </a:r>
            <a:endParaRPr lang="en-US" sz="1100" dirty="0"/>
          </a:p>
        </p:txBody>
      </p:sp>
      <p:sp>
        <p:nvSpPr>
          <p:cNvPr id="3" name="Rectangle 2"/>
          <p:cNvSpPr/>
          <p:nvPr/>
        </p:nvSpPr>
        <p:spPr>
          <a:xfrm>
            <a:off x="860537" y="2511275"/>
            <a:ext cx="7627428" cy="3693319"/>
          </a:xfrm>
          <a:prstGeom prst="rect">
            <a:avLst/>
          </a:prstGeom>
        </p:spPr>
        <p:txBody>
          <a:bodyPr wrap="square">
            <a:spAutoFit/>
          </a:bodyPr>
          <a:lstStyle/>
          <a:p>
            <a:r>
              <a:rPr lang="fr-FR" b="1" dirty="0"/>
              <a:t>RNA has </a:t>
            </a:r>
            <a:r>
              <a:rPr lang="fr-FR" b="1" dirty="0" err="1"/>
              <a:t>some</a:t>
            </a:r>
            <a:r>
              <a:rPr lang="fr-FR" b="1" dirty="0"/>
              <a:t> distinctions </a:t>
            </a:r>
            <a:r>
              <a:rPr lang="fr-FR" b="1" dirty="0" err="1"/>
              <a:t>from</a:t>
            </a:r>
            <a:r>
              <a:rPr lang="fr-FR" b="1" dirty="0"/>
              <a:t> DNA </a:t>
            </a:r>
          </a:p>
          <a:p>
            <a:endParaRPr lang="fr-FR" dirty="0"/>
          </a:p>
          <a:p>
            <a:pPr marL="285750" indent="-285750">
              <a:buFontTx/>
              <a:buChar char="-"/>
            </a:pPr>
            <a:r>
              <a:rPr lang="fr-FR" dirty="0"/>
              <a:t>ribose </a:t>
            </a:r>
            <a:r>
              <a:rPr lang="fr-FR" dirty="0" err="1"/>
              <a:t>rather</a:t>
            </a:r>
            <a:r>
              <a:rPr lang="fr-FR" dirty="0"/>
              <a:t> </a:t>
            </a:r>
            <a:r>
              <a:rPr lang="fr-FR" dirty="0" err="1"/>
              <a:t>than</a:t>
            </a:r>
            <a:r>
              <a:rPr lang="fr-FR" dirty="0"/>
              <a:t> </a:t>
            </a:r>
            <a:r>
              <a:rPr lang="fr-FR" dirty="0" err="1"/>
              <a:t>deoxyribose</a:t>
            </a:r>
            <a:r>
              <a:rPr lang="fr-FR" dirty="0"/>
              <a:t> </a:t>
            </a:r>
            <a:r>
              <a:rPr lang="fr-FR" dirty="0" err="1"/>
              <a:t>sugar</a:t>
            </a:r>
            <a:r>
              <a:rPr lang="fr-FR" dirty="0"/>
              <a:t> (</a:t>
            </a:r>
            <a:r>
              <a:rPr lang="fr-FR" dirty="0" err="1"/>
              <a:t>differs</a:t>
            </a:r>
            <a:r>
              <a:rPr lang="fr-FR" dirty="0"/>
              <a:t> in an OH group) </a:t>
            </a:r>
          </a:p>
          <a:p>
            <a:pPr marL="285750" indent="-285750">
              <a:buFontTx/>
              <a:buChar char="-"/>
            </a:pPr>
            <a:endParaRPr lang="fr-FR" dirty="0"/>
          </a:p>
          <a:p>
            <a:pPr marL="285750" indent="-285750">
              <a:buFontTx/>
              <a:buChar char="-"/>
            </a:pPr>
            <a:r>
              <a:rPr lang="fr-FR" dirty="0" err="1"/>
              <a:t>uracil</a:t>
            </a:r>
            <a:r>
              <a:rPr lang="fr-FR" dirty="0"/>
              <a:t> </a:t>
            </a:r>
            <a:r>
              <a:rPr lang="fr-FR" dirty="0" err="1"/>
              <a:t>instead</a:t>
            </a:r>
            <a:r>
              <a:rPr lang="fr-FR" dirty="0"/>
              <a:t> of thymine (</a:t>
            </a:r>
            <a:r>
              <a:rPr lang="fr-FR" dirty="0" err="1"/>
              <a:t>loss</a:t>
            </a:r>
            <a:r>
              <a:rPr lang="fr-FR" dirty="0"/>
              <a:t> of a </a:t>
            </a:r>
            <a:r>
              <a:rPr lang="fr-FR" dirty="0" err="1"/>
              <a:t>methyl</a:t>
            </a:r>
            <a:r>
              <a:rPr lang="fr-FR" dirty="0"/>
              <a:t> group)</a:t>
            </a:r>
          </a:p>
          <a:p>
            <a:pPr marL="285750" indent="-285750">
              <a:buFontTx/>
              <a:buChar char="-"/>
            </a:pPr>
            <a:endParaRPr lang="fr-FR" dirty="0"/>
          </a:p>
          <a:p>
            <a:pPr marL="285750" indent="-285750">
              <a:buFontTx/>
              <a:buChar char="-"/>
            </a:pPr>
            <a:r>
              <a:rPr lang="fr-FR" b="1" dirty="0" err="1"/>
              <a:t>wobble</a:t>
            </a:r>
            <a:r>
              <a:rPr lang="fr-FR" b="1" dirty="0"/>
              <a:t> base </a:t>
            </a:r>
            <a:r>
              <a:rPr lang="fr-FR" b="1" dirty="0" err="1"/>
              <a:t>pairing</a:t>
            </a:r>
            <a:r>
              <a:rPr lang="fr-FR" dirty="0"/>
              <a:t> : </a:t>
            </a:r>
            <a:r>
              <a:rPr lang="fr-FR" dirty="0" err="1"/>
              <a:t>pairing</a:t>
            </a:r>
            <a:r>
              <a:rPr lang="fr-FR" dirty="0"/>
              <a:t> </a:t>
            </a:r>
            <a:r>
              <a:rPr lang="fr-FR" dirty="0" err="1"/>
              <a:t>between</a:t>
            </a:r>
            <a:r>
              <a:rPr lang="fr-FR" dirty="0"/>
              <a:t> </a:t>
            </a:r>
            <a:r>
              <a:rPr lang="fr-FR" dirty="0" err="1"/>
              <a:t>two</a:t>
            </a:r>
            <a:r>
              <a:rPr lang="fr-FR" dirty="0"/>
              <a:t> </a:t>
            </a:r>
            <a:r>
              <a:rPr lang="fr-FR" dirty="0" err="1"/>
              <a:t>nucleotides</a:t>
            </a:r>
            <a:r>
              <a:rPr lang="fr-FR" dirty="0"/>
              <a:t> in RNA </a:t>
            </a:r>
            <a:r>
              <a:rPr lang="fr-FR" dirty="0" err="1"/>
              <a:t>molecules</a:t>
            </a:r>
            <a:r>
              <a:rPr lang="fr-FR" dirty="0"/>
              <a:t> </a:t>
            </a:r>
            <a:r>
              <a:rPr lang="fr-FR" dirty="0" err="1"/>
              <a:t>that</a:t>
            </a:r>
            <a:r>
              <a:rPr lang="fr-FR" dirty="0"/>
              <a:t> </a:t>
            </a:r>
            <a:r>
              <a:rPr lang="fr-FR" dirty="0" err="1"/>
              <a:t>does</a:t>
            </a:r>
            <a:r>
              <a:rPr lang="fr-FR" dirty="0"/>
              <a:t> not </a:t>
            </a:r>
            <a:r>
              <a:rPr lang="fr-FR" dirty="0" err="1"/>
              <a:t>follow</a:t>
            </a:r>
            <a:r>
              <a:rPr lang="fr-FR" dirty="0"/>
              <a:t> Watson-Crick base pair </a:t>
            </a:r>
            <a:r>
              <a:rPr lang="fr-FR" dirty="0" err="1"/>
              <a:t>rules</a:t>
            </a:r>
            <a:r>
              <a:rPr lang="fr-FR" dirty="0"/>
              <a:t> : (</a:t>
            </a:r>
            <a:r>
              <a:rPr lang="fr-FR" b="1" dirty="0"/>
              <a:t>G-U</a:t>
            </a:r>
            <a:r>
              <a:rPr lang="fr-FR" dirty="0"/>
              <a:t>), (</a:t>
            </a:r>
            <a:r>
              <a:rPr lang="fr-FR" b="1" dirty="0"/>
              <a:t>I-U</a:t>
            </a:r>
            <a:r>
              <a:rPr lang="fr-FR" dirty="0"/>
              <a:t>), (</a:t>
            </a:r>
            <a:r>
              <a:rPr lang="fr-FR" b="1" dirty="0"/>
              <a:t>I-A</a:t>
            </a:r>
            <a:r>
              <a:rPr lang="fr-FR" dirty="0"/>
              <a:t>), (</a:t>
            </a:r>
            <a:r>
              <a:rPr lang="fr-FR" b="1" dirty="0"/>
              <a:t>I-C</a:t>
            </a:r>
            <a:r>
              <a:rPr lang="fr-FR" dirty="0"/>
              <a:t>) </a:t>
            </a:r>
            <a:r>
              <a:rPr lang="fr-FR" dirty="0">
                <a:sym typeface="Wingdings"/>
              </a:rPr>
              <a:t> </a:t>
            </a:r>
            <a:r>
              <a:rPr lang="fr-FR" dirty="0" err="1"/>
              <a:t>fundamental</a:t>
            </a:r>
            <a:r>
              <a:rPr lang="fr-FR" dirty="0"/>
              <a:t> in RNA </a:t>
            </a:r>
            <a:r>
              <a:rPr lang="fr-FR" dirty="0" err="1"/>
              <a:t>secondary</a:t>
            </a:r>
            <a:r>
              <a:rPr lang="fr-FR" dirty="0"/>
              <a:t> structure and </a:t>
            </a:r>
            <a:r>
              <a:rPr lang="fr-FR" dirty="0" err="1"/>
              <a:t>critical</a:t>
            </a:r>
            <a:r>
              <a:rPr lang="fr-FR" dirty="0"/>
              <a:t> for a </a:t>
            </a:r>
            <a:r>
              <a:rPr lang="fr-FR" dirty="0" err="1"/>
              <a:t>proper</a:t>
            </a:r>
            <a:r>
              <a:rPr lang="fr-FR" dirty="0"/>
              <a:t> translation</a:t>
            </a:r>
          </a:p>
          <a:p>
            <a:pPr marL="285750" indent="-285750">
              <a:buFontTx/>
              <a:buChar char="-"/>
            </a:pPr>
            <a:endParaRPr lang="fr-FR" dirty="0"/>
          </a:p>
          <a:p>
            <a:pPr marL="285750" indent="-285750">
              <a:buFontTx/>
              <a:buChar char="-"/>
            </a:pPr>
            <a:r>
              <a:rPr lang="fr-FR" dirty="0"/>
              <a:t>single-</a:t>
            </a:r>
            <a:r>
              <a:rPr lang="fr-FR" dirty="0" err="1"/>
              <a:t>stranded</a:t>
            </a:r>
            <a:r>
              <a:rPr lang="fr-FR" dirty="0"/>
              <a:t>, and </a:t>
            </a:r>
            <a:r>
              <a:rPr lang="fr-FR" dirty="0" err="1"/>
              <a:t>typically</a:t>
            </a:r>
            <a:r>
              <a:rPr lang="fr-FR" dirty="0"/>
              <a:t> </a:t>
            </a:r>
            <a:r>
              <a:rPr lang="fr-FR" dirty="0" err="1"/>
              <a:t>folds</a:t>
            </a:r>
            <a:r>
              <a:rPr lang="fr-FR" dirty="0"/>
              <a:t> </a:t>
            </a:r>
            <a:r>
              <a:rPr lang="fr-FR" dirty="0" err="1"/>
              <a:t>into</a:t>
            </a:r>
            <a:r>
              <a:rPr lang="fr-FR" dirty="0"/>
              <a:t> unique </a:t>
            </a:r>
            <a:r>
              <a:rPr lang="fr-FR" dirty="0" err="1"/>
              <a:t>shapes</a:t>
            </a:r>
            <a:r>
              <a:rPr lang="fr-FR" dirty="0"/>
              <a:t>, </a:t>
            </a:r>
            <a:r>
              <a:rPr lang="fr-FR" dirty="0" err="1"/>
              <a:t>like</a:t>
            </a:r>
            <a:r>
              <a:rPr lang="fr-FR" dirty="0"/>
              <a:t> </a:t>
            </a:r>
            <a:r>
              <a:rPr lang="fr-FR" dirty="0" err="1"/>
              <a:t>proteins</a:t>
            </a:r>
            <a:r>
              <a:rPr lang="fr-FR" dirty="0"/>
              <a:t> </a:t>
            </a:r>
          </a:p>
          <a:p>
            <a:pPr marL="285750" indent="-285750">
              <a:buFontTx/>
              <a:buChar char="-"/>
            </a:pPr>
            <a:endParaRPr lang="fr-FR" dirty="0"/>
          </a:p>
          <a:p>
            <a:pPr marL="285750" indent="-285750">
              <a:buFontTx/>
              <a:buChar char="-"/>
            </a:pPr>
            <a:r>
              <a:rPr lang="fr-FR" dirty="0" err="1"/>
              <a:t>less</a:t>
            </a:r>
            <a:r>
              <a:rPr lang="fr-FR" dirty="0"/>
              <a:t> </a:t>
            </a:r>
            <a:r>
              <a:rPr lang="fr-FR" dirty="0" err="1"/>
              <a:t>chemically</a:t>
            </a:r>
            <a:r>
              <a:rPr lang="fr-FR" dirty="0"/>
              <a:t> stable</a:t>
            </a:r>
          </a:p>
        </p:txBody>
      </p:sp>
    </p:spTree>
    <p:extLst>
      <p:ext uri="{BB962C8B-B14F-4D97-AF65-F5344CB8AC3E}">
        <p14:creationId xmlns:p14="http://schemas.microsoft.com/office/powerpoint/2010/main" val="2049209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translation</a:t>
            </a:r>
          </a:p>
        </p:txBody>
      </p:sp>
      <p:sp>
        <p:nvSpPr>
          <p:cNvPr id="37" name="Rectangle 36"/>
          <p:cNvSpPr/>
          <p:nvPr/>
        </p:nvSpPr>
        <p:spPr>
          <a:xfrm>
            <a:off x="756703" y="6552508"/>
            <a:ext cx="8366143" cy="261610"/>
          </a:xfrm>
          <a:prstGeom prst="rect">
            <a:avLst/>
          </a:prstGeom>
        </p:spPr>
        <p:txBody>
          <a:bodyPr wrap="square">
            <a:spAutoFit/>
          </a:bodyPr>
          <a:lstStyle/>
          <a:p>
            <a:pPr algn="r"/>
            <a:r>
              <a:rPr lang="en-US" sz="1100" dirty="0"/>
              <a:t>https://</a:t>
            </a:r>
            <a:r>
              <a:rPr lang="en-US" sz="1100" dirty="0" err="1"/>
              <a:t>en.wikipedia.org</a:t>
            </a:r>
            <a:r>
              <a:rPr lang="en-US" sz="1100" dirty="0"/>
              <a:t>/wiki/Translation_(biology)</a:t>
            </a:r>
          </a:p>
        </p:txBody>
      </p:sp>
      <p:sp>
        <p:nvSpPr>
          <p:cNvPr id="3" name="Rectangle 2"/>
          <p:cNvSpPr/>
          <p:nvPr/>
        </p:nvSpPr>
        <p:spPr>
          <a:xfrm>
            <a:off x="860536" y="2563107"/>
            <a:ext cx="8283463" cy="3139321"/>
          </a:xfrm>
          <a:prstGeom prst="rect">
            <a:avLst/>
          </a:prstGeom>
        </p:spPr>
        <p:txBody>
          <a:bodyPr wrap="square">
            <a:spAutoFit/>
          </a:bodyPr>
          <a:lstStyle/>
          <a:p>
            <a:r>
              <a:rPr lang="fr-FR" b="1" dirty="0">
                <a:latin typeface="Wingdings"/>
                <a:ea typeface="Wingdings"/>
                <a:cs typeface="Wingdings"/>
                <a:sym typeface="Wingdings"/>
              </a:rPr>
              <a:t></a:t>
            </a:r>
            <a:r>
              <a:rPr lang="fr-FR" b="1" dirty="0">
                <a:sym typeface="Wingdings"/>
              </a:rPr>
              <a:t> </a:t>
            </a:r>
            <a:r>
              <a:rPr lang="fr-FR" b="1" dirty="0"/>
              <a:t>Translation</a:t>
            </a:r>
            <a:r>
              <a:rPr lang="fr-FR" dirty="0"/>
              <a:t> </a:t>
            </a:r>
            <a:r>
              <a:rPr lang="fr-FR" dirty="0" err="1"/>
              <a:t>is</a:t>
            </a:r>
            <a:r>
              <a:rPr lang="fr-FR" dirty="0"/>
              <a:t> the </a:t>
            </a:r>
            <a:r>
              <a:rPr lang="fr-FR" dirty="0" err="1"/>
              <a:t>process</a:t>
            </a:r>
            <a:r>
              <a:rPr lang="fr-FR" dirty="0"/>
              <a:t> in </a:t>
            </a:r>
            <a:r>
              <a:rPr lang="fr-FR" dirty="0" err="1"/>
              <a:t>which</a:t>
            </a:r>
            <a:r>
              <a:rPr lang="fr-FR" dirty="0"/>
              <a:t> ribosomes in the </a:t>
            </a:r>
            <a:r>
              <a:rPr lang="fr-FR" dirty="0" err="1"/>
              <a:t>cytoplasm</a:t>
            </a:r>
            <a:r>
              <a:rPr lang="fr-FR" dirty="0"/>
              <a:t> </a:t>
            </a:r>
            <a:r>
              <a:rPr lang="fr-FR" dirty="0" err="1"/>
              <a:t>synthesize</a:t>
            </a:r>
            <a:r>
              <a:rPr lang="fr-FR" dirty="0"/>
              <a:t> </a:t>
            </a:r>
            <a:r>
              <a:rPr lang="fr-FR" dirty="0" err="1"/>
              <a:t>proteins</a:t>
            </a:r>
            <a:r>
              <a:rPr lang="fr-FR" dirty="0"/>
              <a:t> </a:t>
            </a:r>
            <a:r>
              <a:rPr lang="fr-FR" dirty="0" err="1"/>
              <a:t>after</a:t>
            </a:r>
            <a:r>
              <a:rPr lang="fr-FR" dirty="0"/>
              <a:t> the transcription of DNA to RNA. </a:t>
            </a:r>
          </a:p>
          <a:p>
            <a:endParaRPr lang="fr-FR" dirty="0"/>
          </a:p>
          <a:p>
            <a:r>
              <a:rPr lang="fr-FR" b="1" dirty="0">
                <a:latin typeface="Wingdings"/>
                <a:ea typeface="Wingdings"/>
                <a:cs typeface="Wingdings"/>
                <a:sym typeface="Wingdings"/>
              </a:rPr>
              <a:t></a:t>
            </a:r>
            <a:r>
              <a:rPr lang="fr-FR" b="1" dirty="0">
                <a:sym typeface="Wingdings"/>
              </a:rPr>
              <a:t> </a:t>
            </a:r>
            <a:r>
              <a:rPr lang="fr-FR" dirty="0"/>
              <a:t>In translation, </a:t>
            </a:r>
            <a:r>
              <a:rPr lang="fr-FR" dirty="0" err="1"/>
              <a:t>mRNA</a:t>
            </a:r>
            <a:r>
              <a:rPr lang="fr-FR" dirty="0"/>
              <a:t> </a:t>
            </a:r>
            <a:r>
              <a:rPr lang="fr-FR" dirty="0" err="1"/>
              <a:t>is</a:t>
            </a:r>
            <a:r>
              <a:rPr lang="fr-FR" dirty="0"/>
              <a:t> </a:t>
            </a:r>
            <a:r>
              <a:rPr lang="fr-FR" dirty="0" err="1"/>
              <a:t>decoded</a:t>
            </a:r>
            <a:r>
              <a:rPr lang="fr-FR" dirty="0"/>
              <a:t> by a ribosome, </a:t>
            </a:r>
            <a:r>
              <a:rPr lang="fr-FR" dirty="0" err="1"/>
              <a:t>outside</a:t>
            </a:r>
            <a:r>
              <a:rPr lang="fr-FR" dirty="0"/>
              <a:t> the nucleus, to </a:t>
            </a:r>
            <a:r>
              <a:rPr lang="fr-FR" dirty="0" err="1"/>
              <a:t>produce</a:t>
            </a:r>
            <a:r>
              <a:rPr lang="fr-FR" dirty="0"/>
              <a:t> a </a:t>
            </a:r>
            <a:r>
              <a:rPr lang="fr-FR" dirty="0" err="1"/>
              <a:t>specific</a:t>
            </a:r>
            <a:r>
              <a:rPr lang="fr-FR" dirty="0"/>
              <a:t> </a:t>
            </a:r>
            <a:r>
              <a:rPr lang="fr-FR" dirty="0" err="1"/>
              <a:t>amino</a:t>
            </a:r>
            <a:r>
              <a:rPr lang="fr-FR" dirty="0"/>
              <a:t> </a:t>
            </a:r>
            <a:r>
              <a:rPr lang="fr-FR" dirty="0" err="1"/>
              <a:t>acid</a:t>
            </a:r>
            <a:r>
              <a:rPr lang="fr-FR" dirty="0"/>
              <a:t> </a:t>
            </a:r>
            <a:r>
              <a:rPr lang="fr-FR" dirty="0" err="1"/>
              <a:t>chain</a:t>
            </a:r>
            <a:r>
              <a:rPr lang="fr-FR" dirty="0"/>
              <a:t>, or </a:t>
            </a:r>
            <a:r>
              <a:rPr lang="fr-FR" b="1" dirty="0">
                <a:solidFill>
                  <a:srgbClr val="D4350D"/>
                </a:solidFill>
              </a:rPr>
              <a:t>polypeptide</a:t>
            </a:r>
            <a:r>
              <a:rPr lang="fr-FR" dirty="0"/>
              <a:t> </a:t>
            </a:r>
            <a:r>
              <a:rPr lang="fr-FR" dirty="0">
                <a:sym typeface="Wingdings"/>
              </a:rPr>
              <a:t> </a:t>
            </a:r>
            <a:r>
              <a:rPr lang="fr-FR" dirty="0" err="1"/>
              <a:t>later</a:t>
            </a:r>
            <a:r>
              <a:rPr lang="fr-FR" dirty="0"/>
              <a:t> </a:t>
            </a:r>
            <a:r>
              <a:rPr lang="fr-FR" dirty="0" err="1"/>
              <a:t>folds</a:t>
            </a:r>
            <a:r>
              <a:rPr lang="fr-FR" dirty="0"/>
              <a:t> </a:t>
            </a:r>
            <a:r>
              <a:rPr lang="fr-FR" dirty="0" err="1"/>
              <a:t>into</a:t>
            </a:r>
            <a:r>
              <a:rPr lang="fr-FR" dirty="0"/>
              <a:t> an active </a:t>
            </a:r>
            <a:r>
              <a:rPr lang="fr-FR" dirty="0" err="1"/>
              <a:t>protein</a:t>
            </a:r>
            <a:r>
              <a:rPr lang="fr-FR" dirty="0"/>
              <a:t> </a:t>
            </a:r>
            <a:r>
              <a:rPr lang="fr-FR" dirty="0">
                <a:sym typeface="Wingdings"/>
              </a:rPr>
              <a:t></a:t>
            </a:r>
            <a:r>
              <a:rPr lang="fr-FR" dirty="0"/>
              <a:t> </a:t>
            </a:r>
            <a:r>
              <a:rPr lang="fr-FR" dirty="0" err="1"/>
              <a:t>performs</a:t>
            </a:r>
            <a:r>
              <a:rPr lang="fr-FR" dirty="0"/>
              <a:t> </a:t>
            </a:r>
            <a:r>
              <a:rPr lang="fr-FR" dirty="0" err="1"/>
              <a:t>its</a:t>
            </a:r>
            <a:r>
              <a:rPr lang="fr-FR" dirty="0"/>
              <a:t> </a:t>
            </a:r>
            <a:r>
              <a:rPr lang="fr-FR" dirty="0" err="1"/>
              <a:t>functions</a:t>
            </a:r>
            <a:r>
              <a:rPr lang="fr-FR" dirty="0"/>
              <a:t> in the </a:t>
            </a:r>
            <a:r>
              <a:rPr lang="fr-FR" dirty="0" err="1"/>
              <a:t>cell</a:t>
            </a:r>
            <a:r>
              <a:rPr lang="fr-FR" dirty="0"/>
              <a:t>. </a:t>
            </a:r>
          </a:p>
          <a:p>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87236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translation</a:t>
            </a:r>
          </a:p>
        </p:txBody>
      </p:sp>
      <p:sp>
        <p:nvSpPr>
          <p:cNvPr id="37" name="Rectangle 36"/>
          <p:cNvSpPr/>
          <p:nvPr/>
        </p:nvSpPr>
        <p:spPr>
          <a:xfrm>
            <a:off x="756703" y="6552508"/>
            <a:ext cx="8366143" cy="261610"/>
          </a:xfrm>
          <a:prstGeom prst="rect">
            <a:avLst/>
          </a:prstGeom>
        </p:spPr>
        <p:txBody>
          <a:bodyPr wrap="square">
            <a:spAutoFit/>
          </a:bodyPr>
          <a:lstStyle/>
          <a:p>
            <a:pPr algn="r"/>
            <a:r>
              <a:rPr lang="en-US" sz="1100" dirty="0"/>
              <a:t>https://</a:t>
            </a:r>
            <a:r>
              <a:rPr lang="en-US" sz="1100" dirty="0" err="1"/>
              <a:t>en.wikipedia.org</a:t>
            </a:r>
            <a:r>
              <a:rPr lang="en-US" sz="1100" dirty="0"/>
              <a:t>/wiki/Translation_(biology)</a:t>
            </a:r>
          </a:p>
        </p:txBody>
      </p:sp>
      <p:sp>
        <p:nvSpPr>
          <p:cNvPr id="3" name="Rectangle 2"/>
          <p:cNvSpPr/>
          <p:nvPr/>
        </p:nvSpPr>
        <p:spPr>
          <a:xfrm>
            <a:off x="860536" y="2278031"/>
            <a:ext cx="4141531" cy="5355313"/>
          </a:xfrm>
          <a:prstGeom prst="rect">
            <a:avLst/>
          </a:prstGeom>
        </p:spPr>
        <p:txBody>
          <a:bodyPr wrap="square">
            <a:spAutoFit/>
          </a:bodyPr>
          <a:lstStyle/>
          <a:p>
            <a:pPr marL="285750" indent="-285750">
              <a:buFont typeface="Wingdings" charset="0"/>
              <a:buChar char=""/>
            </a:pPr>
            <a:r>
              <a:rPr lang="fr-FR" dirty="0"/>
              <a:t>Translation </a:t>
            </a:r>
            <a:r>
              <a:rPr lang="fr-FR" dirty="0" err="1"/>
              <a:t>proceeds</a:t>
            </a:r>
            <a:r>
              <a:rPr lang="fr-FR" dirty="0"/>
              <a:t> in 3 phases:</a:t>
            </a:r>
          </a:p>
          <a:p>
            <a:pPr marL="285750" indent="-285750">
              <a:buFont typeface="Wingdings" charset="0"/>
              <a:buChar char=""/>
            </a:pPr>
            <a:endParaRPr lang="fr-FR" dirty="0"/>
          </a:p>
          <a:p>
            <a:pPr marL="285750" indent="-285750">
              <a:buFontTx/>
              <a:buChar char="-"/>
            </a:pPr>
            <a:r>
              <a:rPr lang="fr-FR" b="1" dirty="0"/>
              <a:t>Initiation</a:t>
            </a:r>
            <a:r>
              <a:rPr lang="fr-FR" dirty="0"/>
              <a:t>: ribosome assembles </a:t>
            </a:r>
            <a:r>
              <a:rPr lang="fr-FR" dirty="0" err="1"/>
              <a:t>around</a:t>
            </a:r>
            <a:r>
              <a:rPr lang="fr-FR" dirty="0"/>
              <a:t> the </a:t>
            </a:r>
            <a:r>
              <a:rPr lang="fr-FR" dirty="0" err="1"/>
              <a:t>target</a:t>
            </a:r>
            <a:r>
              <a:rPr lang="fr-FR" dirty="0"/>
              <a:t> </a:t>
            </a:r>
            <a:r>
              <a:rPr lang="fr-FR" dirty="0" err="1"/>
              <a:t>mRNA</a:t>
            </a:r>
            <a:r>
              <a:rPr lang="fr-FR" dirty="0"/>
              <a:t> + first </a:t>
            </a:r>
            <a:r>
              <a:rPr lang="fr-FR" dirty="0" err="1"/>
              <a:t>tRNA</a:t>
            </a:r>
            <a:r>
              <a:rPr lang="fr-FR" dirty="0"/>
              <a:t> (</a:t>
            </a:r>
            <a:r>
              <a:rPr lang="fr-FR" dirty="0" err="1"/>
              <a:t>complementary</a:t>
            </a:r>
            <a:r>
              <a:rPr lang="fr-FR" dirty="0"/>
              <a:t> </a:t>
            </a:r>
            <a:r>
              <a:rPr lang="fr-FR" dirty="0" err="1"/>
              <a:t>tRNA</a:t>
            </a:r>
            <a:r>
              <a:rPr lang="fr-FR" dirty="0"/>
              <a:t> anticodon) </a:t>
            </a:r>
            <a:r>
              <a:rPr lang="fr-FR" dirty="0" err="1"/>
              <a:t>attached</a:t>
            </a:r>
            <a:r>
              <a:rPr lang="fr-FR" dirty="0"/>
              <a:t> </a:t>
            </a:r>
            <a:r>
              <a:rPr lang="fr-FR" dirty="0" err="1"/>
              <a:t>at</a:t>
            </a:r>
            <a:r>
              <a:rPr lang="fr-FR" dirty="0"/>
              <a:t> the </a:t>
            </a:r>
            <a:r>
              <a:rPr lang="fr-FR" dirty="0" err="1"/>
              <a:t>mRNA</a:t>
            </a:r>
            <a:r>
              <a:rPr lang="fr-FR" dirty="0"/>
              <a:t> </a:t>
            </a:r>
            <a:r>
              <a:rPr lang="fr-FR" dirty="0" err="1"/>
              <a:t>start</a:t>
            </a:r>
            <a:r>
              <a:rPr lang="fr-FR" dirty="0"/>
              <a:t> codon (Met).</a:t>
            </a:r>
          </a:p>
          <a:p>
            <a:pPr marL="285750" indent="-285750">
              <a:buFontTx/>
              <a:buChar char="-"/>
            </a:pPr>
            <a:endParaRPr lang="fr-FR" dirty="0"/>
          </a:p>
          <a:p>
            <a:pPr marL="285750" indent="-285750">
              <a:buFontTx/>
              <a:buChar char="-"/>
            </a:pPr>
            <a:r>
              <a:rPr lang="fr-FR" b="1" dirty="0"/>
              <a:t>Elongation</a:t>
            </a:r>
            <a:r>
              <a:rPr lang="fr-FR" dirty="0"/>
              <a:t>: </a:t>
            </a:r>
            <a:r>
              <a:rPr lang="fr-FR" dirty="0" err="1"/>
              <a:t>tRNA</a:t>
            </a:r>
            <a:r>
              <a:rPr lang="fr-FR" dirty="0"/>
              <a:t> </a:t>
            </a:r>
            <a:r>
              <a:rPr lang="fr-FR" dirty="0" err="1"/>
              <a:t>transfers</a:t>
            </a:r>
            <a:r>
              <a:rPr lang="fr-FR" dirty="0"/>
              <a:t> </a:t>
            </a:r>
            <a:r>
              <a:rPr lang="fr-FR" dirty="0" err="1"/>
              <a:t>aa</a:t>
            </a:r>
            <a:r>
              <a:rPr lang="fr-FR" dirty="0"/>
              <a:t> to the </a:t>
            </a:r>
            <a:r>
              <a:rPr lang="fr-FR" dirty="0" err="1"/>
              <a:t>tRNA</a:t>
            </a:r>
            <a:r>
              <a:rPr lang="fr-FR" dirty="0"/>
              <a:t> of </a:t>
            </a:r>
            <a:r>
              <a:rPr lang="fr-FR" dirty="0" err="1"/>
              <a:t>next</a:t>
            </a:r>
            <a:r>
              <a:rPr lang="fr-FR" dirty="0"/>
              <a:t> codon </a:t>
            </a:r>
            <a:r>
              <a:rPr lang="fr-FR" dirty="0">
                <a:sym typeface="Wingdings"/>
              </a:rPr>
              <a:t></a:t>
            </a:r>
            <a:r>
              <a:rPr lang="fr-FR" dirty="0"/>
              <a:t> ribosome </a:t>
            </a:r>
            <a:r>
              <a:rPr lang="fr-FR" i="1" dirty="0" err="1"/>
              <a:t>translocates</a:t>
            </a:r>
            <a:r>
              <a:rPr lang="fr-FR" dirty="0"/>
              <a:t> to the </a:t>
            </a:r>
            <a:r>
              <a:rPr lang="fr-FR" dirty="0" err="1"/>
              <a:t>next</a:t>
            </a:r>
            <a:r>
              <a:rPr lang="fr-FR" dirty="0"/>
              <a:t> </a:t>
            </a:r>
            <a:r>
              <a:rPr lang="fr-FR" dirty="0" err="1"/>
              <a:t>mRNA</a:t>
            </a:r>
            <a:r>
              <a:rPr lang="fr-FR" dirty="0"/>
              <a:t> codon to continue the </a:t>
            </a:r>
            <a:r>
              <a:rPr lang="fr-FR" dirty="0" err="1"/>
              <a:t>process</a:t>
            </a:r>
            <a:r>
              <a:rPr lang="fr-FR" dirty="0"/>
              <a:t>, </a:t>
            </a:r>
            <a:r>
              <a:rPr lang="fr-FR" dirty="0" err="1"/>
              <a:t>creating</a:t>
            </a:r>
            <a:r>
              <a:rPr lang="fr-FR" dirty="0"/>
              <a:t> an </a:t>
            </a:r>
            <a:r>
              <a:rPr lang="fr-FR" dirty="0" err="1"/>
              <a:t>aa</a:t>
            </a:r>
            <a:r>
              <a:rPr lang="fr-FR" dirty="0"/>
              <a:t> </a:t>
            </a:r>
            <a:r>
              <a:rPr lang="fr-FR" dirty="0" err="1"/>
              <a:t>chain</a:t>
            </a:r>
            <a:r>
              <a:rPr lang="fr-FR" dirty="0"/>
              <a:t>.</a:t>
            </a:r>
          </a:p>
          <a:p>
            <a:pPr marL="285750" indent="-285750">
              <a:buFontTx/>
              <a:buChar char="-"/>
            </a:pPr>
            <a:endParaRPr lang="fr-FR" b="1" dirty="0"/>
          </a:p>
          <a:p>
            <a:pPr marL="285750" indent="-285750">
              <a:buFontTx/>
              <a:buChar char="-"/>
            </a:pPr>
            <a:r>
              <a:rPr lang="fr-FR" b="1" dirty="0" err="1"/>
              <a:t>Termination</a:t>
            </a:r>
            <a:r>
              <a:rPr lang="fr-FR" dirty="0"/>
              <a:t>: stop codon </a:t>
            </a:r>
            <a:r>
              <a:rPr lang="fr-FR" dirty="0" err="1"/>
              <a:t>reached</a:t>
            </a:r>
            <a:r>
              <a:rPr lang="fr-FR" dirty="0"/>
              <a:t> </a:t>
            </a:r>
            <a:r>
              <a:rPr lang="fr-FR" dirty="0">
                <a:sym typeface="Wingdings"/>
              </a:rPr>
              <a:t> </a:t>
            </a:r>
            <a:r>
              <a:rPr lang="fr-FR" dirty="0"/>
              <a:t>the ribosome releases the polypeptide.</a:t>
            </a:r>
          </a:p>
          <a:p>
            <a:endParaRPr lang="fr-FR" dirty="0"/>
          </a:p>
          <a:p>
            <a:endParaRPr lang="fr-FR" dirty="0"/>
          </a:p>
          <a:p>
            <a:endParaRPr lang="fr-FR" dirty="0"/>
          </a:p>
        </p:txBody>
      </p:sp>
      <p:pic>
        <p:nvPicPr>
          <p:cNvPr id="4" name="Image 3"/>
          <p:cNvPicPr>
            <a:picLocks noChangeAspect="1"/>
          </p:cNvPicPr>
          <p:nvPr/>
        </p:nvPicPr>
        <p:blipFill>
          <a:blip r:embed="rId3"/>
          <a:stretch>
            <a:fillRect/>
          </a:stretch>
        </p:blipFill>
        <p:spPr>
          <a:xfrm>
            <a:off x="4635555" y="2744869"/>
            <a:ext cx="4487291" cy="3163961"/>
          </a:xfrm>
          <a:prstGeom prst="rect">
            <a:avLst/>
          </a:prstGeom>
        </p:spPr>
      </p:pic>
    </p:spTree>
    <p:extLst>
      <p:ext uri="{BB962C8B-B14F-4D97-AF65-F5344CB8AC3E}">
        <p14:creationId xmlns:p14="http://schemas.microsoft.com/office/powerpoint/2010/main" val="1805194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1200328"/>
          </a:xfrm>
          <a:prstGeom prst="rect">
            <a:avLst/>
          </a:prstGeom>
        </p:spPr>
        <p:txBody>
          <a:bodyPr wrap="square">
            <a:spAutoFit/>
          </a:bodyPr>
          <a:lstStyle/>
          <a:p>
            <a:r>
              <a:rPr lang="fr-FR" sz="2400" b="1" dirty="0">
                <a:latin typeface="Avenir Book"/>
                <a:cs typeface="Avenir Book"/>
              </a:rPr>
              <a:t>The DNA </a:t>
            </a:r>
            <a:r>
              <a:rPr lang="fr-FR" sz="2400" b="1" dirty="0" err="1">
                <a:latin typeface="Avenir Book"/>
                <a:cs typeface="Avenir Book"/>
              </a:rPr>
              <a:t>molecule</a:t>
            </a:r>
            <a:r>
              <a:rPr lang="fr-FR" sz="2400" b="1" dirty="0">
                <a:latin typeface="Avenir Book"/>
                <a:cs typeface="Avenir Book"/>
              </a:rPr>
              <a:t> </a:t>
            </a:r>
            <a:r>
              <a:rPr lang="fr-FR" sz="2400" b="1" dirty="0" err="1">
                <a:latin typeface="Avenir Book"/>
                <a:cs typeface="Avenir Book"/>
              </a:rPr>
              <a:t>is</a:t>
            </a:r>
            <a:r>
              <a:rPr lang="fr-FR" sz="2400" b="1" dirty="0">
                <a:latin typeface="Avenir Book"/>
                <a:cs typeface="Avenir Book"/>
              </a:rPr>
              <a:t> in an active </a:t>
            </a:r>
            <a:r>
              <a:rPr lang="fr-FR" sz="2400" b="1" dirty="0" err="1">
                <a:latin typeface="Avenir Book"/>
                <a:cs typeface="Avenir Book"/>
              </a:rPr>
              <a:t>reshaping</a:t>
            </a:r>
            <a:endParaRPr lang="fr-FR" sz="2400" b="1" dirty="0">
              <a:latin typeface="Avenir Book"/>
              <a:cs typeface="Avenir Book"/>
            </a:endParaRPr>
          </a:p>
          <a:p>
            <a:pPr algn="just"/>
            <a:endParaRPr lang="fr-FR" sz="2400" dirty="0">
              <a:latin typeface="Avenir Book"/>
              <a:cs typeface="Avenir Book"/>
            </a:endParaRPr>
          </a:p>
          <a:p>
            <a:pPr algn="just"/>
            <a:r>
              <a:rPr lang="fr-FR" sz="2400" dirty="0">
                <a:latin typeface="Avenir Book"/>
                <a:cs typeface="Avenir Book"/>
              </a:rPr>
              <a:t>DNA translation</a:t>
            </a:r>
          </a:p>
        </p:txBody>
      </p:sp>
      <p:sp>
        <p:nvSpPr>
          <p:cNvPr id="37" name="Rectangle 36"/>
          <p:cNvSpPr/>
          <p:nvPr/>
        </p:nvSpPr>
        <p:spPr>
          <a:xfrm>
            <a:off x="756703" y="6552508"/>
            <a:ext cx="8366143" cy="261610"/>
          </a:xfrm>
          <a:prstGeom prst="rect">
            <a:avLst/>
          </a:prstGeom>
        </p:spPr>
        <p:txBody>
          <a:bodyPr wrap="square">
            <a:spAutoFit/>
          </a:bodyPr>
          <a:lstStyle/>
          <a:p>
            <a:pPr algn="r"/>
            <a:r>
              <a:rPr lang="en-US" sz="1100" dirty="0"/>
              <a:t>http://www2.le.ac.uk/projects/</a:t>
            </a:r>
            <a:r>
              <a:rPr lang="en-US" sz="1100" dirty="0" err="1"/>
              <a:t>vgec</a:t>
            </a:r>
            <a:r>
              <a:rPr lang="en-US" sz="1100" dirty="0"/>
              <a:t>/</a:t>
            </a:r>
            <a:r>
              <a:rPr lang="en-US" sz="1100" dirty="0" err="1"/>
              <a:t>highereducation</a:t>
            </a:r>
            <a:r>
              <a:rPr lang="en-US" sz="1100" dirty="0"/>
              <a:t>/topics/</a:t>
            </a:r>
            <a:r>
              <a:rPr lang="en-US" sz="1100" dirty="0" err="1"/>
              <a:t>dna</a:t>
            </a:r>
            <a:r>
              <a:rPr lang="en-US" sz="1100" dirty="0"/>
              <a:t>-genes-chromosomes</a:t>
            </a:r>
          </a:p>
        </p:txBody>
      </p:sp>
      <p:sp>
        <p:nvSpPr>
          <p:cNvPr id="11" name="Rectangle 10"/>
          <p:cNvSpPr/>
          <p:nvPr/>
        </p:nvSpPr>
        <p:spPr>
          <a:xfrm>
            <a:off x="756703" y="2447720"/>
            <a:ext cx="2624177" cy="3970318"/>
          </a:xfrm>
          <a:prstGeom prst="rect">
            <a:avLst/>
          </a:prstGeom>
        </p:spPr>
        <p:txBody>
          <a:bodyPr wrap="square">
            <a:spAutoFit/>
          </a:bodyPr>
          <a:lstStyle/>
          <a:p>
            <a:r>
              <a:rPr lang="en-US" dirty="0"/>
              <a:t>The genetic code is:</a:t>
            </a:r>
          </a:p>
          <a:p>
            <a:endParaRPr lang="en-US" dirty="0"/>
          </a:p>
          <a:p>
            <a:pPr marL="285750" indent="-285750">
              <a:buFontTx/>
              <a:buChar char="-"/>
            </a:pPr>
            <a:r>
              <a:rPr lang="en-US" b="1" dirty="0"/>
              <a:t>universal</a:t>
            </a:r>
            <a:r>
              <a:rPr lang="en-US" dirty="0"/>
              <a:t>: all living organisms use this code (few minor exceptions).</a:t>
            </a:r>
          </a:p>
          <a:p>
            <a:pPr marL="285750" indent="-285750">
              <a:buFontTx/>
              <a:buChar char="-"/>
            </a:pPr>
            <a:endParaRPr lang="en-US" dirty="0"/>
          </a:p>
          <a:p>
            <a:pPr marL="285750" indent="-285750">
              <a:buFontTx/>
              <a:buChar char="-"/>
            </a:pPr>
            <a:r>
              <a:rPr lang="en-US" b="1" dirty="0"/>
              <a:t>degenerate</a:t>
            </a:r>
            <a:r>
              <a:rPr lang="en-US" dirty="0"/>
              <a:t>. Each amino acid can be coded for by more than one codon. For example, AGA and AGG both code for the amino acid arginine. </a:t>
            </a:r>
          </a:p>
        </p:txBody>
      </p:sp>
      <p:pic>
        <p:nvPicPr>
          <p:cNvPr id="12" name="Picture 3"/>
          <p:cNvPicPr>
            <a:picLocks noChangeAspect="1"/>
          </p:cNvPicPr>
          <p:nvPr/>
        </p:nvPicPr>
        <p:blipFill>
          <a:blip r:embed="rId3"/>
          <a:stretch>
            <a:fillRect/>
          </a:stretch>
        </p:blipFill>
        <p:spPr>
          <a:xfrm>
            <a:off x="3380880" y="1882303"/>
            <a:ext cx="5763120" cy="4661724"/>
          </a:xfrm>
          <a:prstGeom prst="rect">
            <a:avLst/>
          </a:prstGeom>
        </p:spPr>
      </p:pic>
    </p:spTree>
    <p:extLst>
      <p:ext uri="{BB962C8B-B14F-4D97-AF65-F5344CB8AC3E}">
        <p14:creationId xmlns:p14="http://schemas.microsoft.com/office/powerpoint/2010/main" val="311759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Biology: key actors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1015663"/>
          </a:xfrm>
          <a:prstGeom prst="rect">
            <a:avLst/>
          </a:prstGeom>
        </p:spPr>
        <p:txBody>
          <a:bodyPr wrap="square">
            <a:spAutoFit/>
          </a:bodyPr>
          <a:lstStyle/>
          <a:p>
            <a:pPr algn="just"/>
            <a:r>
              <a:rPr lang="fr-FR" sz="2400" b="1" dirty="0" err="1">
                <a:latin typeface="Avenir Book"/>
                <a:cs typeface="Avenir Book"/>
              </a:rPr>
              <a:t>What</a:t>
            </a:r>
            <a:r>
              <a:rPr lang="fr-FR" sz="2400" b="1" dirty="0">
                <a:latin typeface="Avenir Book"/>
                <a:cs typeface="Avenir Book"/>
              </a:rPr>
              <a:t> are the </a:t>
            </a:r>
            <a:r>
              <a:rPr lang="fr-FR" sz="2400" b="1" dirty="0" err="1">
                <a:latin typeface="Avenir Book"/>
                <a:cs typeface="Avenir Book"/>
              </a:rPr>
              <a:t>key</a:t>
            </a:r>
            <a:r>
              <a:rPr lang="fr-FR" sz="2400" b="1" dirty="0">
                <a:latin typeface="Avenir Book"/>
                <a:cs typeface="Avenir Book"/>
              </a:rPr>
              <a:t> </a:t>
            </a:r>
            <a:r>
              <a:rPr lang="fr-FR" sz="2400" b="1" dirty="0" err="1">
                <a:latin typeface="Avenir Book"/>
                <a:cs typeface="Avenir Book"/>
              </a:rPr>
              <a:t>actors</a:t>
            </a:r>
            <a:r>
              <a:rPr lang="fr-FR" sz="2400" b="1" dirty="0">
                <a:latin typeface="Avenir Book"/>
                <a:cs typeface="Avenir Book"/>
              </a:rPr>
              <a:t> in </a:t>
            </a:r>
            <a:r>
              <a:rPr lang="fr-FR" sz="2400" b="1" dirty="0" err="1">
                <a:latin typeface="Avenir Book"/>
                <a:cs typeface="Avenir Book"/>
              </a:rPr>
              <a:t>biology</a:t>
            </a:r>
            <a:r>
              <a:rPr lang="fr-FR" sz="2400" b="1" dirty="0">
                <a:latin typeface="Avenir Book"/>
                <a:cs typeface="Avenir Book"/>
              </a:rPr>
              <a:t>?</a:t>
            </a:r>
          </a:p>
          <a:p>
            <a:pPr algn="just"/>
            <a:endParaRPr lang="fr-FR" dirty="0">
              <a:latin typeface="Avenir Book"/>
              <a:cs typeface="Avenir Book"/>
            </a:endParaRPr>
          </a:p>
          <a:p>
            <a:pPr algn="just"/>
            <a:r>
              <a:rPr lang="fr-FR" dirty="0">
                <a:latin typeface="Avenir Book"/>
                <a:cs typeface="Avenir Book"/>
              </a:rPr>
              <a:t>DNA, RNA, </a:t>
            </a:r>
            <a:r>
              <a:rPr lang="fr-FR" dirty="0" err="1">
                <a:latin typeface="Avenir Book"/>
                <a:cs typeface="Avenir Book"/>
              </a:rPr>
              <a:t>Proteins</a:t>
            </a:r>
            <a:endParaRPr lang="fr-FR" dirty="0">
              <a:latin typeface="Avenir Book"/>
              <a:cs typeface="Avenir Book"/>
            </a:endParaRPr>
          </a:p>
        </p:txBody>
      </p:sp>
      <p:sp>
        <p:nvSpPr>
          <p:cNvPr id="12" name="Rectangle 11"/>
          <p:cNvSpPr/>
          <p:nvPr/>
        </p:nvSpPr>
        <p:spPr>
          <a:xfrm>
            <a:off x="4287527" y="6534905"/>
            <a:ext cx="4810173" cy="261610"/>
          </a:xfrm>
          <a:prstGeom prst="rect">
            <a:avLst/>
          </a:prstGeom>
        </p:spPr>
        <p:txBody>
          <a:bodyPr wrap="square">
            <a:spAutoFit/>
          </a:bodyPr>
          <a:lstStyle/>
          <a:p>
            <a:pPr algn="r"/>
            <a:r>
              <a:rPr lang="fr-FR" sz="1100" dirty="0" err="1"/>
              <a:t>Adapted</a:t>
            </a:r>
            <a:r>
              <a:rPr lang="fr-FR" sz="1100" dirty="0"/>
              <a:t> </a:t>
            </a:r>
            <a:r>
              <a:rPr lang="fr-FR" sz="1100" dirty="0" err="1"/>
              <a:t>from</a:t>
            </a:r>
            <a:r>
              <a:rPr lang="fr-FR" sz="1100" dirty="0"/>
              <a:t> http://</a:t>
            </a:r>
            <a:r>
              <a:rPr lang="fr-FR" sz="1100" dirty="0" err="1"/>
              <a:t>www.acecgtdiagnostic.com</a:t>
            </a:r>
            <a:r>
              <a:rPr lang="fr-FR" sz="1100" dirty="0"/>
              <a:t>/</a:t>
            </a:r>
            <a:r>
              <a:rPr lang="fr-FR" sz="1100" dirty="0" err="1"/>
              <a:t>facility</a:t>
            </a:r>
            <a:r>
              <a:rPr lang="fr-FR" sz="1100" dirty="0"/>
              <a:t>-and-</a:t>
            </a:r>
            <a:r>
              <a:rPr lang="fr-FR" sz="1100" dirty="0" err="1"/>
              <a:t>technology.html</a:t>
            </a:r>
            <a:endParaRPr lang="fr-FR" sz="1100" dirty="0"/>
          </a:p>
        </p:txBody>
      </p:sp>
      <p:grpSp>
        <p:nvGrpSpPr>
          <p:cNvPr id="24" name="Grouper 23"/>
          <p:cNvGrpSpPr/>
          <p:nvPr/>
        </p:nvGrpSpPr>
        <p:grpSpPr>
          <a:xfrm>
            <a:off x="1939788" y="2401794"/>
            <a:ext cx="5671969" cy="3393473"/>
            <a:chOff x="953388" y="2263469"/>
            <a:chExt cx="5671969" cy="3393473"/>
          </a:xfrm>
        </p:grpSpPr>
        <p:pic>
          <p:nvPicPr>
            <p:cNvPr id="3" name="Image 2"/>
            <p:cNvPicPr>
              <a:picLocks noChangeAspect="1"/>
            </p:cNvPicPr>
            <p:nvPr/>
          </p:nvPicPr>
          <p:blipFill>
            <a:blip r:embed="rId2">
              <a:duotone>
                <a:schemeClr val="accent5">
                  <a:shade val="45000"/>
                  <a:satMod val="135000"/>
                </a:schemeClr>
                <a:prstClr val="white"/>
              </a:duotone>
            </a:blip>
            <a:stretch>
              <a:fillRect/>
            </a:stretch>
          </p:blipFill>
          <p:spPr>
            <a:xfrm>
              <a:off x="1106451" y="2691481"/>
              <a:ext cx="5368839" cy="1689685"/>
            </a:xfrm>
            <a:prstGeom prst="rect">
              <a:avLst/>
            </a:prstGeom>
          </p:spPr>
        </p:pic>
        <p:sp>
          <p:nvSpPr>
            <p:cNvPr id="10" name="ZoneTexte 9"/>
            <p:cNvSpPr txBox="1"/>
            <p:nvPr/>
          </p:nvSpPr>
          <p:spPr>
            <a:xfrm>
              <a:off x="1370503" y="2263469"/>
              <a:ext cx="993298" cy="369332"/>
            </a:xfrm>
            <a:prstGeom prst="rect">
              <a:avLst/>
            </a:prstGeom>
            <a:noFill/>
          </p:spPr>
          <p:txBody>
            <a:bodyPr wrap="square" rtlCol="0">
              <a:spAutoFit/>
            </a:bodyPr>
            <a:lstStyle/>
            <a:p>
              <a:pPr algn="ctr"/>
              <a:r>
                <a:rPr lang="fr-FR" dirty="0">
                  <a:latin typeface="Avenir Book"/>
                  <a:cs typeface="Avenir Book"/>
                </a:rPr>
                <a:t>DNA</a:t>
              </a:r>
            </a:p>
          </p:txBody>
        </p:sp>
        <p:sp>
          <p:nvSpPr>
            <p:cNvPr id="17" name="ZoneTexte 16"/>
            <p:cNvSpPr txBox="1"/>
            <p:nvPr/>
          </p:nvSpPr>
          <p:spPr>
            <a:xfrm>
              <a:off x="3294229" y="2263469"/>
              <a:ext cx="993298" cy="369332"/>
            </a:xfrm>
            <a:prstGeom prst="rect">
              <a:avLst/>
            </a:prstGeom>
            <a:noFill/>
          </p:spPr>
          <p:txBody>
            <a:bodyPr wrap="square" rtlCol="0">
              <a:spAutoFit/>
            </a:bodyPr>
            <a:lstStyle/>
            <a:p>
              <a:pPr algn="ctr"/>
              <a:r>
                <a:rPr lang="fr-FR" dirty="0">
                  <a:latin typeface="Avenir Book"/>
                  <a:cs typeface="Avenir Book"/>
                </a:rPr>
                <a:t>RNA</a:t>
              </a:r>
            </a:p>
          </p:txBody>
        </p:sp>
        <p:sp>
          <p:nvSpPr>
            <p:cNvPr id="18" name="ZoneTexte 17"/>
            <p:cNvSpPr txBox="1"/>
            <p:nvPr/>
          </p:nvSpPr>
          <p:spPr>
            <a:xfrm>
              <a:off x="5156612" y="2263469"/>
              <a:ext cx="993298" cy="369332"/>
            </a:xfrm>
            <a:prstGeom prst="rect">
              <a:avLst/>
            </a:prstGeom>
            <a:noFill/>
          </p:spPr>
          <p:txBody>
            <a:bodyPr wrap="square" rtlCol="0">
              <a:spAutoFit/>
            </a:bodyPr>
            <a:lstStyle/>
            <a:p>
              <a:pPr algn="ctr"/>
              <a:r>
                <a:rPr lang="fr-FR" dirty="0" err="1">
                  <a:latin typeface="Avenir Book"/>
                  <a:cs typeface="Avenir Book"/>
                </a:rPr>
                <a:t>Protein</a:t>
              </a:r>
              <a:endParaRPr lang="fr-FR" dirty="0">
                <a:latin typeface="Avenir Book"/>
                <a:cs typeface="Avenir Book"/>
              </a:endParaRPr>
            </a:p>
          </p:txBody>
        </p:sp>
        <p:sp>
          <p:nvSpPr>
            <p:cNvPr id="13" name="Rectangle 12"/>
            <p:cNvSpPr/>
            <p:nvPr/>
          </p:nvSpPr>
          <p:spPr>
            <a:xfrm>
              <a:off x="953388" y="4459709"/>
              <a:ext cx="1780902" cy="923330"/>
            </a:xfrm>
            <a:prstGeom prst="rect">
              <a:avLst/>
            </a:prstGeom>
          </p:spPr>
          <p:txBody>
            <a:bodyPr wrap="square">
              <a:spAutoFit/>
            </a:bodyPr>
            <a:lstStyle/>
            <a:p>
              <a:pPr algn="ctr"/>
              <a:r>
                <a:rPr lang="fr-FR" dirty="0">
                  <a:latin typeface="Avenir Book"/>
                  <a:cs typeface="Avenir Book"/>
                </a:rPr>
                <a:t>Code for the </a:t>
              </a:r>
              <a:r>
                <a:rPr lang="fr-FR" dirty="0" err="1">
                  <a:latin typeface="Avenir Book"/>
                  <a:cs typeface="Avenir Book"/>
                </a:rPr>
                <a:t>hereditary</a:t>
              </a:r>
              <a:r>
                <a:rPr lang="fr-FR" dirty="0">
                  <a:latin typeface="Avenir Book"/>
                  <a:cs typeface="Avenir Book"/>
                </a:rPr>
                <a:t> information</a:t>
              </a:r>
            </a:p>
          </p:txBody>
        </p:sp>
        <p:sp>
          <p:nvSpPr>
            <p:cNvPr id="20" name="Rectangle 19"/>
            <p:cNvSpPr/>
            <p:nvPr/>
          </p:nvSpPr>
          <p:spPr>
            <a:xfrm>
              <a:off x="4779954" y="4459709"/>
              <a:ext cx="1845403" cy="923330"/>
            </a:xfrm>
            <a:prstGeom prst="rect">
              <a:avLst/>
            </a:prstGeom>
          </p:spPr>
          <p:txBody>
            <a:bodyPr wrap="square">
              <a:spAutoFit/>
            </a:bodyPr>
            <a:lstStyle/>
            <a:p>
              <a:pPr algn="ctr"/>
              <a:r>
                <a:rPr lang="fr-FR" dirty="0">
                  <a:latin typeface="Avenir Book"/>
                  <a:cs typeface="Avenir Book"/>
                </a:rPr>
                <a:t>multiple </a:t>
              </a:r>
              <a:r>
                <a:rPr lang="fr-FR" dirty="0" err="1">
                  <a:latin typeface="Avenir Book"/>
                  <a:cs typeface="Avenir Book"/>
                </a:rPr>
                <a:t>functions</a:t>
              </a:r>
              <a:r>
                <a:rPr lang="fr-FR" dirty="0">
                  <a:latin typeface="Avenir Book"/>
                  <a:cs typeface="Avenir Book"/>
                </a:rPr>
                <a:t> in a </a:t>
              </a:r>
              <a:r>
                <a:rPr lang="fr-FR" dirty="0" err="1">
                  <a:latin typeface="Avenir Book"/>
                  <a:cs typeface="Avenir Book"/>
                </a:rPr>
                <a:t>cell</a:t>
              </a:r>
              <a:endParaRPr lang="fr-FR" dirty="0">
                <a:latin typeface="Avenir Book"/>
                <a:cs typeface="Avenir Book"/>
              </a:endParaRPr>
            </a:p>
          </p:txBody>
        </p:sp>
        <p:sp>
          <p:nvSpPr>
            <p:cNvPr id="23" name="Rectangle 22"/>
            <p:cNvSpPr/>
            <p:nvPr/>
          </p:nvSpPr>
          <p:spPr>
            <a:xfrm>
              <a:off x="2868212" y="4456613"/>
              <a:ext cx="1780902" cy="1200329"/>
            </a:xfrm>
            <a:prstGeom prst="rect">
              <a:avLst/>
            </a:prstGeom>
          </p:spPr>
          <p:txBody>
            <a:bodyPr wrap="square">
              <a:spAutoFit/>
            </a:bodyPr>
            <a:lstStyle/>
            <a:p>
              <a:pPr algn="ctr"/>
              <a:r>
                <a:rPr lang="fr-FR" dirty="0">
                  <a:latin typeface="Avenir Book"/>
                  <a:cs typeface="Avenir Book"/>
                </a:rPr>
                <a:t>Central </a:t>
              </a:r>
              <a:r>
                <a:rPr lang="fr-FR" dirty="0" err="1">
                  <a:latin typeface="Avenir Book"/>
                  <a:cs typeface="Avenir Book"/>
                </a:rPr>
                <a:t>dogma</a:t>
              </a:r>
              <a:r>
                <a:rPr lang="fr-FR" dirty="0">
                  <a:latin typeface="Avenir Book"/>
                  <a:cs typeface="Avenir Book"/>
                </a:rPr>
                <a:t>/ </a:t>
              </a:r>
              <a:r>
                <a:rPr lang="fr-FR" dirty="0" err="1">
                  <a:latin typeface="Avenir Book"/>
                  <a:cs typeface="Avenir Book"/>
                </a:rPr>
                <a:t>novel</a:t>
              </a:r>
              <a:r>
                <a:rPr lang="fr-FR" dirty="0">
                  <a:latin typeface="Avenir Book"/>
                  <a:cs typeface="Avenir Book"/>
                </a:rPr>
                <a:t> multiple </a:t>
              </a:r>
              <a:r>
                <a:rPr lang="fr-FR" dirty="0" err="1">
                  <a:latin typeface="Avenir Book"/>
                  <a:cs typeface="Avenir Book"/>
                </a:rPr>
                <a:t>functions</a:t>
              </a:r>
              <a:endParaRPr lang="fr-FR" dirty="0">
                <a:latin typeface="Avenir Book"/>
                <a:cs typeface="Avenir Book"/>
              </a:endParaRPr>
            </a:p>
          </p:txBody>
        </p:sp>
        <p:sp>
          <p:nvSpPr>
            <p:cNvPr id="22" name="Flèche vers le bas 21"/>
            <p:cNvSpPr/>
            <p:nvPr/>
          </p:nvSpPr>
          <p:spPr>
            <a:xfrm>
              <a:off x="1749428" y="4289085"/>
              <a:ext cx="272133" cy="170624"/>
            </a:xfrm>
            <a:prstGeom prst="downArrow">
              <a:avLst/>
            </a:prstGeom>
            <a:solidFill>
              <a:schemeClr val="accent5">
                <a:lumMod val="50000"/>
                <a:alpha val="4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atin typeface="Avenir Book"/>
                <a:cs typeface="Avenir Book"/>
              </a:endParaRPr>
            </a:p>
          </p:txBody>
        </p:sp>
        <p:sp>
          <p:nvSpPr>
            <p:cNvPr id="25" name="Flèche vers le bas 24"/>
            <p:cNvSpPr/>
            <p:nvPr/>
          </p:nvSpPr>
          <p:spPr>
            <a:xfrm>
              <a:off x="3664216" y="4280557"/>
              <a:ext cx="272133" cy="170624"/>
            </a:xfrm>
            <a:prstGeom prst="downArrow">
              <a:avLst/>
            </a:prstGeom>
            <a:solidFill>
              <a:schemeClr val="accent5">
                <a:lumMod val="50000"/>
                <a:alpha val="4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atin typeface="Avenir Book"/>
                <a:cs typeface="Avenir Book"/>
              </a:endParaRPr>
            </a:p>
          </p:txBody>
        </p:sp>
        <p:sp>
          <p:nvSpPr>
            <p:cNvPr id="26" name="Flèche vers le bas 25"/>
            <p:cNvSpPr/>
            <p:nvPr/>
          </p:nvSpPr>
          <p:spPr>
            <a:xfrm>
              <a:off x="5565851" y="4297613"/>
              <a:ext cx="272133" cy="170624"/>
            </a:xfrm>
            <a:prstGeom prst="downArrow">
              <a:avLst/>
            </a:prstGeom>
            <a:solidFill>
              <a:schemeClr val="accent5">
                <a:lumMod val="50000"/>
                <a:alpha val="4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atin typeface="Avenir Book"/>
                <a:cs typeface="Avenir Book"/>
              </a:endParaRPr>
            </a:p>
          </p:txBody>
        </p:sp>
      </p:grpSp>
    </p:spTree>
    <p:extLst>
      <p:ext uri="{BB962C8B-B14F-4D97-AF65-F5344CB8AC3E}">
        <p14:creationId xmlns:p14="http://schemas.microsoft.com/office/powerpoint/2010/main" val="2125054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Content Placeholder 4"/>
          <p:cNvSpPr txBox="1">
            <a:spLocks/>
          </p:cNvSpPr>
          <p:nvPr/>
        </p:nvSpPr>
        <p:spPr>
          <a:xfrm>
            <a:off x="1126246" y="2687638"/>
            <a:ext cx="7569200" cy="26209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fr-FR" sz="4000" b="1" dirty="0">
                <a:latin typeface="Avenir Book"/>
                <a:cs typeface="Avenir Book"/>
              </a:rPr>
              <a:t> </a:t>
            </a:r>
          </a:p>
          <a:p>
            <a:pPr marL="0" indent="0" algn="ctr">
              <a:buNone/>
            </a:pPr>
            <a:r>
              <a:rPr lang="fr-FR" sz="4000" dirty="0">
                <a:latin typeface="Avenir Book"/>
                <a:cs typeface="Avenir Book"/>
              </a:rPr>
              <a:t>RNA </a:t>
            </a:r>
          </a:p>
          <a:p>
            <a:pPr marL="0" indent="0" algn="ctr">
              <a:buNone/>
            </a:pPr>
            <a:r>
              <a:rPr lang="fr-FR" dirty="0" err="1">
                <a:latin typeface="Avenir Book"/>
                <a:cs typeface="Avenir Book"/>
              </a:rPr>
              <a:t>from</a:t>
            </a:r>
            <a:r>
              <a:rPr lang="fr-FR" dirty="0">
                <a:latin typeface="Avenir Book"/>
                <a:cs typeface="Avenir Book"/>
              </a:rPr>
              <a:t> central </a:t>
            </a:r>
            <a:r>
              <a:rPr lang="fr-FR" dirty="0" err="1">
                <a:latin typeface="Avenir Book"/>
                <a:cs typeface="Avenir Book"/>
              </a:rPr>
              <a:t>dogma</a:t>
            </a:r>
            <a:r>
              <a:rPr lang="fr-FR" dirty="0">
                <a:latin typeface="Avenir Book"/>
                <a:cs typeface="Avenir Book"/>
              </a:rPr>
              <a:t> </a:t>
            </a:r>
          </a:p>
          <a:p>
            <a:pPr marL="0" indent="0" algn="ctr">
              <a:buNone/>
            </a:pPr>
            <a:r>
              <a:rPr lang="fr-FR" dirty="0">
                <a:latin typeface="Avenir Book"/>
                <a:cs typeface="Avenir Book"/>
              </a:rPr>
              <a:t>to new </a:t>
            </a:r>
            <a:r>
              <a:rPr lang="fr-FR" dirty="0" err="1">
                <a:latin typeface="Avenir Book"/>
                <a:cs typeface="Avenir Book"/>
              </a:rPr>
              <a:t>functional</a:t>
            </a:r>
            <a:r>
              <a:rPr lang="fr-FR" dirty="0">
                <a:latin typeface="Avenir Book"/>
                <a:cs typeface="Avenir Book"/>
              </a:rPr>
              <a:t> </a:t>
            </a:r>
            <a:r>
              <a:rPr lang="fr-FR" dirty="0" err="1">
                <a:latin typeface="Avenir Book"/>
                <a:cs typeface="Avenir Book"/>
              </a:rPr>
              <a:t>properties</a:t>
            </a:r>
            <a:endParaRPr lang="fr-FR" dirty="0">
              <a:latin typeface="Avenir Book"/>
              <a:cs typeface="Avenir Book"/>
            </a:endParaRPr>
          </a:p>
        </p:txBody>
      </p:sp>
      <p:sp>
        <p:nvSpPr>
          <p:cNvPr id="3" name="ZoneTexte 2"/>
          <p:cNvSpPr txBox="1"/>
          <p:nvPr/>
        </p:nvSpPr>
        <p:spPr>
          <a:xfrm>
            <a:off x="6451100" y="308044"/>
            <a:ext cx="2692900" cy="707886"/>
          </a:xfrm>
          <a:prstGeom prst="rect">
            <a:avLst/>
          </a:prstGeom>
          <a:solidFill>
            <a:srgbClr val="0F3234"/>
          </a:solidFill>
        </p:spPr>
        <p:txBody>
          <a:bodyPr wrap="square" rtlCol="0">
            <a:spAutoFit/>
          </a:bodyPr>
          <a:lstStyle/>
          <a:p>
            <a:pPr algn="ctr"/>
            <a:r>
              <a:rPr lang="fr-FR" sz="4000" dirty="0">
                <a:solidFill>
                  <a:schemeClr val="bg1"/>
                </a:solidFill>
              </a:rPr>
              <a:t>Part 3</a:t>
            </a:r>
          </a:p>
        </p:txBody>
      </p:sp>
      <p:grpSp>
        <p:nvGrpSpPr>
          <p:cNvPr id="4" name="Grouper 3"/>
          <p:cNvGrpSpPr/>
          <p:nvPr/>
        </p:nvGrpSpPr>
        <p:grpSpPr>
          <a:xfrm>
            <a:off x="61843" y="99195"/>
            <a:ext cx="1064403" cy="6758805"/>
            <a:chOff x="61843" y="99195"/>
            <a:chExt cx="1064403" cy="6758805"/>
          </a:xfrm>
        </p:grpSpPr>
        <p:sp>
          <p:nvSpPr>
            <p:cNvPr id="5"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6"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060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5447646"/>
          </a:xfrm>
          <a:prstGeom prst="rect">
            <a:avLst/>
          </a:prstGeom>
        </p:spPr>
        <p:txBody>
          <a:bodyPr wrap="square">
            <a:spAutoFit/>
          </a:bodyPr>
          <a:lstStyle/>
          <a:p>
            <a:pPr algn="just"/>
            <a:r>
              <a:rPr lang="fr-FR" sz="2400" b="1" dirty="0">
                <a:latin typeface="Avenir Book"/>
                <a:cs typeface="Avenir Book"/>
              </a:rPr>
              <a:t>Central </a:t>
            </a:r>
            <a:r>
              <a:rPr lang="fr-FR" sz="2400" b="1" dirty="0" err="1">
                <a:latin typeface="Avenir Book"/>
                <a:cs typeface="Avenir Book"/>
              </a:rPr>
              <a:t>dogmas</a:t>
            </a:r>
            <a:endParaRPr lang="fr-FR" sz="2400" b="1"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a:p>
            <a:pPr algn="just"/>
            <a:r>
              <a:rPr lang="fr-FR" dirty="0" err="1">
                <a:latin typeface="Avenir Book"/>
                <a:cs typeface="Avenir Book"/>
              </a:rPr>
              <a:t>Proposed</a:t>
            </a:r>
            <a:r>
              <a:rPr lang="fr-FR" dirty="0">
                <a:latin typeface="Avenir Book"/>
                <a:cs typeface="Avenir Book"/>
              </a:rPr>
              <a:t> by Francis Crick 1958</a:t>
            </a:r>
          </a:p>
          <a:p>
            <a:pPr algn="just"/>
            <a:endParaRPr lang="fr-FR" dirty="0">
              <a:latin typeface="Avenir Book"/>
              <a:cs typeface="Avenir Book"/>
            </a:endParaRPr>
          </a:p>
          <a:p>
            <a:pPr algn="just"/>
            <a:endParaRPr lang="fr-FR" dirty="0">
              <a:latin typeface="Avenir Book"/>
              <a:cs typeface="Avenir Book"/>
            </a:endParaRPr>
          </a:p>
          <a:p>
            <a:pPr algn="just"/>
            <a:r>
              <a:rPr lang="fr-FR" dirty="0">
                <a:latin typeface="Wingdings"/>
                <a:ea typeface="Wingdings"/>
                <a:cs typeface="Wingdings"/>
                <a:sym typeface="Wingdings"/>
              </a:rPr>
              <a:t> </a:t>
            </a:r>
            <a:r>
              <a:rPr lang="fr-FR" dirty="0">
                <a:latin typeface="Avenir Book"/>
                <a:cs typeface="Avenir Book"/>
              </a:rPr>
              <a:t>DNA </a:t>
            </a:r>
            <a:r>
              <a:rPr lang="fr-FR" dirty="0" err="1">
                <a:latin typeface="Avenir Book"/>
                <a:cs typeface="Avenir Book"/>
              </a:rPr>
              <a:t>holds</a:t>
            </a:r>
            <a:r>
              <a:rPr lang="fr-FR" dirty="0">
                <a:latin typeface="Avenir Book"/>
                <a:cs typeface="Avenir Book"/>
              </a:rPr>
              <a:t> the </a:t>
            </a:r>
            <a:r>
              <a:rPr lang="fr-FR" dirty="0" err="1">
                <a:latin typeface="Avenir Book"/>
                <a:cs typeface="Avenir Book"/>
              </a:rPr>
              <a:t>coded</a:t>
            </a:r>
            <a:r>
              <a:rPr lang="fr-FR" dirty="0">
                <a:latin typeface="Avenir Book"/>
                <a:cs typeface="Avenir Book"/>
              </a:rPr>
              <a:t> </a:t>
            </a:r>
            <a:r>
              <a:rPr lang="fr-FR" dirty="0" err="1">
                <a:latin typeface="Avenir Book"/>
                <a:cs typeface="Avenir Book"/>
              </a:rPr>
              <a:t>hereditary</a:t>
            </a:r>
            <a:r>
              <a:rPr lang="fr-FR" dirty="0">
                <a:latin typeface="Avenir Book"/>
                <a:cs typeface="Avenir Book"/>
              </a:rPr>
              <a:t> information in the nucleus</a:t>
            </a:r>
          </a:p>
          <a:p>
            <a:pPr algn="just"/>
            <a:endParaRPr lang="fr-FR" dirty="0">
              <a:latin typeface="Avenir Book"/>
              <a:cs typeface="Avenir Book"/>
            </a:endParaRPr>
          </a:p>
          <a:p>
            <a:pPr algn="just"/>
            <a:r>
              <a:rPr lang="fr-FR" dirty="0">
                <a:latin typeface="Wingdings"/>
                <a:ea typeface="Wingdings"/>
                <a:cs typeface="Wingdings"/>
                <a:sym typeface="Wingdings"/>
              </a:rPr>
              <a:t> </a:t>
            </a:r>
            <a:r>
              <a:rPr lang="fr-FR" dirty="0">
                <a:latin typeface="Avenir Book"/>
                <a:cs typeface="Avenir Book"/>
              </a:rPr>
              <a:t>This code </a:t>
            </a:r>
            <a:r>
              <a:rPr lang="fr-FR" dirty="0" err="1">
                <a:latin typeface="Avenir Book"/>
                <a:cs typeface="Avenir Book"/>
              </a:rPr>
              <a:t>is</a:t>
            </a:r>
            <a:r>
              <a:rPr lang="fr-FR" dirty="0">
                <a:latin typeface="Avenir Book"/>
                <a:cs typeface="Avenir Book"/>
              </a:rPr>
              <a:t> </a:t>
            </a:r>
            <a:r>
              <a:rPr lang="fr-FR" dirty="0" err="1">
                <a:latin typeface="Avenir Book"/>
                <a:cs typeface="Avenir Book"/>
              </a:rPr>
              <a:t>expressed</a:t>
            </a:r>
            <a:r>
              <a:rPr lang="fr-FR" dirty="0">
                <a:latin typeface="Avenir Book"/>
                <a:cs typeface="Avenir Book"/>
              </a:rPr>
              <a:t> </a:t>
            </a:r>
            <a:r>
              <a:rPr lang="fr-FR" dirty="0" err="1">
                <a:latin typeface="Avenir Book"/>
                <a:cs typeface="Avenir Book"/>
              </a:rPr>
              <a:t>at</a:t>
            </a:r>
            <a:r>
              <a:rPr lang="fr-FR" dirty="0">
                <a:latin typeface="Avenir Book"/>
                <a:cs typeface="Avenir Book"/>
              </a:rPr>
              <a:t> the ribosome </a:t>
            </a:r>
            <a:r>
              <a:rPr lang="fr-FR" dirty="0" err="1">
                <a:latin typeface="Avenir Book"/>
                <a:cs typeface="Avenir Book"/>
              </a:rPr>
              <a:t>during</a:t>
            </a:r>
            <a:r>
              <a:rPr lang="fr-FR" dirty="0">
                <a:latin typeface="Avenir Book"/>
                <a:cs typeface="Avenir Book"/>
              </a:rPr>
              <a:t> </a:t>
            </a:r>
            <a:r>
              <a:rPr lang="fr-FR" dirty="0" err="1">
                <a:latin typeface="Avenir Book"/>
                <a:cs typeface="Avenir Book"/>
              </a:rPr>
              <a:t>protein</a:t>
            </a:r>
            <a:r>
              <a:rPr lang="fr-FR" dirty="0">
                <a:latin typeface="Avenir Book"/>
                <a:cs typeface="Avenir Book"/>
              </a:rPr>
              <a:t> </a:t>
            </a:r>
            <a:r>
              <a:rPr lang="fr-FR" dirty="0" err="1">
                <a:latin typeface="Avenir Book"/>
                <a:cs typeface="Avenir Book"/>
              </a:rPr>
              <a:t>synthesis</a:t>
            </a:r>
            <a:r>
              <a:rPr lang="fr-FR" dirty="0">
                <a:latin typeface="Avenir Book"/>
                <a:cs typeface="Avenir Book"/>
              </a:rPr>
              <a:t> in the </a:t>
            </a:r>
            <a:r>
              <a:rPr lang="fr-FR" dirty="0" err="1">
                <a:latin typeface="Avenir Book"/>
                <a:cs typeface="Avenir Book"/>
              </a:rPr>
              <a:t>cytoplasm</a:t>
            </a:r>
            <a:endParaRPr lang="fr-FR" dirty="0">
              <a:latin typeface="Avenir Book"/>
              <a:cs typeface="Avenir Book"/>
            </a:endParaRPr>
          </a:p>
          <a:p>
            <a:pPr algn="just"/>
            <a:endParaRPr lang="fr-FR" dirty="0">
              <a:latin typeface="Avenir Book"/>
              <a:cs typeface="Avenir Book"/>
            </a:endParaRPr>
          </a:p>
          <a:p>
            <a:pPr algn="just"/>
            <a:r>
              <a:rPr lang="fr-FR" dirty="0">
                <a:latin typeface="Wingdings"/>
                <a:ea typeface="Wingdings"/>
                <a:cs typeface="Wingdings"/>
                <a:sym typeface="Wingdings"/>
              </a:rPr>
              <a:t> </a:t>
            </a:r>
            <a:r>
              <a:rPr lang="fr-FR" dirty="0">
                <a:latin typeface="Avenir Book"/>
                <a:cs typeface="Avenir Book"/>
              </a:rPr>
              <a:t>The </a:t>
            </a:r>
            <a:r>
              <a:rPr lang="fr-FR" dirty="0" err="1">
                <a:latin typeface="Avenir Book"/>
                <a:cs typeface="Avenir Book"/>
              </a:rPr>
              <a:t>protein</a:t>
            </a:r>
            <a:r>
              <a:rPr lang="fr-FR" dirty="0">
                <a:latin typeface="Avenir Book"/>
                <a:cs typeface="Avenir Book"/>
              </a:rPr>
              <a:t> </a:t>
            </a:r>
            <a:r>
              <a:rPr lang="fr-FR" dirty="0" err="1">
                <a:latin typeface="Avenir Book"/>
                <a:cs typeface="Avenir Book"/>
              </a:rPr>
              <a:t>produced</a:t>
            </a:r>
            <a:r>
              <a:rPr lang="fr-FR" dirty="0">
                <a:latin typeface="Avenir Book"/>
                <a:cs typeface="Avenir Book"/>
              </a:rPr>
              <a:t> by the </a:t>
            </a:r>
            <a:r>
              <a:rPr lang="fr-FR" dirty="0" err="1">
                <a:latin typeface="Avenir Book"/>
                <a:cs typeface="Avenir Book"/>
              </a:rPr>
              <a:t>genetic</a:t>
            </a:r>
            <a:r>
              <a:rPr lang="fr-FR" dirty="0">
                <a:latin typeface="Avenir Book"/>
                <a:cs typeface="Avenir Book"/>
              </a:rPr>
              <a:t> information </a:t>
            </a:r>
            <a:r>
              <a:rPr lang="fr-FR" dirty="0" err="1">
                <a:latin typeface="Avenir Book"/>
                <a:cs typeface="Avenir Book"/>
              </a:rPr>
              <a:t>is</a:t>
            </a:r>
            <a:r>
              <a:rPr lang="fr-FR" dirty="0">
                <a:latin typeface="Avenir Book"/>
                <a:cs typeface="Avenir Book"/>
              </a:rPr>
              <a:t> </a:t>
            </a:r>
            <a:r>
              <a:rPr lang="fr-FR" dirty="0" err="1">
                <a:latin typeface="Avenir Book"/>
                <a:cs typeface="Avenir Book"/>
              </a:rPr>
              <a:t>what</a:t>
            </a:r>
            <a:r>
              <a:rPr lang="fr-FR" dirty="0">
                <a:latin typeface="Avenir Book"/>
                <a:cs typeface="Avenir Book"/>
              </a:rPr>
              <a:t> </a:t>
            </a:r>
            <a:r>
              <a:rPr lang="fr-FR" dirty="0" err="1">
                <a:latin typeface="Avenir Book"/>
                <a:cs typeface="Avenir Book"/>
              </a:rPr>
              <a:t>is</a:t>
            </a:r>
            <a:r>
              <a:rPr lang="fr-FR" dirty="0">
                <a:latin typeface="Avenir Book"/>
                <a:cs typeface="Avenir Book"/>
              </a:rPr>
              <a:t> </a:t>
            </a:r>
            <a:r>
              <a:rPr lang="fr-FR" dirty="0" err="1">
                <a:latin typeface="Avenir Book"/>
                <a:cs typeface="Avenir Book"/>
              </a:rPr>
              <a:t>influenced</a:t>
            </a:r>
            <a:r>
              <a:rPr lang="fr-FR" dirty="0">
                <a:latin typeface="Avenir Book"/>
                <a:cs typeface="Avenir Book"/>
              </a:rPr>
              <a:t> by </a:t>
            </a:r>
            <a:r>
              <a:rPr lang="fr-FR" dirty="0" err="1">
                <a:latin typeface="Avenir Book"/>
                <a:cs typeface="Avenir Book"/>
              </a:rPr>
              <a:t>natural</a:t>
            </a:r>
            <a:r>
              <a:rPr lang="fr-FR" dirty="0">
                <a:latin typeface="Avenir Book"/>
                <a:cs typeface="Avenir Book"/>
              </a:rPr>
              <a:t> </a:t>
            </a:r>
            <a:r>
              <a:rPr lang="fr-FR" dirty="0" err="1">
                <a:latin typeface="Avenir Book"/>
                <a:cs typeface="Avenir Book"/>
              </a:rPr>
              <a:t>selection</a:t>
            </a:r>
            <a:endParaRPr lang="fr-FR" dirty="0">
              <a:latin typeface="Avenir Book"/>
              <a:cs typeface="Avenir Book"/>
            </a:endParaRPr>
          </a:p>
          <a:p>
            <a:pPr algn="just"/>
            <a:endParaRPr lang="fr-FR" dirty="0">
              <a:latin typeface="Avenir Book"/>
              <a:cs typeface="Avenir Book"/>
            </a:endParaRPr>
          </a:p>
          <a:p>
            <a:pPr algn="just"/>
            <a:r>
              <a:rPr lang="fr-FR" dirty="0">
                <a:latin typeface="Wingdings"/>
                <a:ea typeface="Wingdings"/>
                <a:cs typeface="Wingdings"/>
                <a:sym typeface="Wingdings"/>
              </a:rPr>
              <a:t> </a:t>
            </a:r>
            <a:r>
              <a:rPr lang="fr-FR" dirty="0">
                <a:latin typeface="Avenir Book"/>
                <a:cs typeface="Avenir Book"/>
              </a:rPr>
              <a:t>If a </a:t>
            </a:r>
            <a:r>
              <a:rPr lang="fr-FR" dirty="0" err="1">
                <a:latin typeface="Avenir Book"/>
                <a:cs typeface="Avenir Book"/>
              </a:rPr>
              <a:t>protein</a:t>
            </a:r>
            <a:r>
              <a:rPr lang="fr-FR" dirty="0">
                <a:latin typeface="Avenir Book"/>
                <a:cs typeface="Avenir Book"/>
              </a:rPr>
              <a:t> </a:t>
            </a:r>
            <a:r>
              <a:rPr lang="fr-FR" dirty="0" err="1">
                <a:latin typeface="Avenir Book"/>
                <a:cs typeface="Avenir Book"/>
              </a:rPr>
              <a:t>is</a:t>
            </a:r>
            <a:r>
              <a:rPr lang="fr-FR" dirty="0">
                <a:latin typeface="Avenir Book"/>
                <a:cs typeface="Avenir Book"/>
              </a:rPr>
              <a:t> </a:t>
            </a:r>
            <a:r>
              <a:rPr lang="fr-FR" dirty="0" err="1">
                <a:latin typeface="Avenir Book"/>
                <a:cs typeface="Avenir Book"/>
              </a:rPr>
              <a:t>modified</a:t>
            </a:r>
            <a:r>
              <a:rPr lang="fr-FR" dirty="0">
                <a:latin typeface="Avenir Book"/>
                <a:cs typeface="Avenir Book"/>
              </a:rPr>
              <a:t> </a:t>
            </a:r>
            <a:r>
              <a:rPr lang="fr-FR" dirty="0" err="1">
                <a:latin typeface="Avenir Book"/>
                <a:cs typeface="Avenir Book"/>
              </a:rPr>
              <a:t>it</a:t>
            </a:r>
            <a:r>
              <a:rPr lang="fr-FR" dirty="0">
                <a:latin typeface="Avenir Book"/>
                <a:cs typeface="Avenir Book"/>
              </a:rPr>
              <a:t> </a:t>
            </a:r>
            <a:r>
              <a:rPr lang="fr-FR" dirty="0" err="1">
                <a:latin typeface="Avenir Book"/>
                <a:cs typeface="Avenir Book"/>
              </a:rPr>
              <a:t>cannot</a:t>
            </a:r>
            <a:r>
              <a:rPr lang="fr-FR" dirty="0">
                <a:latin typeface="Avenir Book"/>
                <a:cs typeface="Avenir Book"/>
              </a:rPr>
              <a:t> influence the </a:t>
            </a:r>
            <a:r>
              <a:rPr lang="fr-FR" dirty="0" err="1">
                <a:latin typeface="Avenir Book"/>
                <a:cs typeface="Avenir Book"/>
              </a:rPr>
              <a:t>gene</a:t>
            </a:r>
            <a:r>
              <a:rPr lang="fr-FR" dirty="0">
                <a:latin typeface="Avenir Book"/>
                <a:cs typeface="Avenir Book"/>
              </a:rPr>
              <a:t> </a:t>
            </a:r>
            <a:r>
              <a:rPr lang="fr-FR" dirty="0" err="1">
                <a:latin typeface="Avenir Book"/>
                <a:cs typeface="Avenir Book"/>
              </a:rPr>
              <a:t>that</a:t>
            </a:r>
            <a:r>
              <a:rPr lang="fr-FR" dirty="0">
                <a:latin typeface="Avenir Book"/>
                <a:cs typeface="Avenir Book"/>
              </a:rPr>
              <a:t> codes for </a:t>
            </a:r>
            <a:r>
              <a:rPr lang="fr-FR" dirty="0" err="1">
                <a:latin typeface="Avenir Book"/>
                <a:cs typeface="Avenir Book"/>
              </a:rPr>
              <a:t>it</a:t>
            </a:r>
            <a:r>
              <a:rPr lang="fr-FR" dirty="0">
                <a:latin typeface="Avenir Book"/>
                <a:cs typeface="Avenir Book"/>
              </a:rPr>
              <a:t>. </a:t>
            </a:r>
            <a:r>
              <a:rPr lang="fr-FR" dirty="0" err="1">
                <a:latin typeface="Avenir Book"/>
                <a:cs typeface="Avenir Book"/>
              </a:rPr>
              <a:t>Therefore</a:t>
            </a:r>
            <a:r>
              <a:rPr lang="fr-FR" dirty="0">
                <a:latin typeface="Avenir Book"/>
                <a:cs typeface="Avenir Book"/>
              </a:rPr>
              <a:t> </a:t>
            </a:r>
            <a:r>
              <a:rPr lang="fr-FR" dirty="0" err="1">
                <a:latin typeface="Avenir Book"/>
                <a:cs typeface="Avenir Book"/>
              </a:rPr>
              <a:t>only</a:t>
            </a:r>
            <a:r>
              <a:rPr lang="fr-FR" dirty="0">
                <a:latin typeface="Avenir Book"/>
                <a:cs typeface="Avenir Book"/>
              </a:rPr>
              <a:t> one </a:t>
            </a:r>
            <a:r>
              <a:rPr lang="fr-FR" dirty="0" err="1">
                <a:latin typeface="Avenir Book"/>
                <a:cs typeface="Avenir Book"/>
              </a:rPr>
              <a:t>way</a:t>
            </a:r>
            <a:r>
              <a:rPr lang="fr-FR" dirty="0">
                <a:latin typeface="Avenir Book"/>
                <a:cs typeface="Avenir Book"/>
              </a:rPr>
              <a:t> flow of information </a:t>
            </a:r>
            <a:r>
              <a:rPr lang="fr-FR" dirty="0" err="1">
                <a:latin typeface="Avenir Book"/>
                <a:cs typeface="Avenir Book"/>
              </a:rPr>
              <a:t>was</a:t>
            </a:r>
            <a:r>
              <a:rPr lang="fr-FR" dirty="0">
                <a:latin typeface="Avenir Book"/>
                <a:cs typeface="Avenir Book"/>
              </a:rPr>
              <a:t> </a:t>
            </a:r>
            <a:r>
              <a:rPr lang="fr-FR" dirty="0" err="1">
                <a:latin typeface="Avenir Book"/>
                <a:cs typeface="Avenir Book"/>
              </a:rPr>
              <a:t>thought</a:t>
            </a:r>
            <a:r>
              <a:rPr lang="fr-FR" dirty="0">
                <a:latin typeface="Avenir Book"/>
                <a:cs typeface="Avenir Book"/>
              </a:rPr>
              <a:t> to </a:t>
            </a:r>
            <a:r>
              <a:rPr lang="fr-FR" dirty="0" err="1">
                <a:latin typeface="Avenir Book"/>
                <a:cs typeface="Avenir Book"/>
              </a:rPr>
              <a:t>occur</a:t>
            </a:r>
            <a:r>
              <a:rPr lang="fr-FR" dirty="0">
                <a:latin typeface="Avenir Book"/>
                <a:cs typeface="Avenir Book"/>
              </a:rPr>
              <a:t>:</a:t>
            </a:r>
          </a:p>
          <a:p>
            <a:pPr algn="just"/>
            <a:endParaRPr lang="fr-FR" dirty="0">
              <a:latin typeface="Avenir Book"/>
              <a:cs typeface="Avenir Book"/>
            </a:endParaRPr>
          </a:p>
          <a:p>
            <a:pPr algn="ctr"/>
            <a:r>
              <a:rPr lang="fr-FR" b="1" dirty="0" err="1">
                <a:solidFill>
                  <a:srgbClr val="D4350D"/>
                </a:solidFill>
                <a:latin typeface="Avenir Book"/>
                <a:cs typeface="Avenir Book"/>
              </a:rPr>
              <a:t>DNARNAProtein</a:t>
            </a:r>
            <a:endParaRPr lang="fr-FR" b="1" dirty="0">
              <a:solidFill>
                <a:srgbClr val="D4350D"/>
              </a:solidFill>
              <a:latin typeface="Avenir Book"/>
              <a:cs typeface="Avenir Book"/>
            </a:endParaRPr>
          </a:p>
          <a:p>
            <a:pPr algn="just"/>
            <a:endParaRPr lang="fr-FR" dirty="0">
              <a:latin typeface="Avenir Book"/>
              <a:cs typeface="Avenir Book"/>
            </a:endParaRPr>
          </a:p>
        </p:txBody>
      </p:sp>
    </p:spTree>
    <p:extLst>
      <p:ext uri="{BB962C8B-B14F-4D97-AF65-F5344CB8AC3E}">
        <p14:creationId xmlns:p14="http://schemas.microsoft.com/office/powerpoint/2010/main" val="2753546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3887902" cy="5170647"/>
          </a:xfrm>
          <a:prstGeom prst="rect">
            <a:avLst/>
          </a:prstGeom>
        </p:spPr>
        <p:txBody>
          <a:bodyPr wrap="square">
            <a:spAutoFit/>
          </a:bodyPr>
          <a:lstStyle/>
          <a:p>
            <a:pPr algn="just"/>
            <a:r>
              <a:rPr lang="fr-FR" sz="2400" b="1" dirty="0">
                <a:latin typeface="Avenir Book"/>
                <a:cs typeface="Avenir Book"/>
              </a:rPr>
              <a:t>Central </a:t>
            </a:r>
            <a:r>
              <a:rPr lang="fr-FR" sz="2400" b="1" dirty="0" err="1">
                <a:latin typeface="Avenir Book"/>
                <a:cs typeface="Avenir Book"/>
              </a:rPr>
              <a:t>dogmas</a:t>
            </a:r>
            <a:endParaRPr lang="fr-FR" sz="2400" b="1"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a:p>
            <a:pPr algn="just"/>
            <a:r>
              <a:rPr lang="fr-FR" dirty="0" err="1">
                <a:latin typeface="Avenir Book"/>
                <a:cs typeface="Avenir Book"/>
              </a:rPr>
              <a:t>Proposed</a:t>
            </a:r>
            <a:r>
              <a:rPr lang="fr-FR" dirty="0">
                <a:latin typeface="Avenir Book"/>
                <a:cs typeface="Avenir Book"/>
              </a:rPr>
              <a:t> by Francis Crick 1958</a:t>
            </a:r>
          </a:p>
          <a:p>
            <a:pPr algn="just"/>
            <a:endParaRPr lang="fr-FR" dirty="0">
              <a:latin typeface="Avenir Book"/>
              <a:cs typeface="Avenir Book"/>
            </a:endParaRPr>
          </a:p>
          <a:p>
            <a:pPr algn="just"/>
            <a:endParaRPr lang="fr-FR" dirty="0">
              <a:latin typeface="Avenir Book"/>
              <a:cs typeface="Avenir Book"/>
            </a:endParaRPr>
          </a:p>
          <a:p>
            <a:pPr algn="just"/>
            <a:r>
              <a:rPr lang="fr-FR" dirty="0">
                <a:latin typeface="Wingdings"/>
                <a:ea typeface="Wingdings"/>
                <a:cs typeface="Wingdings"/>
                <a:sym typeface="Wingdings"/>
              </a:rPr>
              <a:t> </a:t>
            </a:r>
            <a:r>
              <a:rPr lang="fr-FR" dirty="0" err="1">
                <a:latin typeface="Avenir Book"/>
                <a:cs typeface="Avenir Book"/>
              </a:rPr>
              <a:t>What</a:t>
            </a:r>
            <a:r>
              <a:rPr lang="fr-FR" dirty="0">
                <a:latin typeface="Avenir Book"/>
                <a:cs typeface="Avenir Book"/>
              </a:rPr>
              <a:t> </a:t>
            </a:r>
            <a:r>
              <a:rPr lang="fr-FR" dirty="0" err="1">
                <a:latin typeface="Avenir Book"/>
                <a:cs typeface="Avenir Book"/>
              </a:rPr>
              <a:t>is</a:t>
            </a:r>
            <a:r>
              <a:rPr lang="fr-FR" dirty="0">
                <a:latin typeface="Avenir Book"/>
                <a:cs typeface="Avenir Book"/>
              </a:rPr>
              <a:t> a </a:t>
            </a:r>
            <a:r>
              <a:rPr lang="fr-FR" dirty="0" err="1">
                <a:latin typeface="Avenir Book"/>
                <a:cs typeface="Avenir Book"/>
              </a:rPr>
              <a:t>gene</a:t>
            </a:r>
            <a:r>
              <a:rPr lang="fr-FR" dirty="0">
                <a:latin typeface="Avenir Book"/>
                <a:cs typeface="Avenir Book"/>
              </a:rPr>
              <a:t>? (</a:t>
            </a:r>
            <a:r>
              <a:rPr lang="fr-FR" dirty="0" err="1">
                <a:latin typeface="Avenir Book"/>
                <a:cs typeface="Avenir Book"/>
              </a:rPr>
              <a:t>definition</a:t>
            </a:r>
            <a:r>
              <a:rPr lang="fr-FR" dirty="0">
                <a:latin typeface="Avenir Book"/>
                <a:cs typeface="Avenir Book"/>
              </a:rPr>
              <a:t> </a:t>
            </a:r>
            <a:r>
              <a:rPr lang="fr-FR" dirty="0" err="1">
                <a:latin typeface="Avenir Book"/>
                <a:cs typeface="Avenir Book"/>
              </a:rPr>
              <a:t>until</a:t>
            </a:r>
            <a:r>
              <a:rPr lang="fr-FR" dirty="0">
                <a:latin typeface="Avenir Book"/>
                <a:cs typeface="Avenir Book"/>
              </a:rPr>
              <a:t> </a:t>
            </a:r>
            <a:r>
              <a:rPr lang="fr-FR" dirty="0" err="1">
                <a:latin typeface="Avenir Book"/>
                <a:cs typeface="Avenir Book"/>
              </a:rPr>
              <a:t>less</a:t>
            </a:r>
            <a:r>
              <a:rPr lang="fr-FR" dirty="0">
                <a:latin typeface="Avenir Book"/>
                <a:cs typeface="Avenir Book"/>
              </a:rPr>
              <a:t> </a:t>
            </a:r>
            <a:r>
              <a:rPr lang="fr-FR" dirty="0" err="1">
                <a:latin typeface="Avenir Book"/>
                <a:cs typeface="Avenir Book"/>
              </a:rPr>
              <a:t>than</a:t>
            </a:r>
            <a:r>
              <a:rPr lang="fr-FR" dirty="0">
                <a:latin typeface="Avenir Book"/>
                <a:cs typeface="Avenir Book"/>
              </a:rPr>
              <a:t> 10 </a:t>
            </a:r>
            <a:r>
              <a:rPr lang="fr-FR" dirty="0" err="1">
                <a:latin typeface="Avenir Book"/>
                <a:cs typeface="Avenir Book"/>
              </a:rPr>
              <a:t>years</a:t>
            </a:r>
            <a:r>
              <a:rPr lang="fr-FR" dirty="0">
                <a:latin typeface="Avenir Book"/>
                <a:cs typeface="Avenir Book"/>
              </a:rPr>
              <a:t> </a:t>
            </a:r>
            <a:r>
              <a:rPr lang="fr-FR" dirty="0" err="1">
                <a:latin typeface="Avenir Book"/>
                <a:cs typeface="Avenir Book"/>
              </a:rPr>
              <a:t>ago</a:t>
            </a:r>
            <a:r>
              <a:rPr lang="fr-FR" dirty="0">
                <a:latin typeface="Avenir Book"/>
                <a:cs typeface="Avenir Book"/>
              </a:rPr>
              <a:t>)</a:t>
            </a:r>
          </a:p>
          <a:p>
            <a:pPr algn="just"/>
            <a:r>
              <a:rPr lang="fr-FR" dirty="0">
                <a:latin typeface="Avenir Book"/>
                <a:cs typeface="Avenir Book"/>
              </a:rPr>
              <a:t> </a:t>
            </a:r>
          </a:p>
          <a:p>
            <a:pPr algn="just"/>
            <a:r>
              <a:rPr lang="fr-FR" b="1" dirty="0">
                <a:solidFill>
                  <a:srgbClr val="D4350D"/>
                </a:solidFill>
                <a:latin typeface="Avenir Book"/>
                <a:cs typeface="Avenir Book"/>
              </a:rPr>
              <a:t>Gene</a:t>
            </a:r>
          </a:p>
          <a:p>
            <a:pPr algn="just"/>
            <a:r>
              <a:rPr lang="fr-FR" dirty="0">
                <a:latin typeface="Avenir Book"/>
                <a:cs typeface="Avenir Book"/>
              </a:rPr>
              <a:t>Is </a:t>
            </a:r>
            <a:r>
              <a:rPr lang="fr-FR" dirty="0" err="1">
                <a:latin typeface="Avenir Book"/>
                <a:cs typeface="Avenir Book"/>
              </a:rPr>
              <a:t>defined</a:t>
            </a:r>
            <a:r>
              <a:rPr lang="fr-FR" dirty="0">
                <a:latin typeface="Avenir Book"/>
                <a:cs typeface="Avenir Book"/>
              </a:rPr>
              <a:t> as a DNA portion </a:t>
            </a:r>
            <a:r>
              <a:rPr lang="fr-FR" dirty="0" err="1">
                <a:latin typeface="Avenir Book"/>
                <a:cs typeface="Avenir Book"/>
              </a:rPr>
              <a:t>whose</a:t>
            </a:r>
            <a:r>
              <a:rPr lang="fr-FR" dirty="0">
                <a:latin typeface="Avenir Book"/>
                <a:cs typeface="Avenir Book"/>
              </a:rPr>
              <a:t> </a:t>
            </a:r>
            <a:r>
              <a:rPr lang="fr-FR" dirty="0" err="1">
                <a:latin typeface="Avenir Book"/>
                <a:cs typeface="Avenir Book"/>
              </a:rPr>
              <a:t>corresponding</a:t>
            </a:r>
            <a:r>
              <a:rPr lang="fr-FR" dirty="0">
                <a:latin typeface="Avenir Book"/>
                <a:cs typeface="Avenir Book"/>
              </a:rPr>
              <a:t> </a:t>
            </a:r>
            <a:r>
              <a:rPr lang="fr-FR" dirty="0" err="1">
                <a:latin typeface="Avenir Book"/>
                <a:cs typeface="Avenir Book"/>
              </a:rPr>
              <a:t>mRNA</a:t>
            </a:r>
            <a:r>
              <a:rPr lang="fr-FR" dirty="0">
                <a:latin typeface="Avenir Book"/>
                <a:cs typeface="Avenir Book"/>
              </a:rPr>
              <a:t> encodes a </a:t>
            </a:r>
            <a:r>
              <a:rPr lang="fr-FR" dirty="0" err="1">
                <a:latin typeface="Avenir Book"/>
                <a:cs typeface="Avenir Book"/>
              </a:rPr>
              <a:t>protein</a:t>
            </a:r>
            <a:r>
              <a:rPr lang="fr-FR" dirty="0">
                <a:latin typeface="Avenir Book"/>
                <a:cs typeface="Avenir Book"/>
              </a:rPr>
              <a:t>. </a:t>
            </a:r>
          </a:p>
          <a:p>
            <a:pPr algn="just"/>
            <a:r>
              <a:rPr lang="fr-FR" dirty="0">
                <a:latin typeface="Avenir Book"/>
                <a:cs typeface="Avenir Book"/>
              </a:rPr>
              <a:t>= RNA </a:t>
            </a:r>
            <a:r>
              <a:rPr lang="fr-FR" dirty="0" err="1">
                <a:latin typeface="Avenir Book"/>
                <a:cs typeface="Avenir Book"/>
              </a:rPr>
              <a:t>only</a:t>
            </a:r>
            <a:r>
              <a:rPr lang="fr-FR" dirty="0">
                <a:latin typeface="Avenir Book"/>
                <a:cs typeface="Avenir Book"/>
              </a:rPr>
              <a:t> </a:t>
            </a:r>
            <a:r>
              <a:rPr lang="fr-FR" dirty="0" err="1">
                <a:latin typeface="Avenir Book"/>
                <a:cs typeface="Avenir Book"/>
              </a:rPr>
              <a:t>considered</a:t>
            </a:r>
            <a:r>
              <a:rPr lang="fr-FR" dirty="0">
                <a:latin typeface="Avenir Book"/>
                <a:cs typeface="Avenir Book"/>
              </a:rPr>
              <a:t> to </a:t>
            </a:r>
            <a:r>
              <a:rPr lang="fr-FR" dirty="0" err="1">
                <a:latin typeface="Avenir Book"/>
                <a:cs typeface="Avenir Book"/>
              </a:rPr>
              <a:t>be</a:t>
            </a:r>
            <a:r>
              <a:rPr lang="fr-FR" dirty="0">
                <a:latin typeface="Avenir Book"/>
                <a:cs typeface="Avenir Book"/>
              </a:rPr>
              <a:t> a “</a:t>
            </a:r>
            <a:r>
              <a:rPr lang="fr-FR" b="1" dirty="0">
                <a:solidFill>
                  <a:srgbClr val="D4350D"/>
                </a:solidFill>
                <a:latin typeface="Avenir Book"/>
                <a:cs typeface="Avenir Book"/>
              </a:rPr>
              <a:t>bridge</a:t>
            </a:r>
            <a:r>
              <a:rPr lang="fr-FR" dirty="0">
                <a:latin typeface="Avenir Book"/>
                <a:cs typeface="Avenir Book"/>
              </a:rPr>
              <a:t>” in the </a:t>
            </a:r>
            <a:r>
              <a:rPr lang="fr-FR" dirty="0" err="1">
                <a:latin typeface="Avenir Book"/>
                <a:cs typeface="Avenir Book"/>
              </a:rPr>
              <a:t>transfer</a:t>
            </a:r>
            <a:r>
              <a:rPr lang="fr-FR" dirty="0">
                <a:latin typeface="Avenir Book"/>
                <a:cs typeface="Avenir Book"/>
              </a:rPr>
              <a:t> of </a:t>
            </a:r>
            <a:r>
              <a:rPr lang="fr-FR" dirty="0" err="1">
                <a:latin typeface="Avenir Book"/>
                <a:cs typeface="Avenir Book"/>
              </a:rPr>
              <a:t>biological</a:t>
            </a:r>
            <a:r>
              <a:rPr lang="fr-FR" dirty="0">
                <a:latin typeface="Avenir Book"/>
                <a:cs typeface="Avenir Book"/>
              </a:rPr>
              <a:t> information </a:t>
            </a:r>
            <a:r>
              <a:rPr lang="fr-FR" dirty="0" err="1">
                <a:latin typeface="Avenir Book"/>
                <a:cs typeface="Avenir Book"/>
              </a:rPr>
              <a:t>between</a:t>
            </a:r>
            <a:r>
              <a:rPr lang="fr-FR" dirty="0">
                <a:latin typeface="Avenir Book"/>
                <a:cs typeface="Avenir Book"/>
              </a:rPr>
              <a:t> DNA and </a:t>
            </a:r>
            <a:r>
              <a:rPr lang="fr-FR" dirty="0" err="1">
                <a:latin typeface="Avenir Book"/>
                <a:cs typeface="Avenir Book"/>
              </a:rPr>
              <a:t>proteins</a:t>
            </a:r>
            <a:endParaRPr lang="fr-FR" dirty="0">
              <a:latin typeface="Avenir Book"/>
              <a:cs typeface="Avenir Book"/>
            </a:endParaRPr>
          </a:p>
          <a:p>
            <a:pPr algn="just"/>
            <a:endParaRPr lang="fr-FR" dirty="0">
              <a:latin typeface="Avenir Book"/>
              <a:cs typeface="Avenir Book"/>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488" y="1747838"/>
            <a:ext cx="3846512" cy="420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ZoneTexte 10"/>
          <p:cNvSpPr txBox="1"/>
          <p:nvPr/>
        </p:nvSpPr>
        <p:spPr>
          <a:xfrm>
            <a:off x="7740388" y="6491860"/>
            <a:ext cx="1357312" cy="246221"/>
          </a:xfrm>
          <a:prstGeom prst="rect">
            <a:avLst/>
          </a:prstGeom>
          <a:noFill/>
        </p:spPr>
        <p:txBody>
          <a:bodyPr>
            <a:spAutoFit/>
          </a:bodyPr>
          <a:lstStyle/>
          <a:p>
            <a:pPr algn="r" fontAlgn="auto">
              <a:spcBef>
                <a:spcPts val="0"/>
              </a:spcBef>
              <a:spcAft>
                <a:spcPts val="0"/>
              </a:spcAft>
              <a:defRPr/>
            </a:pPr>
            <a:r>
              <a:rPr lang="fr-FR" sz="1000" dirty="0">
                <a:solidFill>
                  <a:srgbClr val="215968"/>
                </a:solidFill>
                <a:latin typeface="Avenir Book"/>
                <a:ea typeface="+mn-ea"/>
                <a:cs typeface="Avenir Book"/>
              </a:rPr>
              <a:t>(Costa et al., 2010)</a:t>
            </a:r>
          </a:p>
        </p:txBody>
      </p:sp>
    </p:spTree>
    <p:extLst>
      <p:ext uri="{BB962C8B-B14F-4D97-AF65-F5344CB8AC3E}">
        <p14:creationId xmlns:p14="http://schemas.microsoft.com/office/powerpoint/2010/main" val="3874564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3887902" cy="4062651"/>
          </a:xfrm>
          <a:prstGeom prst="rect">
            <a:avLst/>
          </a:prstGeom>
        </p:spPr>
        <p:txBody>
          <a:bodyPr wrap="square">
            <a:spAutoFit/>
          </a:bodyPr>
          <a:lstStyle/>
          <a:p>
            <a:pPr algn="just"/>
            <a:r>
              <a:rPr lang="fr-FR" sz="2400" b="1" dirty="0">
                <a:latin typeface="Avenir Book"/>
                <a:cs typeface="Avenir Book"/>
              </a:rPr>
              <a:t>Central </a:t>
            </a:r>
            <a:r>
              <a:rPr lang="fr-FR" sz="2400" b="1" dirty="0" err="1">
                <a:latin typeface="Avenir Book"/>
                <a:cs typeface="Avenir Book"/>
              </a:rPr>
              <a:t>dogmas</a:t>
            </a:r>
            <a:endParaRPr lang="fr-FR" sz="2400" b="1"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a:p>
            <a:pPr algn="just"/>
            <a:r>
              <a:rPr lang="fr-FR" dirty="0" err="1">
                <a:latin typeface="Avenir Book"/>
                <a:cs typeface="Avenir Book"/>
              </a:rPr>
              <a:t>Proposed</a:t>
            </a:r>
            <a:r>
              <a:rPr lang="fr-FR" dirty="0">
                <a:latin typeface="Avenir Book"/>
                <a:cs typeface="Avenir Book"/>
              </a:rPr>
              <a:t> by Francis Crick 1958</a:t>
            </a:r>
          </a:p>
          <a:p>
            <a:pPr algn="just"/>
            <a:endParaRPr lang="fr-FR" dirty="0">
              <a:latin typeface="Avenir Book"/>
              <a:cs typeface="Avenir Book"/>
            </a:endParaRPr>
          </a:p>
          <a:p>
            <a:pPr algn="just"/>
            <a:endParaRPr lang="fr-FR" dirty="0">
              <a:latin typeface="Avenir Book"/>
              <a:cs typeface="Avenir Book"/>
            </a:endParaRPr>
          </a:p>
          <a:p>
            <a:pPr marL="285750" indent="-285750" algn="just">
              <a:buFont typeface="Wingdings" charset="0"/>
              <a:buChar char=""/>
            </a:pPr>
            <a:r>
              <a:rPr lang="fr-FR" dirty="0">
                <a:latin typeface="Avenir Book"/>
                <a:cs typeface="Avenir Book"/>
              </a:rPr>
              <a:t>Retro </a:t>
            </a:r>
            <a:r>
              <a:rPr lang="fr-FR" dirty="0" err="1">
                <a:latin typeface="Avenir Book"/>
                <a:cs typeface="Avenir Book"/>
              </a:rPr>
              <a:t>viruses</a:t>
            </a:r>
            <a:r>
              <a:rPr lang="fr-FR" dirty="0">
                <a:latin typeface="Avenir Book"/>
                <a:cs typeface="Avenir Book"/>
              </a:rPr>
              <a:t> (</a:t>
            </a:r>
            <a:r>
              <a:rPr lang="fr-FR" dirty="0" err="1">
                <a:latin typeface="Avenir Book"/>
                <a:cs typeface="Avenir Book"/>
              </a:rPr>
              <a:t>e.g</a:t>
            </a:r>
            <a:r>
              <a:rPr lang="fr-FR" dirty="0">
                <a:latin typeface="Avenir Book"/>
                <a:cs typeface="Avenir Book"/>
              </a:rPr>
              <a:t>. HIV) carry RNA as </a:t>
            </a:r>
            <a:r>
              <a:rPr lang="fr-FR" dirty="0" err="1">
                <a:latin typeface="Avenir Book"/>
                <a:cs typeface="Avenir Book"/>
              </a:rPr>
              <a:t>their</a:t>
            </a:r>
            <a:r>
              <a:rPr lang="fr-FR" dirty="0">
                <a:latin typeface="Avenir Book"/>
                <a:cs typeface="Avenir Book"/>
              </a:rPr>
              <a:t> </a:t>
            </a:r>
            <a:r>
              <a:rPr lang="fr-FR" dirty="0" err="1">
                <a:latin typeface="Avenir Book"/>
                <a:cs typeface="Avenir Book"/>
              </a:rPr>
              <a:t>genetic</a:t>
            </a:r>
            <a:r>
              <a:rPr lang="fr-FR" dirty="0">
                <a:latin typeface="Avenir Book"/>
                <a:cs typeface="Avenir Book"/>
              </a:rPr>
              <a:t> information</a:t>
            </a:r>
          </a:p>
          <a:p>
            <a:pPr marL="285750" indent="-285750" algn="just">
              <a:buFont typeface="Wingdings" charset="0"/>
              <a:buChar char=""/>
            </a:pPr>
            <a:endParaRPr lang="fr-FR" dirty="0">
              <a:latin typeface="Avenir Book"/>
              <a:cs typeface="Avenir Book"/>
            </a:endParaRPr>
          </a:p>
          <a:p>
            <a:pPr marL="285750" indent="-285750" algn="just">
              <a:buFont typeface="Wingdings" charset="0"/>
              <a:buChar char=""/>
            </a:pPr>
            <a:r>
              <a:rPr lang="fr-FR" dirty="0" err="1">
                <a:latin typeface="Avenir Book"/>
                <a:cs typeface="Avenir Book"/>
              </a:rPr>
              <a:t>When</a:t>
            </a:r>
            <a:r>
              <a:rPr lang="fr-FR" dirty="0">
                <a:latin typeface="Avenir Book"/>
                <a:cs typeface="Avenir Book"/>
              </a:rPr>
              <a:t> </a:t>
            </a:r>
            <a:r>
              <a:rPr lang="fr-FR" dirty="0" err="1">
                <a:latin typeface="Avenir Book"/>
                <a:cs typeface="Avenir Book"/>
              </a:rPr>
              <a:t>they</a:t>
            </a:r>
            <a:r>
              <a:rPr lang="fr-FR" dirty="0">
                <a:latin typeface="Avenir Book"/>
                <a:cs typeface="Avenir Book"/>
              </a:rPr>
              <a:t> </a:t>
            </a:r>
            <a:r>
              <a:rPr lang="fr-FR" dirty="0" err="1">
                <a:latin typeface="Avenir Book"/>
                <a:cs typeface="Avenir Book"/>
              </a:rPr>
              <a:t>invade</a:t>
            </a:r>
            <a:r>
              <a:rPr lang="fr-FR" dirty="0">
                <a:latin typeface="Avenir Book"/>
                <a:cs typeface="Avenir Book"/>
              </a:rPr>
              <a:t> </a:t>
            </a:r>
            <a:r>
              <a:rPr lang="fr-FR" dirty="0" err="1">
                <a:latin typeface="Avenir Book"/>
                <a:cs typeface="Avenir Book"/>
              </a:rPr>
              <a:t>their</a:t>
            </a:r>
            <a:r>
              <a:rPr lang="fr-FR" dirty="0">
                <a:latin typeface="Avenir Book"/>
                <a:cs typeface="Avenir Book"/>
              </a:rPr>
              <a:t> host </a:t>
            </a:r>
            <a:r>
              <a:rPr lang="fr-FR" dirty="0" err="1">
                <a:latin typeface="Avenir Book"/>
                <a:cs typeface="Avenir Book"/>
              </a:rPr>
              <a:t>cell</a:t>
            </a:r>
            <a:r>
              <a:rPr lang="fr-FR" dirty="0">
                <a:latin typeface="Avenir Book"/>
                <a:cs typeface="Avenir Book"/>
              </a:rPr>
              <a:t> </a:t>
            </a:r>
            <a:r>
              <a:rPr lang="fr-FR" dirty="0" err="1">
                <a:latin typeface="Avenir Book"/>
                <a:cs typeface="Avenir Book"/>
              </a:rPr>
              <a:t>they</a:t>
            </a:r>
            <a:r>
              <a:rPr lang="fr-FR" dirty="0">
                <a:latin typeface="Avenir Book"/>
                <a:cs typeface="Avenir Book"/>
              </a:rPr>
              <a:t> </a:t>
            </a:r>
            <a:r>
              <a:rPr lang="fr-FR" dirty="0" err="1">
                <a:latin typeface="Avenir Book"/>
                <a:cs typeface="Avenir Book"/>
              </a:rPr>
              <a:t>convert</a:t>
            </a:r>
            <a:r>
              <a:rPr lang="fr-FR" dirty="0">
                <a:latin typeface="Avenir Book"/>
                <a:cs typeface="Avenir Book"/>
              </a:rPr>
              <a:t> </a:t>
            </a:r>
            <a:r>
              <a:rPr lang="fr-FR" dirty="0" err="1">
                <a:latin typeface="Avenir Book"/>
                <a:cs typeface="Avenir Book"/>
              </a:rPr>
              <a:t>their</a:t>
            </a:r>
            <a:r>
              <a:rPr lang="fr-FR" dirty="0">
                <a:latin typeface="Avenir Book"/>
                <a:cs typeface="Avenir Book"/>
              </a:rPr>
              <a:t> RNA </a:t>
            </a:r>
            <a:r>
              <a:rPr lang="fr-FR" dirty="0" err="1">
                <a:latin typeface="Avenir Book"/>
                <a:cs typeface="Avenir Book"/>
              </a:rPr>
              <a:t>into</a:t>
            </a:r>
            <a:r>
              <a:rPr lang="fr-FR" dirty="0">
                <a:latin typeface="Avenir Book"/>
                <a:cs typeface="Avenir Book"/>
              </a:rPr>
              <a:t> a DNA copy </a:t>
            </a:r>
            <a:r>
              <a:rPr lang="fr-FR" dirty="0" err="1">
                <a:latin typeface="Avenir Book"/>
                <a:cs typeface="Avenir Book"/>
              </a:rPr>
              <a:t>using</a:t>
            </a:r>
            <a:r>
              <a:rPr lang="fr-FR" dirty="0">
                <a:latin typeface="Avenir Book"/>
                <a:cs typeface="Avenir Book"/>
              </a:rPr>
              <a:t> reverse transcriptase</a:t>
            </a:r>
          </a:p>
          <a:p>
            <a:pPr algn="just"/>
            <a:endParaRPr lang="fr-FR" dirty="0">
              <a:latin typeface="Avenir Book"/>
              <a:cs typeface="Avenir Book"/>
            </a:endParaRPr>
          </a:p>
        </p:txBody>
      </p:sp>
      <p:sp>
        <p:nvSpPr>
          <p:cNvPr id="11" name="ZoneTexte 10"/>
          <p:cNvSpPr txBox="1"/>
          <p:nvPr/>
        </p:nvSpPr>
        <p:spPr>
          <a:xfrm>
            <a:off x="7740388" y="6491860"/>
            <a:ext cx="1357312" cy="246221"/>
          </a:xfrm>
          <a:prstGeom prst="rect">
            <a:avLst/>
          </a:prstGeom>
          <a:noFill/>
        </p:spPr>
        <p:txBody>
          <a:bodyPr>
            <a:spAutoFit/>
          </a:bodyPr>
          <a:lstStyle/>
          <a:p>
            <a:pPr algn="r" fontAlgn="auto">
              <a:spcBef>
                <a:spcPts val="0"/>
              </a:spcBef>
              <a:spcAft>
                <a:spcPts val="0"/>
              </a:spcAft>
              <a:defRPr/>
            </a:pPr>
            <a:r>
              <a:rPr lang="fr-FR" sz="1000" dirty="0">
                <a:solidFill>
                  <a:srgbClr val="215968"/>
                </a:solidFill>
                <a:latin typeface="Avenir Book"/>
                <a:ea typeface="+mn-ea"/>
                <a:cs typeface="Avenir Book"/>
              </a:rPr>
              <a:t>(Costa et al., 2010)</a:t>
            </a:r>
          </a:p>
        </p:txBody>
      </p:sp>
      <p:pic>
        <p:nvPicPr>
          <p:cNvPr id="10" name="Picture 5" descr="inh_site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5909" b="4733"/>
          <a:stretch/>
        </p:blipFill>
        <p:spPr bwMode="auto">
          <a:xfrm>
            <a:off x="5032261" y="1969111"/>
            <a:ext cx="3856152" cy="2753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6"/>
          <p:cNvSpPr txBox="1">
            <a:spLocks noChangeArrowheads="1"/>
          </p:cNvSpPr>
          <p:nvPr/>
        </p:nvSpPr>
        <p:spPr>
          <a:xfrm>
            <a:off x="857700" y="5179856"/>
            <a:ext cx="8239999" cy="12525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2" charset="0"/>
              <a:buNone/>
            </a:pPr>
            <a:r>
              <a:rPr lang="en-GB" sz="2000" dirty="0">
                <a:latin typeface="Avenir Book"/>
                <a:ea typeface="Wingdings" charset="0"/>
                <a:cs typeface="Avenir Book"/>
                <a:sym typeface="Wingdings" charset="0"/>
              </a:rPr>
              <a:t></a:t>
            </a:r>
            <a:r>
              <a:rPr lang="en-GB" sz="2000" dirty="0">
                <a:latin typeface="Avenir Book"/>
                <a:ea typeface="Calibri" charset="0"/>
                <a:cs typeface="Avenir Book"/>
                <a:sym typeface="Wingdings" charset="0"/>
              </a:rPr>
              <a:t> </a:t>
            </a:r>
            <a:r>
              <a:rPr lang="en-GB" sz="2000" dirty="0">
                <a:latin typeface="Avenir Book"/>
                <a:ea typeface="Calibri" charset="0"/>
                <a:cs typeface="Avenir Book"/>
              </a:rPr>
              <a:t>Thus the central dogma has been modified:</a:t>
            </a:r>
          </a:p>
          <a:p>
            <a:pPr marL="0" indent="0" algn="ctr">
              <a:buFont typeface="Wingdings" charset="0"/>
              <a:buNone/>
            </a:pPr>
            <a:r>
              <a:rPr lang="en-GB" sz="2000" b="1" dirty="0" err="1">
                <a:solidFill>
                  <a:srgbClr val="E34F05"/>
                </a:solidFill>
                <a:latin typeface="Avenir Book"/>
                <a:ea typeface="Calibri" charset="0"/>
                <a:cs typeface="Avenir Book"/>
              </a:rPr>
              <a:t>DNA</a:t>
            </a:r>
            <a:r>
              <a:rPr lang="en-GB" sz="2000" b="1" dirty="0" err="1">
                <a:solidFill>
                  <a:srgbClr val="E34F05"/>
                </a:solidFill>
                <a:latin typeface="Avenir Book"/>
                <a:ea typeface="Calibri" charset="0"/>
                <a:cs typeface="Avenir Book"/>
                <a:sym typeface="Symbol" charset="0"/>
              </a:rPr>
              <a:t>↔RNAProtein</a:t>
            </a:r>
            <a:endParaRPr lang="en-GB" sz="2000" b="1" dirty="0">
              <a:solidFill>
                <a:srgbClr val="E34F05"/>
              </a:solidFill>
              <a:latin typeface="Avenir Book"/>
              <a:ea typeface="Calibri" charset="0"/>
              <a:cs typeface="Avenir Book"/>
              <a:sym typeface="Symbol" charset="0"/>
            </a:endParaRPr>
          </a:p>
          <a:p>
            <a:pPr marL="0" indent="0">
              <a:buFont typeface="Wingdings 2" charset="0"/>
              <a:buNone/>
            </a:pPr>
            <a:r>
              <a:rPr lang="en-GB" sz="2000" dirty="0">
                <a:solidFill>
                  <a:srgbClr val="000000"/>
                </a:solidFill>
                <a:latin typeface="Avenir Book"/>
                <a:ea typeface="Wingdings" charset="0"/>
                <a:cs typeface="Avenir Book"/>
                <a:sym typeface="Wingdings" charset="0"/>
              </a:rPr>
              <a:t></a:t>
            </a:r>
            <a:r>
              <a:rPr lang="en-GB" sz="2000" dirty="0">
                <a:solidFill>
                  <a:srgbClr val="000000"/>
                </a:solidFill>
                <a:latin typeface="Avenir Book"/>
                <a:cs typeface="Avenir Book"/>
                <a:sym typeface="Wingdings" charset="0"/>
              </a:rPr>
              <a:t> </a:t>
            </a:r>
            <a:r>
              <a:rPr lang="en-GB" sz="2000" dirty="0">
                <a:solidFill>
                  <a:srgbClr val="000000"/>
                </a:solidFill>
                <a:latin typeface="Avenir Book"/>
                <a:cs typeface="Avenir Book"/>
                <a:sym typeface="Symbol" charset="0"/>
              </a:rPr>
              <a:t>Has helped to explain an important paradox in the evolution of life.</a:t>
            </a:r>
            <a:endParaRPr lang="en-GB" sz="2000" dirty="0">
              <a:solidFill>
                <a:srgbClr val="000000"/>
              </a:solidFill>
              <a:latin typeface="Avenir Book"/>
              <a:cs typeface="Avenir Book"/>
            </a:endParaRPr>
          </a:p>
        </p:txBody>
      </p:sp>
    </p:spTree>
    <p:extLst>
      <p:ext uri="{BB962C8B-B14F-4D97-AF65-F5344CB8AC3E}">
        <p14:creationId xmlns:p14="http://schemas.microsoft.com/office/powerpoint/2010/main" val="132945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endParaRPr lang="fr-FR" sz="2400" b="1" dirty="0">
              <a:latin typeface="Avenir Book"/>
              <a:cs typeface="Avenir Book"/>
            </a:endParaRPr>
          </a:p>
        </p:txBody>
      </p:sp>
      <p:sp>
        <p:nvSpPr>
          <p:cNvPr id="9" name="Rectangle 1"/>
          <p:cNvSpPr>
            <a:spLocks noChangeArrowheads="1"/>
          </p:cNvSpPr>
          <p:nvPr/>
        </p:nvSpPr>
        <p:spPr bwMode="auto">
          <a:xfrm>
            <a:off x="827945" y="1568213"/>
            <a:ext cx="4783187" cy="5016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defRPr/>
            </a:pPr>
            <a:endParaRPr lang="en-US" sz="1600" dirty="0">
              <a:solidFill>
                <a:srgbClr val="215968"/>
              </a:solidFill>
              <a:latin typeface="Avenir Book"/>
              <a:cs typeface="Avenir Book"/>
            </a:endParaRPr>
          </a:p>
          <a:p>
            <a:pPr algn="just">
              <a:defRPr/>
            </a:pPr>
            <a:r>
              <a:rPr lang="en-US" sz="1600" b="1" dirty="0">
                <a:solidFill>
                  <a:srgbClr val="215968"/>
                </a:solidFill>
                <a:latin typeface="Avenir Book"/>
                <a:cs typeface="Avenir Book"/>
              </a:rPr>
              <a:t>RNA is no longer considered to be a “bridge” </a:t>
            </a:r>
            <a:r>
              <a:rPr lang="en-US" sz="1600" dirty="0">
                <a:solidFill>
                  <a:srgbClr val="215968"/>
                </a:solidFill>
                <a:latin typeface="Avenir Book"/>
                <a:cs typeface="Avenir Book"/>
              </a:rPr>
              <a:t>in the </a:t>
            </a:r>
            <a:r>
              <a:rPr lang="en-US" sz="1600" dirty="0">
                <a:solidFill>
                  <a:srgbClr val="E34F05"/>
                </a:solidFill>
                <a:latin typeface="Avenir Book"/>
                <a:cs typeface="Avenir Book"/>
              </a:rPr>
              <a:t>transfer of biological information between DNA and proteins</a:t>
            </a:r>
          </a:p>
          <a:p>
            <a:pPr algn="just">
              <a:defRPr/>
            </a:pPr>
            <a:endParaRPr lang="en-US" sz="1600" dirty="0">
              <a:solidFill>
                <a:srgbClr val="215968"/>
              </a:solidFill>
              <a:latin typeface="Avenir Book"/>
              <a:cs typeface="Avenir Book"/>
            </a:endParaRPr>
          </a:p>
          <a:p>
            <a:pPr algn="just">
              <a:defRPr/>
            </a:pPr>
            <a:r>
              <a:rPr lang="en-US" sz="1600" b="1" dirty="0" err="1">
                <a:solidFill>
                  <a:srgbClr val="215968"/>
                </a:solidFill>
                <a:latin typeface="Avenir Book"/>
                <a:cs typeface="Avenir Book"/>
              </a:rPr>
              <a:t>Transcriptome</a:t>
            </a:r>
            <a:r>
              <a:rPr lang="en-US" sz="1600" b="1" dirty="0">
                <a:solidFill>
                  <a:srgbClr val="215968"/>
                </a:solidFill>
                <a:latin typeface="Avenir Book"/>
                <a:cs typeface="Avenir Book"/>
              </a:rPr>
              <a:t> </a:t>
            </a:r>
            <a:r>
              <a:rPr lang="en-US" sz="1600" dirty="0">
                <a:solidFill>
                  <a:srgbClr val="215968"/>
                </a:solidFill>
                <a:latin typeface="Avenir Book"/>
                <a:cs typeface="Avenir Book"/>
              </a:rPr>
              <a:t>consist of </a:t>
            </a:r>
          </a:p>
          <a:p>
            <a:pPr algn="just">
              <a:defRPr/>
            </a:pPr>
            <a:endParaRPr lang="en-US" sz="1600" dirty="0">
              <a:solidFill>
                <a:srgbClr val="215968"/>
              </a:solidFill>
              <a:latin typeface="Avenir Book"/>
              <a:cs typeface="Avenir Book"/>
            </a:endParaRPr>
          </a:p>
          <a:p>
            <a:pPr marL="285750" indent="-285750" algn="just">
              <a:buFontTx/>
              <a:buChar char="-"/>
              <a:defRPr/>
            </a:pPr>
            <a:r>
              <a:rPr lang="fr-FR" sz="1600" dirty="0">
                <a:solidFill>
                  <a:srgbClr val="215968"/>
                </a:solidFill>
                <a:latin typeface="Avenir Book"/>
                <a:cs typeface="Avenir Book"/>
              </a:rPr>
              <a:t>C</a:t>
            </a:r>
            <a:r>
              <a:rPr lang="en-US" sz="1600" dirty="0" err="1">
                <a:solidFill>
                  <a:srgbClr val="215968"/>
                </a:solidFill>
                <a:latin typeface="Avenir Book"/>
                <a:cs typeface="Avenir Book"/>
              </a:rPr>
              <a:t>oding</a:t>
            </a:r>
            <a:r>
              <a:rPr lang="en-US" sz="1600" dirty="0">
                <a:solidFill>
                  <a:srgbClr val="215968"/>
                </a:solidFill>
                <a:latin typeface="Avenir Book"/>
                <a:cs typeface="Avenir Book"/>
              </a:rPr>
              <a:t> RNA (mRNA (2–4%) </a:t>
            </a:r>
          </a:p>
          <a:p>
            <a:pPr marL="285750" indent="-285750" algn="just">
              <a:buFontTx/>
              <a:buChar char="-"/>
              <a:defRPr/>
            </a:pPr>
            <a:r>
              <a:rPr lang="fr-FR" sz="1600" dirty="0" err="1">
                <a:solidFill>
                  <a:srgbClr val="215968"/>
                </a:solidFill>
                <a:latin typeface="Avenir Book"/>
                <a:cs typeface="Avenir Book"/>
              </a:rPr>
              <a:t>Previously</a:t>
            </a:r>
            <a:r>
              <a:rPr lang="fr-FR" sz="1600" dirty="0">
                <a:solidFill>
                  <a:srgbClr val="215968"/>
                </a:solidFill>
                <a:latin typeface="Avenir Book"/>
                <a:cs typeface="Avenir Book"/>
              </a:rPr>
              <a:t> </a:t>
            </a:r>
            <a:r>
              <a:rPr lang="fr-FR" sz="1600" dirty="0" err="1">
                <a:solidFill>
                  <a:srgbClr val="215968"/>
                </a:solidFill>
                <a:latin typeface="Avenir Book"/>
                <a:cs typeface="Avenir Book"/>
              </a:rPr>
              <a:t>known</a:t>
            </a:r>
            <a:r>
              <a:rPr lang="fr-FR" sz="1600" dirty="0">
                <a:solidFill>
                  <a:srgbClr val="215968"/>
                </a:solidFill>
                <a:latin typeface="Avenir Book"/>
                <a:cs typeface="Avenir Book"/>
              </a:rPr>
              <a:t> non-</a:t>
            </a:r>
            <a:r>
              <a:rPr lang="fr-FR" sz="1600" dirty="0" err="1">
                <a:solidFill>
                  <a:srgbClr val="215968"/>
                </a:solidFill>
                <a:latin typeface="Avenir Book"/>
                <a:cs typeface="Avenir Book"/>
              </a:rPr>
              <a:t>coding</a:t>
            </a:r>
            <a:r>
              <a:rPr lang="fr-FR" sz="1600" dirty="0">
                <a:solidFill>
                  <a:srgbClr val="215968"/>
                </a:solidFill>
                <a:latin typeface="Avenir Book"/>
                <a:cs typeface="Avenir Book"/>
              </a:rPr>
              <a:t> </a:t>
            </a:r>
            <a:r>
              <a:rPr lang="fr-FR" sz="1600" dirty="0" err="1">
                <a:solidFill>
                  <a:srgbClr val="215968"/>
                </a:solidFill>
                <a:latin typeface="Avenir Book"/>
                <a:cs typeface="Avenir Book"/>
              </a:rPr>
              <a:t>RNAs</a:t>
            </a:r>
            <a:endParaRPr lang="fr-FR" sz="1600" dirty="0">
              <a:solidFill>
                <a:srgbClr val="215968"/>
              </a:solidFill>
              <a:latin typeface="Avenir Book"/>
              <a:cs typeface="Avenir Book"/>
            </a:endParaRPr>
          </a:p>
          <a:p>
            <a:pPr algn="just">
              <a:defRPr/>
            </a:pPr>
            <a:r>
              <a:rPr lang="de-DE" sz="1600" dirty="0">
                <a:solidFill>
                  <a:srgbClr val="215968"/>
                </a:solidFill>
                <a:latin typeface="Avenir Book"/>
                <a:cs typeface="Avenir Book"/>
              </a:rPr>
              <a:t>		</a:t>
            </a:r>
            <a:r>
              <a:rPr lang="de-DE" sz="1600" dirty="0" err="1">
                <a:solidFill>
                  <a:srgbClr val="215968"/>
                </a:solidFill>
                <a:latin typeface="Avenir Book"/>
                <a:cs typeface="Avenir Book"/>
              </a:rPr>
              <a:t>ribosomal</a:t>
            </a:r>
            <a:r>
              <a:rPr lang="de-DE" sz="1600" dirty="0">
                <a:solidFill>
                  <a:srgbClr val="215968"/>
                </a:solidFill>
                <a:latin typeface="Avenir Book"/>
                <a:cs typeface="Avenir Book"/>
              </a:rPr>
              <a:t> RNA (80–90%, </a:t>
            </a:r>
            <a:r>
              <a:rPr lang="de-DE" sz="1600" dirty="0" err="1">
                <a:solidFill>
                  <a:srgbClr val="215968"/>
                </a:solidFill>
                <a:latin typeface="Avenir Book"/>
                <a:cs typeface="Avenir Book"/>
              </a:rPr>
              <a:t>rRNA</a:t>
            </a:r>
            <a:r>
              <a:rPr lang="de-DE" sz="1600" dirty="0">
                <a:solidFill>
                  <a:srgbClr val="215968"/>
                </a:solidFill>
                <a:latin typeface="Avenir Book"/>
                <a:cs typeface="Avenir Book"/>
              </a:rPr>
              <a:t>)</a:t>
            </a:r>
          </a:p>
          <a:p>
            <a:pPr algn="just">
              <a:defRPr/>
            </a:pPr>
            <a:r>
              <a:rPr lang="de-DE" sz="1600" dirty="0">
                <a:solidFill>
                  <a:srgbClr val="215968"/>
                </a:solidFill>
                <a:latin typeface="Avenir Book"/>
                <a:cs typeface="Avenir Book"/>
              </a:rPr>
              <a:t>		</a:t>
            </a:r>
            <a:r>
              <a:rPr lang="de-DE" sz="1600" dirty="0" err="1">
                <a:solidFill>
                  <a:srgbClr val="215968"/>
                </a:solidFill>
                <a:latin typeface="Avenir Book"/>
                <a:cs typeface="Avenir Book"/>
              </a:rPr>
              <a:t>transfer</a:t>
            </a:r>
            <a:r>
              <a:rPr lang="de-DE" sz="1600" dirty="0">
                <a:solidFill>
                  <a:srgbClr val="215968"/>
                </a:solidFill>
                <a:latin typeface="Avenir Book"/>
                <a:cs typeface="Avenir Book"/>
              </a:rPr>
              <a:t> RNA (5–15%, </a:t>
            </a:r>
            <a:r>
              <a:rPr lang="de-DE" sz="1600" dirty="0" err="1">
                <a:solidFill>
                  <a:srgbClr val="215968"/>
                </a:solidFill>
                <a:latin typeface="Avenir Book"/>
                <a:cs typeface="Avenir Book"/>
              </a:rPr>
              <a:t>tRNA</a:t>
            </a:r>
            <a:r>
              <a:rPr lang="de-DE" sz="1600" dirty="0">
                <a:solidFill>
                  <a:srgbClr val="215968"/>
                </a:solidFill>
                <a:latin typeface="Avenir Book"/>
                <a:cs typeface="Avenir Book"/>
              </a:rPr>
              <a:t>)</a:t>
            </a:r>
          </a:p>
          <a:p>
            <a:pPr marL="285750" indent="-285750" algn="just">
              <a:buFontTx/>
              <a:buChar char="-"/>
              <a:defRPr/>
            </a:pPr>
            <a:endParaRPr lang="fr-FR" sz="1600" dirty="0">
              <a:solidFill>
                <a:srgbClr val="215968"/>
              </a:solidFill>
              <a:latin typeface="Avenir Book"/>
              <a:cs typeface="Avenir Book"/>
            </a:endParaRPr>
          </a:p>
          <a:p>
            <a:pPr marL="285750" indent="-285750" algn="just">
              <a:buFontTx/>
              <a:buChar char="-"/>
              <a:defRPr/>
            </a:pPr>
            <a:r>
              <a:rPr lang="fr-FR" sz="1600" dirty="0">
                <a:solidFill>
                  <a:srgbClr val="215968"/>
                </a:solidFill>
                <a:latin typeface="Avenir Book"/>
                <a:cs typeface="Avenir Book"/>
              </a:rPr>
              <a:t>Small fraction of </a:t>
            </a:r>
            <a:r>
              <a:rPr lang="en-US" sz="1600" dirty="0">
                <a:solidFill>
                  <a:srgbClr val="215968"/>
                </a:solidFill>
                <a:latin typeface="Avenir Book"/>
                <a:cs typeface="Avenir Book"/>
              </a:rPr>
              <a:t>of intragenic (i.e., </a:t>
            </a:r>
            <a:r>
              <a:rPr lang="en-US" sz="1600" dirty="0" err="1">
                <a:solidFill>
                  <a:srgbClr val="215968"/>
                </a:solidFill>
                <a:latin typeface="Avenir Book"/>
                <a:cs typeface="Avenir Book"/>
              </a:rPr>
              <a:t>intronic</a:t>
            </a:r>
            <a:r>
              <a:rPr lang="en-US" sz="1600" dirty="0">
                <a:solidFill>
                  <a:srgbClr val="215968"/>
                </a:solidFill>
                <a:latin typeface="Avenir Book"/>
                <a:cs typeface="Avenir Book"/>
              </a:rPr>
              <a:t>) and </a:t>
            </a:r>
            <a:r>
              <a:rPr lang="en-US" sz="1600" dirty="0" err="1">
                <a:solidFill>
                  <a:srgbClr val="215968"/>
                </a:solidFill>
                <a:latin typeface="Avenir Book"/>
                <a:cs typeface="Avenir Book"/>
              </a:rPr>
              <a:t>intergenic</a:t>
            </a:r>
            <a:r>
              <a:rPr lang="en-US" sz="1600" dirty="0">
                <a:solidFill>
                  <a:srgbClr val="215968"/>
                </a:solidFill>
                <a:latin typeface="Avenir Book"/>
                <a:cs typeface="Avenir Book"/>
              </a:rPr>
              <a:t> non-coding RNA (1%, </a:t>
            </a:r>
            <a:r>
              <a:rPr lang="en-US" sz="1600" dirty="0" err="1">
                <a:solidFill>
                  <a:srgbClr val="215968"/>
                </a:solidFill>
                <a:latin typeface="Avenir Book"/>
                <a:cs typeface="Avenir Book"/>
              </a:rPr>
              <a:t>ncRNA</a:t>
            </a:r>
            <a:r>
              <a:rPr lang="en-US" sz="1600" dirty="0">
                <a:solidFill>
                  <a:srgbClr val="215968"/>
                </a:solidFill>
                <a:latin typeface="Avenir Book"/>
                <a:cs typeface="Avenir Book"/>
              </a:rPr>
              <a:t>) with </a:t>
            </a:r>
            <a:r>
              <a:rPr lang="en-US" sz="1600" b="1" dirty="0">
                <a:solidFill>
                  <a:srgbClr val="E34F05"/>
                </a:solidFill>
                <a:latin typeface="Avenir Book"/>
                <a:cs typeface="Avenir Book"/>
              </a:rPr>
              <a:t>undefined regulatory functions</a:t>
            </a:r>
            <a:r>
              <a:rPr lang="en-US" sz="1600" b="1" dirty="0">
                <a:solidFill>
                  <a:srgbClr val="215968"/>
                </a:solidFill>
                <a:latin typeface="Avenir Book"/>
                <a:cs typeface="Avenir Book"/>
              </a:rPr>
              <a:t>. </a:t>
            </a:r>
          </a:p>
          <a:p>
            <a:pPr algn="just">
              <a:defRPr/>
            </a:pPr>
            <a:r>
              <a:rPr lang="en-US" sz="1600" b="1" dirty="0">
                <a:solidFill>
                  <a:srgbClr val="215968"/>
                </a:solidFill>
                <a:latin typeface="Avenir Book"/>
                <a:cs typeface="Avenir Book"/>
              </a:rPr>
              <a:t>	</a:t>
            </a:r>
          </a:p>
          <a:p>
            <a:pPr algn="just">
              <a:defRPr/>
            </a:pPr>
            <a:r>
              <a:rPr lang="en-US" sz="1600" b="1" dirty="0">
                <a:solidFill>
                  <a:srgbClr val="215968"/>
                </a:solidFill>
                <a:latin typeface="Avenir Book"/>
                <a:cs typeface="Avenir Book"/>
              </a:rPr>
              <a:t>	Intragenic &amp; </a:t>
            </a:r>
            <a:r>
              <a:rPr lang="en-US" sz="1600" b="1" dirty="0" err="1">
                <a:solidFill>
                  <a:srgbClr val="215968"/>
                </a:solidFill>
                <a:latin typeface="Avenir Book"/>
                <a:cs typeface="Avenir Book"/>
              </a:rPr>
              <a:t>Intergenic</a:t>
            </a:r>
            <a:r>
              <a:rPr lang="en-US" sz="1600" b="1" dirty="0">
                <a:solidFill>
                  <a:srgbClr val="215968"/>
                </a:solidFill>
                <a:latin typeface="Avenir Book"/>
                <a:cs typeface="Avenir Book"/>
              </a:rPr>
              <a:t> sequences</a:t>
            </a:r>
          </a:p>
          <a:p>
            <a:pPr algn="just">
              <a:defRPr/>
            </a:pPr>
            <a:r>
              <a:rPr lang="en-US" sz="1600" dirty="0">
                <a:solidFill>
                  <a:srgbClr val="215968"/>
                </a:solidFill>
                <a:latin typeface="Avenir Book"/>
                <a:cs typeface="Avenir Book"/>
              </a:rPr>
              <a:t>	- Are enriched in repetitive elements</a:t>
            </a:r>
          </a:p>
          <a:p>
            <a:pPr algn="just">
              <a:defRPr/>
            </a:pPr>
            <a:r>
              <a:rPr lang="en-US" sz="1600" dirty="0">
                <a:solidFill>
                  <a:srgbClr val="215968"/>
                </a:solidFill>
                <a:latin typeface="Avenir Book"/>
                <a:cs typeface="Avenir Book"/>
              </a:rPr>
              <a:t>	- have long been considered genetically inert</a:t>
            </a:r>
          </a:p>
          <a:p>
            <a:pPr lvl="1" algn="just">
              <a:buFontTx/>
              <a:buChar char="-"/>
              <a:defRPr/>
            </a:pPr>
            <a:r>
              <a:rPr lang="en-US" sz="1600" dirty="0">
                <a:solidFill>
                  <a:srgbClr val="215968"/>
                </a:solidFill>
                <a:latin typeface="Avenir Book"/>
                <a:cs typeface="Avenir Book"/>
              </a:rPr>
              <a:t> mainly composed of “junk” DNA. </a:t>
            </a: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040" y="2110338"/>
            <a:ext cx="3449959" cy="3770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ZoneTexte 12"/>
          <p:cNvSpPr txBox="1"/>
          <p:nvPr/>
        </p:nvSpPr>
        <p:spPr>
          <a:xfrm>
            <a:off x="7740388" y="6491860"/>
            <a:ext cx="1357312" cy="246221"/>
          </a:xfrm>
          <a:prstGeom prst="rect">
            <a:avLst/>
          </a:prstGeom>
          <a:noFill/>
        </p:spPr>
        <p:txBody>
          <a:bodyPr>
            <a:spAutoFit/>
          </a:bodyPr>
          <a:lstStyle/>
          <a:p>
            <a:pPr algn="r" fontAlgn="auto">
              <a:spcBef>
                <a:spcPts val="0"/>
              </a:spcBef>
              <a:spcAft>
                <a:spcPts val="0"/>
              </a:spcAft>
              <a:defRPr/>
            </a:pPr>
            <a:r>
              <a:rPr lang="fr-FR" sz="1000" dirty="0">
                <a:solidFill>
                  <a:srgbClr val="215968"/>
                </a:solidFill>
                <a:latin typeface="Avenir Book"/>
                <a:ea typeface="+mn-ea"/>
                <a:cs typeface="Avenir Book"/>
              </a:rPr>
              <a:t>(Costa et al., 2010)</a:t>
            </a:r>
          </a:p>
        </p:txBody>
      </p:sp>
    </p:spTree>
    <p:extLst>
      <p:ext uri="{BB962C8B-B14F-4D97-AF65-F5344CB8AC3E}">
        <p14:creationId xmlns:p14="http://schemas.microsoft.com/office/powerpoint/2010/main" val="3031204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9" name="Rectangle 1"/>
          <p:cNvSpPr>
            <a:spLocks noChangeArrowheads="1"/>
          </p:cNvSpPr>
          <p:nvPr/>
        </p:nvSpPr>
        <p:spPr bwMode="auto">
          <a:xfrm>
            <a:off x="827945" y="1568213"/>
            <a:ext cx="5356955" cy="4801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defRPr/>
            </a:pPr>
            <a:endParaRPr lang="en-US" dirty="0">
              <a:solidFill>
                <a:srgbClr val="215968"/>
              </a:solidFill>
              <a:latin typeface="Avenir Book"/>
              <a:cs typeface="Avenir Book"/>
            </a:endParaRPr>
          </a:p>
          <a:p>
            <a:pPr algn="just">
              <a:defRPr/>
            </a:pPr>
            <a:r>
              <a:rPr lang="en-US" b="1" dirty="0">
                <a:solidFill>
                  <a:srgbClr val="215968"/>
                </a:solidFill>
                <a:latin typeface="Avenir Book"/>
                <a:cs typeface="Avenir Book"/>
              </a:rPr>
              <a:t>For many RNA molecules, the secondary structure is highly important to the correct function of the RNA — often more so than the actual sequence.</a:t>
            </a:r>
          </a:p>
          <a:p>
            <a:pPr algn="just">
              <a:defRPr/>
            </a:pPr>
            <a:endParaRPr lang="en-US" b="1" dirty="0">
              <a:solidFill>
                <a:srgbClr val="215968"/>
              </a:solidFill>
              <a:latin typeface="Avenir Book"/>
              <a:cs typeface="Avenir Book"/>
            </a:endParaRPr>
          </a:p>
          <a:p>
            <a:pPr marL="285750" indent="-285750" algn="just">
              <a:buFontTx/>
              <a:buChar char="-"/>
              <a:defRPr/>
            </a:pPr>
            <a:r>
              <a:rPr lang="en-US" dirty="0">
                <a:solidFill>
                  <a:srgbClr val="D4350D"/>
                </a:solidFill>
                <a:latin typeface="Avenir Book"/>
                <a:cs typeface="Avenir Book"/>
              </a:rPr>
              <a:t>stem-loop </a:t>
            </a:r>
            <a:r>
              <a:rPr lang="en-US" b="1" dirty="0">
                <a:solidFill>
                  <a:srgbClr val="215968"/>
                </a:solidFill>
                <a:latin typeface="Avenir Book"/>
                <a:cs typeface="Avenir Book"/>
              </a:rPr>
              <a:t>secondary structure of </a:t>
            </a:r>
            <a:r>
              <a:rPr lang="en-US" b="1" dirty="0" err="1">
                <a:solidFill>
                  <a:srgbClr val="215968"/>
                </a:solidFill>
                <a:latin typeface="Avenir Book"/>
                <a:cs typeface="Avenir Book"/>
              </a:rPr>
              <a:t>tRNAs</a:t>
            </a:r>
            <a:endParaRPr lang="en-US" b="1" dirty="0">
              <a:solidFill>
                <a:srgbClr val="215968"/>
              </a:solidFill>
              <a:latin typeface="Avenir Book"/>
              <a:cs typeface="Avenir Book"/>
            </a:endParaRPr>
          </a:p>
          <a:p>
            <a:pPr marL="285750" indent="-285750" algn="just">
              <a:buFontTx/>
              <a:buChar char="-"/>
              <a:defRPr/>
            </a:pPr>
            <a:endParaRPr lang="en-US" b="1" dirty="0">
              <a:solidFill>
                <a:srgbClr val="215968"/>
              </a:solidFill>
              <a:latin typeface="Avenir Book"/>
              <a:cs typeface="Avenir Book"/>
            </a:endParaRPr>
          </a:p>
          <a:p>
            <a:pPr marL="285750" indent="-285750" algn="just">
              <a:buFontTx/>
              <a:buChar char="-"/>
              <a:defRPr/>
            </a:pPr>
            <a:r>
              <a:rPr lang="en-US" b="1" dirty="0">
                <a:solidFill>
                  <a:srgbClr val="215968"/>
                </a:solidFill>
                <a:latin typeface="Avenir Book"/>
                <a:cs typeface="Avenir Book"/>
              </a:rPr>
              <a:t>A </a:t>
            </a:r>
            <a:r>
              <a:rPr lang="en-US" dirty="0" err="1">
                <a:solidFill>
                  <a:srgbClr val="D4350D"/>
                </a:solidFill>
                <a:latin typeface="Avenir Book"/>
                <a:cs typeface="Avenir Book"/>
              </a:rPr>
              <a:t>pseudoknot</a:t>
            </a:r>
            <a:r>
              <a:rPr lang="en-US" b="1" dirty="0">
                <a:solidFill>
                  <a:srgbClr val="215968"/>
                </a:solidFill>
                <a:latin typeface="Avenir Book"/>
                <a:cs typeface="Avenir Book"/>
              </a:rPr>
              <a:t> is a nucleic acid secondary structure containing at least two stem-loop structures in which half of one stem is intercalated between the two halves of another stem. </a:t>
            </a:r>
          </a:p>
          <a:p>
            <a:pPr marL="285750" indent="-285750" algn="just">
              <a:buFontTx/>
              <a:buChar char="-"/>
              <a:defRPr/>
            </a:pPr>
            <a:endParaRPr lang="en-US" b="1" dirty="0">
              <a:solidFill>
                <a:srgbClr val="215968"/>
              </a:solidFill>
              <a:latin typeface="Avenir Book"/>
              <a:cs typeface="Avenir Book"/>
            </a:endParaRPr>
          </a:p>
          <a:p>
            <a:pPr marL="285750" indent="-285750" algn="just">
              <a:buFontTx/>
              <a:buChar char="-"/>
              <a:defRPr/>
            </a:pPr>
            <a:endParaRPr lang="en-US" b="1" dirty="0">
              <a:solidFill>
                <a:srgbClr val="215968"/>
              </a:solidFill>
              <a:latin typeface="Avenir Book"/>
              <a:cs typeface="Avenir Book"/>
            </a:endParaRPr>
          </a:p>
          <a:p>
            <a:pPr marL="285750" indent="-285750" algn="just">
              <a:buFontTx/>
              <a:buChar char="-"/>
              <a:defRPr/>
            </a:pPr>
            <a:r>
              <a:rPr lang="en-US" b="1" dirty="0">
                <a:solidFill>
                  <a:srgbClr val="215968"/>
                </a:solidFill>
                <a:latin typeface="Avenir Book"/>
                <a:cs typeface="Avenir Book"/>
              </a:rPr>
              <a:t>RNA secondary structure applies </a:t>
            </a:r>
          </a:p>
          <a:p>
            <a:pPr marL="285750" indent="-285750" algn="just">
              <a:buFont typeface="Wingdings" charset="0"/>
              <a:buChar char="à"/>
              <a:defRPr/>
            </a:pPr>
            <a:r>
              <a:rPr lang="en-US" b="1" dirty="0">
                <a:solidFill>
                  <a:srgbClr val="215968"/>
                </a:solidFill>
                <a:latin typeface="Avenir Book"/>
                <a:cs typeface="Avenir Book"/>
              </a:rPr>
              <a:t>in RNA splicing in certain species.</a:t>
            </a:r>
          </a:p>
          <a:p>
            <a:pPr marL="285750" indent="-285750" algn="just">
              <a:buFont typeface="Wingdings" charset="0"/>
              <a:buChar char="à"/>
              <a:defRPr/>
            </a:pPr>
            <a:r>
              <a:rPr lang="en-US" b="1" dirty="0">
                <a:solidFill>
                  <a:srgbClr val="215968"/>
                </a:solidFill>
                <a:latin typeface="Avenir Book"/>
                <a:cs typeface="Avenir Book"/>
              </a:rPr>
              <a:t>To aid in the analysis of non-coding RNA</a:t>
            </a:r>
          </a:p>
        </p:txBody>
      </p:sp>
      <p:sp>
        <p:nvSpPr>
          <p:cNvPr id="13" name="ZoneTexte 12"/>
          <p:cNvSpPr txBox="1"/>
          <p:nvPr/>
        </p:nvSpPr>
        <p:spPr>
          <a:xfrm>
            <a:off x="4737100" y="6491860"/>
            <a:ext cx="4360600" cy="246221"/>
          </a:xfrm>
          <a:prstGeom prst="rect">
            <a:avLst/>
          </a:prstGeom>
          <a:noFill/>
        </p:spPr>
        <p:txBody>
          <a:bodyPr wrap="square">
            <a:spAutoFit/>
          </a:bodyPr>
          <a:lstStyle/>
          <a:p>
            <a:pPr algn="r" fontAlgn="auto">
              <a:spcBef>
                <a:spcPts val="0"/>
              </a:spcBef>
              <a:spcAft>
                <a:spcPts val="0"/>
              </a:spcAft>
              <a:defRPr/>
            </a:pPr>
            <a:r>
              <a:rPr lang="fr-FR" sz="1000" dirty="0" err="1">
                <a:solidFill>
                  <a:srgbClr val="215968"/>
                </a:solidFill>
                <a:latin typeface="Avenir Book"/>
                <a:cs typeface="Avenir Book"/>
              </a:rPr>
              <a:t>https</a:t>
            </a:r>
            <a:r>
              <a:rPr lang="fr-FR" sz="1000" dirty="0">
                <a:solidFill>
                  <a:srgbClr val="215968"/>
                </a:solidFill>
                <a:latin typeface="Avenir Book"/>
                <a:cs typeface="Avenir Book"/>
              </a:rPr>
              <a:t>://</a:t>
            </a:r>
            <a:r>
              <a:rPr lang="fr-FR" sz="1000" dirty="0" err="1">
                <a:solidFill>
                  <a:srgbClr val="215968"/>
                </a:solidFill>
                <a:latin typeface="Avenir Book"/>
                <a:cs typeface="Avenir Book"/>
              </a:rPr>
              <a:t>en.wikipedia.org</a:t>
            </a:r>
            <a:r>
              <a:rPr lang="fr-FR" sz="1000" dirty="0">
                <a:solidFill>
                  <a:srgbClr val="215968"/>
                </a:solidFill>
                <a:latin typeface="Avenir Book"/>
                <a:cs typeface="Avenir Book"/>
              </a:rPr>
              <a:t>/wiki/</a:t>
            </a:r>
            <a:r>
              <a:rPr lang="fr-FR" sz="1000" dirty="0" err="1">
                <a:solidFill>
                  <a:srgbClr val="215968"/>
                </a:solidFill>
                <a:latin typeface="Avenir Book"/>
                <a:cs typeface="Avenir Book"/>
              </a:rPr>
              <a:t>Nucleic_acid_secondary_structure</a:t>
            </a:r>
            <a:endParaRPr lang="fr-FR" sz="1000" dirty="0">
              <a:solidFill>
                <a:srgbClr val="215968"/>
              </a:solidFill>
              <a:latin typeface="Avenir Book"/>
              <a:ea typeface="+mn-ea"/>
              <a:cs typeface="Avenir Book"/>
            </a:endParaRPr>
          </a:p>
        </p:txBody>
      </p:sp>
      <p:pic>
        <p:nvPicPr>
          <p:cNvPr id="4" name="Image 3"/>
          <p:cNvPicPr>
            <a:picLocks noChangeAspect="1"/>
          </p:cNvPicPr>
          <p:nvPr/>
        </p:nvPicPr>
        <p:blipFill>
          <a:blip r:embed="rId3"/>
          <a:stretch>
            <a:fillRect/>
          </a:stretch>
        </p:blipFill>
        <p:spPr>
          <a:xfrm>
            <a:off x="6430669" y="2286000"/>
            <a:ext cx="2458720" cy="1676400"/>
          </a:xfrm>
          <a:prstGeom prst="rect">
            <a:avLst/>
          </a:prstGeom>
        </p:spPr>
      </p:pic>
      <p:pic>
        <p:nvPicPr>
          <p:cNvPr id="6" name="Image 5"/>
          <p:cNvPicPr>
            <a:picLocks noChangeAspect="1"/>
          </p:cNvPicPr>
          <p:nvPr/>
        </p:nvPicPr>
        <p:blipFill>
          <a:blip r:embed="rId4"/>
          <a:stretch>
            <a:fillRect/>
          </a:stretch>
        </p:blipFill>
        <p:spPr>
          <a:xfrm>
            <a:off x="6401066" y="3873501"/>
            <a:ext cx="2709333" cy="1422400"/>
          </a:xfrm>
          <a:prstGeom prst="rect">
            <a:avLst/>
          </a:prstGeom>
        </p:spPr>
      </p:pic>
    </p:spTree>
    <p:extLst>
      <p:ext uri="{BB962C8B-B14F-4D97-AF65-F5344CB8AC3E}">
        <p14:creationId xmlns:p14="http://schemas.microsoft.com/office/powerpoint/2010/main" val="3196168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3" name="Rectangle 2"/>
          <p:cNvSpPr/>
          <p:nvPr/>
        </p:nvSpPr>
        <p:spPr>
          <a:xfrm>
            <a:off x="860255" y="1779686"/>
            <a:ext cx="8029134" cy="3970318"/>
          </a:xfrm>
          <a:prstGeom prst="rect">
            <a:avLst/>
          </a:prstGeom>
        </p:spPr>
        <p:txBody>
          <a:bodyPr wrap="square">
            <a:spAutoFit/>
          </a:bodyPr>
          <a:lstStyle/>
          <a:p>
            <a:r>
              <a:rPr lang="fr-FR" dirty="0">
                <a:latin typeface="Wingdings"/>
                <a:ea typeface="Wingdings"/>
                <a:cs typeface="Wingdings"/>
                <a:sym typeface="Wingdings"/>
              </a:rPr>
              <a:t></a:t>
            </a:r>
            <a:r>
              <a:rPr lang="fr-FR" dirty="0">
                <a:sym typeface="Wingdings"/>
              </a:rPr>
              <a:t> </a:t>
            </a:r>
            <a:r>
              <a:rPr lang="fr-FR" dirty="0" err="1"/>
              <a:t>Cells</a:t>
            </a:r>
            <a:r>
              <a:rPr lang="fr-FR" dirty="0"/>
              <a:t> </a:t>
            </a:r>
            <a:r>
              <a:rPr lang="fr-FR" dirty="0" err="1"/>
              <a:t>can</a:t>
            </a:r>
            <a:r>
              <a:rPr lang="fr-FR" dirty="0"/>
              <a:t> </a:t>
            </a:r>
            <a:r>
              <a:rPr lang="fr-FR" dirty="0" err="1"/>
              <a:t>adapt</a:t>
            </a:r>
            <a:r>
              <a:rPr lang="fr-FR" dirty="0"/>
              <a:t> to </a:t>
            </a:r>
            <a:r>
              <a:rPr lang="fr-FR" dirty="0" err="1"/>
              <a:t>environment</a:t>
            </a:r>
            <a:r>
              <a:rPr lang="fr-FR" dirty="0"/>
              <a:t> and </a:t>
            </a:r>
            <a:r>
              <a:rPr lang="fr-FR" dirty="0" err="1"/>
              <a:t>development</a:t>
            </a:r>
            <a:r>
              <a:rPr lang="fr-FR" dirty="0"/>
              <a:t> by </a:t>
            </a:r>
            <a:r>
              <a:rPr lang="fr-FR" dirty="0" err="1"/>
              <a:t>reconstructing</a:t>
            </a:r>
            <a:r>
              <a:rPr lang="fr-FR" dirty="0"/>
              <a:t> </a:t>
            </a:r>
            <a:r>
              <a:rPr lang="fr-FR" dirty="0" err="1"/>
              <a:t>their</a:t>
            </a:r>
            <a:r>
              <a:rPr lang="fr-FR" dirty="0"/>
              <a:t> </a:t>
            </a:r>
            <a:r>
              <a:rPr lang="fr-FR" dirty="0" err="1"/>
              <a:t>transcriptional</a:t>
            </a:r>
            <a:r>
              <a:rPr lang="fr-FR" dirty="0"/>
              <a:t> networks to </a:t>
            </a:r>
            <a:r>
              <a:rPr lang="fr-FR" dirty="0" err="1"/>
              <a:t>regulate</a:t>
            </a:r>
            <a:r>
              <a:rPr lang="fr-FR" dirty="0"/>
              <a:t> diverse cellular </a:t>
            </a:r>
            <a:r>
              <a:rPr lang="fr-FR" dirty="0" err="1"/>
              <a:t>processes</a:t>
            </a:r>
            <a:r>
              <a:rPr lang="fr-FR" dirty="0"/>
              <a:t> </a:t>
            </a:r>
            <a:r>
              <a:rPr lang="fr-FR" dirty="0" err="1"/>
              <a:t>without</a:t>
            </a:r>
            <a:r>
              <a:rPr lang="fr-FR" dirty="0"/>
              <a:t> </a:t>
            </a:r>
            <a:r>
              <a:rPr lang="fr-FR" dirty="0" err="1"/>
              <a:t>altering</a:t>
            </a:r>
            <a:r>
              <a:rPr lang="fr-FR" dirty="0"/>
              <a:t> the </a:t>
            </a:r>
            <a:r>
              <a:rPr lang="fr-FR" dirty="0" err="1"/>
              <a:t>underlying</a:t>
            </a:r>
            <a:r>
              <a:rPr lang="fr-FR" dirty="0"/>
              <a:t> DNA </a:t>
            </a:r>
            <a:r>
              <a:rPr lang="fr-FR" dirty="0" err="1"/>
              <a:t>sequences</a:t>
            </a:r>
            <a:r>
              <a:rPr lang="fr-FR" dirty="0"/>
              <a:t>. </a:t>
            </a:r>
          </a:p>
          <a:p>
            <a:endParaRPr lang="fr-FR" dirty="0"/>
          </a:p>
          <a:p>
            <a:r>
              <a:rPr lang="fr-FR" dirty="0">
                <a:latin typeface="Wingdings"/>
                <a:ea typeface="Wingdings"/>
                <a:cs typeface="Wingdings"/>
                <a:sym typeface="Wingdings"/>
              </a:rPr>
              <a:t></a:t>
            </a:r>
            <a:r>
              <a:rPr lang="fr-FR" dirty="0">
                <a:sym typeface="Wingdings"/>
              </a:rPr>
              <a:t> Important</a:t>
            </a:r>
            <a:r>
              <a:rPr lang="fr-FR" dirty="0"/>
              <a:t> </a:t>
            </a:r>
            <a:r>
              <a:rPr lang="fr-FR" dirty="0" err="1"/>
              <a:t>alterations</a:t>
            </a:r>
            <a:r>
              <a:rPr lang="fr-FR" dirty="0"/>
              <a:t>, </a:t>
            </a:r>
            <a:r>
              <a:rPr lang="fr-FR" dirty="0" err="1"/>
              <a:t>namely</a:t>
            </a:r>
            <a:r>
              <a:rPr lang="fr-FR" dirty="0"/>
              <a:t> </a:t>
            </a:r>
            <a:r>
              <a:rPr lang="fr-FR" b="1" dirty="0" err="1">
                <a:solidFill>
                  <a:srgbClr val="D4350D"/>
                </a:solidFill>
              </a:rPr>
              <a:t>epigenetic</a:t>
            </a:r>
            <a:r>
              <a:rPr lang="fr-FR" b="1" dirty="0">
                <a:solidFill>
                  <a:srgbClr val="D4350D"/>
                </a:solidFill>
              </a:rPr>
              <a:t> changes</a:t>
            </a:r>
            <a:r>
              <a:rPr lang="fr-FR" dirty="0"/>
              <a:t>, </a:t>
            </a:r>
            <a:r>
              <a:rPr lang="fr-FR" dirty="0" err="1"/>
              <a:t>occur</a:t>
            </a:r>
            <a:r>
              <a:rPr lang="fr-FR" dirty="0"/>
              <a:t> </a:t>
            </a:r>
            <a:r>
              <a:rPr lang="fr-FR" dirty="0" err="1"/>
              <a:t>during</a:t>
            </a:r>
            <a:r>
              <a:rPr lang="fr-FR" dirty="0"/>
              <a:t> </a:t>
            </a:r>
            <a:r>
              <a:rPr lang="fr-FR" dirty="0" err="1"/>
              <a:t>cell</a:t>
            </a:r>
            <a:r>
              <a:rPr lang="fr-FR" dirty="0"/>
              <a:t> division, </a:t>
            </a:r>
            <a:r>
              <a:rPr lang="fr-FR" dirty="0" err="1"/>
              <a:t>differentiation</a:t>
            </a:r>
            <a:r>
              <a:rPr lang="fr-FR" dirty="0"/>
              <a:t> and </a:t>
            </a:r>
            <a:r>
              <a:rPr lang="fr-FR" dirty="0" err="1"/>
              <a:t>cell</a:t>
            </a:r>
            <a:r>
              <a:rPr lang="fr-FR" dirty="0"/>
              <a:t> </a:t>
            </a:r>
            <a:r>
              <a:rPr lang="fr-FR" dirty="0" err="1"/>
              <a:t>death</a:t>
            </a:r>
            <a:r>
              <a:rPr lang="fr-FR" dirty="0"/>
              <a:t>. </a:t>
            </a:r>
          </a:p>
          <a:p>
            <a:endParaRPr lang="fr-FR" dirty="0"/>
          </a:p>
          <a:p>
            <a:r>
              <a:rPr lang="fr-FR" dirty="0">
                <a:latin typeface="Wingdings"/>
                <a:ea typeface="Wingdings"/>
                <a:cs typeface="Wingdings"/>
                <a:sym typeface="Wingdings"/>
              </a:rPr>
              <a:t></a:t>
            </a:r>
            <a:r>
              <a:rPr lang="fr-FR" dirty="0">
                <a:sym typeface="Wingdings"/>
              </a:rPr>
              <a:t> </a:t>
            </a:r>
            <a:r>
              <a:rPr lang="fr-FR" dirty="0" err="1"/>
              <a:t>Epigenetic</a:t>
            </a:r>
            <a:r>
              <a:rPr lang="fr-FR" dirty="0"/>
              <a:t> changes are </a:t>
            </a:r>
            <a:r>
              <a:rPr lang="fr-FR" dirty="0" err="1"/>
              <a:t>governed</a:t>
            </a:r>
            <a:r>
              <a:rPr lang="fr-FR" dirty="0"/>
              <a:t> by </a:t>
            </a:r>
            <a:r>
              <a:rPr lang="fr-FR" dirty="0" err="1"/>
              <a:t>various</a:t>
            </a:r>
            <a:r>
              <a:rPr lang="fr-FR" dirty="0"/>
              <a:t> types of </a:t>
            </a:r>
            <a:r>
              <a:rPr lang="fr-FR" dirty="0" err="1"/>
              <a:t>determinants</a:t>
            </a:r>
            <a:r>
              <a:rPr lang="fr-FR" dirty="0"/>
              <a:t>, </a:t>
            </a:r>
            <a:r>
              <a:rPr lang="fr-FR" dirty="0" err="1"/>
              <a:t>including</a:t>
            </a:r>
            <a:r>
              <a:rPr lang="fr-FR" dirty="0"/>
              <a:t>: </a:t>
            </a:r>
          </a:p>
          <a:p>
            <a:pPr marL="285750" indent="-285750">
              <a:buFontTx/>
              <a:buChar char="-"/>
            </a:pPr>
            <a:r>
              <a:rPr lang="fr-FR" dirty="0"/>
              <a:t>DNA </a:t>
            </a:r>
            <a:r>
              <a:rPr lang="fr-FR" dirty="0" err="1"/>
              <a:t>methylation</a:t>
            </a:r>
            <a:r>
              <a:rPr lang="fr-FR" dirty="0"/>
              <a:t> patterns</a:t>
            </a:r>
          </a:p>
          <a:p>
            <a:pPr marL="285750" indent="-285750">
              <a:buFontTx/>
              <a:buChar char="-"/>
            </a:pPr>
            <a:r>
              <a:rPr lang="fr-FR" dirty="0"/>
              <a:t>histone </a:t>
            </a:r>
            <a:r>
              <a:rPr lang="fr-FR" dirty="0" err="1"/>
              <a:t>posttranslational</a:t>
            </a:r>
            <a:r>
              <a:rPr lang="fr-FR" dirty="0"/>
              <a:t> modification signatures</a:t>
            </a:r>
          </a:p>
          <a:p>
            <a:pPr marL="285750" indent="-285750">
              <a:buFontTx/>
              <a:buChar char="-"/>
            </a:pPr>
            <a:r>
              <a:rPr lang="fr-FR" dirty="0"/>
              <a:t>histone </a:t>
            </a:r>
            <a:r>
              <a:rPr lang="fr-FR" dirty="0" err="1"/>
              <a:t>variants</a:t>
            </a:r>
            <a:endParaRPr lang="fr-FR" dirty="0"/>
          </a:p>
          <a:p>
            <a:pPr marL="285750" indent="-285750">
              <a:buFontTx/>
              <a:buChar char="-"/>
            </a:pPr>
            <a:r>
              <a:rPr lang="fr-FR" dirty="0" err="1"/>
              <a:t>chromatin</a:t>
            </a:r>
            <a:r>
              <a:rPr lang="fr-FR" dirty="0"/>
              <a:t> </a:t>
            </a:r>
            <a:r>
              <a:rPr lang="fr-FR" dirty="0" err="1"/>
              <a:t>remodeling</a:t>
            </a:r>
            <a:endParaRPr lang="fr-FR" dirty="0"/>
          </a:p>
          <a:p>
            <a:pPr marL="285750" indent="-285750">
              <a:buFontTx/>
              <a:buChar char="-"/>
            </a:pPr>
            <a:r>
              <a:rPr lang="fr-FR" b="1" dirty="0"/>
              <a:t>chromosome conformation </a:t>
            </a:r>
            <a:r>
              <a:rPr lang="fr-FR" b="1" dirty="0" err="1"/>
              <a:t>characteristics</a:t>
            </a:r>
            <a:r>
              <a:rPr lang="fr-FR" b="1" dirty="0"/>
              <a:t> </a:t>
            </a:r>
          </a:p>
          <a:p>
            <a:pPr marL="285750" indent="-285750">
              <a:buFontTx/>
              <a:buChar char="-"/>
            </a:pPr>
            <a:r>
              <a:rPr lang="fr-FR" b="1" dirty="0"/>
              <a:t>non-</a:t>
            </a:r>
            <a:r>
              <a:rPr lang="fr-FR" b="1" dirty="0" err="1"/>
              <a:t>coding</a:t>
            </a:r>
            <a:r>
              <a:rPr lang="fr-FR" b="1" dirty="0"/>
              <a:t> </a:t>
            </a:r>
            <a:r>
              <a:rPr lang="fr-FR" b="1" dirty="0" err="1"/>
              <a:t>RNAs</a:t>
            </a:r>
            <a:r>
              <a:rPr lang="fr-FR" b="1" dirty="0"/>
              <a:t> (</a:t>
            </a:r>
            <a:r>
              <a:rPr lang="fr-FR" b="1" dirty="0" err="1"/>
              <a:t>ncRNAs</a:t>
            </a:r>
            <a:r>
              <a:rPr lang="fr-FR" b="1" dirty="0"/>
              <a:t>) </a:t>
            </a:r>
          </a:p>
        </p:txBody>
      </p:sp>
      <p:sp>
        <p:nvSpPr>
          <p:cNvPr id="9" name="ZoneTexte 8"/>
          <p:cNvSpPr txBox="1"/>
          <p:nvPr/>
        </p:nvSpPr>
        <p:spPr>
          <a:xfrm>
            <a:off x="4522595" y="64918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Tree>
    <p:extLst>
      <p:ext uri="{BB962C8B-B14F-4D97-AF65-F5344CB8AC3E}">
        <p14:creationId xmlns:p14="http://schemas.microsoft.com/office/powerpoint/2010/main" val="3156805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3" name="Rectangle 2"/>
          <p:cNvSpPr/>
          <p:nvPr/>
        </p:nvSpPr>
        <p:spPr>
          <a:xfrm>
            <a:off x="860255" y="2064762"/>
            <a:ext cx="8029134" cy="4093428"/>
          </a:xfrm>
          <a:prstGeom prst="rect">
            <a:avLst/>
          </a:prstGeom>
        </p:spPr>
        <p:txBody>
          <a:bodyPr wrap="square">
            <a:spAutoFit/>
          </a:bodyPr>
          <a:lstStyle/>
          <a:p>
            <a:r>
              <a:rPr lang="fr-FR" sz="2000" b="1" dirty="0"/>
              <a:t>Chromosome conformation </a:t>
            </a:r>
            <a:r>
              <a:rPr lang="fr-FR" sz="2000" b="1" dirty="0" err="1"/>
              <a:t>characteristics</a:t>
            </a:r>
            <a:r>
              <a:rPr lang="fr-FR" sz="2000" b="1" dirty="0"/>
              <a:t> </a:t>
            </a:r>
          </a:p>
          <a:p>
            <a:endParaRPr lang="fr-FR" sz="2000" b="1" dirty="0"/>
          </a:p>
          <a:p>
            <a:r>
              <a:rPr lang="fr-FR" sz="2000" dirty="0">
                <a:latin typeface="Wingdings"/>
                <a:ea typeface="Wingdings"/>
                <a:cs typeface="Wingdings"/>
                <a:sym typeface="Wingdings"/>
              </a:rPr>
              <a:t></a:t>
            </a:r>
            <a:r>
              <a:rPr lang="fr-FR" sz="2000" dirty="0">
                <a:sym typeface="Wingdings"/>
              </a:rPr>
              <a:t> </a:t>
            </a:r>
            <a:r>
              <a:rPr lang="fr-FR" sz="2000" dirty="0" err="1"/>
              <a:t>Chromosomal</a:t>
            </a:r>
            <a:r>
              <a:rPr lang="fr-FR" sz="2000" dirty="0"/>
              <a:t> interactions </a:t>
            </a:r>
            <a:r>
              <a:rPr lang="fr-FR" sz="2000" dirty="0" err="1"/>
              <a:t>can</a:t>
            </a:r>
            <a:r>
              <a:rPr lang="fr-FR" sz="2000" dirty="0"/>
              <a:t> </a:t>
            </a:r>
            <a:r>
              <a:rPr lang="fr-FR" sz="2000" dirty="0" err="1"/>
              <a:t>contribute</a:t>
            </a:r>
            <a:r>
              <a:rPr lang="fr-FR" sz="2000" dirty="0"/>
              <a:t> to the </a:t>
            </a:r>
            <a:r>
              <a:rPr lang="fr-FR" sz="2000" dirty="0" err="1"/>
              <a:t>silencing</a:t>
            </a:r>
            <a:r>
              <a:rPr lang="fr-FR" sz="2000" dirty="0"/>
              <a:t> and/or activation of </a:t>
            </a:r>
            <a:r>
              <a:rPr lang="fr-FR" sz="2000" dirty="0" err="1"/>
              <a:t>genes</a:t>
            </a:r>
            <a:r>
              <a:rPr lang="fr-FR" sz="2000" dirty="0"/>
              <a:t> </a:t>
            </a:r>
            <a:r>
              <a:rPr lang="fr-FR" sz="2000" dirty="0" err="1"/>
              <a:t>within</a:t>
            </a:r>
            <a:r>
              <a:rPr lang="fr-FR" sz="2000" dirty="0"/>
              <a:t> the 3D </a:t>
            </a:r>
            <a:r>
              <a:rPr lang="fr-FR" sz="2000" dirty="0" err="1"/>
              <a:t>organization</a:t>
            </a:r>
            <a:r>
              <a:rPr lang="fr-FR" sz="2000" dirty="0"/>
              <a:t> of the </a:t>
            </a:r>
            <a:r>
              <a:rPr lang="fr-FR" sz="2000" dirty="0" err="1"/>
              <a:t>nuclear</a:t>
            </a:r>
            <a:r>
              <a:rPr lang="fr-FR" sz="2000" dirty="0"/>
              <a:t> architecture.</a:t>
            </a:r>
          </a:p>
          <a:p>
            <a:endParaRPr lang="fr-FR" sz="2000" dirty="0"/>
          </a:p>
          <a:p>
            <a:r>
              <a:rPr lang="fr-FR" sz="2000" dirty="0">
                <a:latin typeface="Wingdings"/>
                <a:ea typeface="Wingdings"/>
                <a:cs typeface="Wingdings"/>
                <a:sym typeface="Wingdings"/>
              </a:rPr>
              <a:t></a:t>
            </a:r>
            <a:r>
              <a:rPr lang="fr-FR" sz="2000" dirty="0">
                <a:sym typeface="Wingdings"/>
              </a:rPr>
              <a:t> </a:t>
            </a:r>
            <a:r>
              <a:rPr lang="fr-FR" sz="2000" dirty="0"/>
              <a:t>The </a:t>
            </a:r>
            <a:r>
              <a:rPr lang="fr-FR" sz="2000" dirty="0" err="1"/>
              <a:t>genome</a:t>
            </a:r>
            <a:r>
              <a:rPr lang="fr-FR" sz="2000" dirty="0"/>
              <a:t> </a:t>
            </a:r>
            <a:r>
              <a:rPr lang="fr-FR" sz="2000" dirty="0" err="1"/>
              <a:t>forms</a:t>
            </a:r>
            <a:r>
              <a:rPr lang="fr-FR" sz="2000" dirty="0"/>
              <a:t> extensive and </a:t>
            </a:r>
            <a:r>
              <a:rPr lang="fr-FR" sz="2000" dirty="0" err="1"/>
              <a:t>dynamic</a:t>
            </a:r>
            <a:r>
              <a:rPr lang="fr-FR" sz="2000" dirty="0"/>
              <a:t> </a:t>
            </a:r>
            <a:r>
              <a:rPr lang="fr-FR" sz="2000" dirty="0" err="1"/>
              <a:t>physical</a:t>
            </a:r>
            <a:r>
              <a:rPr lang="fr-FR" sz="2000" dirty="0"/>
              <a:t> interactions in the </a:t>
            </a:r>
            <a:r>
              <a:rPr lang="fr-FR" sz="2000" dirty="0" err="1"/>
              <a:t>form</a:t>
            </a:r>
            <a:r>
              <a:rPr lang="fr-FR" sz="2000" dirty="0"/>
              <a:t> of </a:t>
            </a:r>
            <a:r>
              <a:rPr lang="fr-FR" sz="2000" dirty="0" err="1"/>
              <a:t>chromatin</a:t>
            </a:r>
            <a:r>
              <a:rPr lang="fr-FR" sz="2000" dirty="0"/>
              <a:t> </a:t>
            </a:r>
            <a:r>
              <a:rPr lang="fr-FR" sz="2000" dirty="0" err="1"/>
              <a:t>loops</a:t>
            </a:r>
            <a:r>
              <a:rPr lang="fr-FR" sz="2000" dirty="0"/>
              <a:t> and bridges.</a:t>
            </a:r>
          </a:p>
          <a:p>
            <a:pPr marL="285750" indent="-285750">
              <a:buFont typeface="Wingdings" charset="0"/>
              <a:buChar char="à"/>
            </a:pPr>
            <a:r>
              <a:rPr lang="fr-FR" sz="2000" dirty="0" err="1"/>
              <a:t>brings</a:t>
            </a:r>
            <a:r>
              <a:rPr lang="fr-FR" sz="2000" dirty="0"/>
              <a:t> distal </a:t>
            </a:r>
            <a:r>
              <a:rPr lang="fr-FR" sz="2000" dirty="0" err="1"/>
              <a:t>elements</a:t>
            </a:r>
            <a:r>
              <a:rPr lang="fr-FR" sz="2000" dirty="0"/>
              <a:t> of the chromosome </a:t>
            </a:r>
            <a:r>
              <a:rPr lang="fr-FR" sz="2000" dirty="0" err="1"/>
              <a:t>into</a:t>
            </a:r>
            <a:r>
              <a:rPr lang="fr-FR" sz="2000" dirty="0"/>
              <a:t> close </a:t>
            </a:r>
            <a:r>
              <a:rPr lang="fr-FR" sz="2000" dirty="0" err="1"/>
              <a:t>physical</a:t>
            </a:r>
            <a:r>
              <a:rPr lang="fr-FR" sz="2000" dirty="0"/>
              <a:t> </a:t>
            </a:r>
            <a:r>
              <a:rPr lang="fr-FR" sz="2000" dirty="0" err="1"/>
              <a:t>proximity</a:t>
            </a:r>
            <a:endParaRPr lang="fr-FR" sz="2000" dirty="0"/>
          </a:p>
          <a:p>
            <a:pPr marL="285750" indent="-285750">
              <a:buFont typeface="Wingdings" charset="0"/>
              <a:buChar char="à"/>
            </a:pPr>
            <a:r>
              <a:rPr lang="fr-FR" sz="2000" dirty="0" err="1"/>
              <a:t>potential</a:t>
            </a:r>
            <a:r>
              <a:rPr lang="fr-FR" sz="2000" dirty="0"/>
              <a:t> </a:t>
            </a:r>
            <a:r>
              <a:rPr lang="fr-FR" sz="2000" dirty="0" err="1"/>
              <a:t>consequences</a:t>
            </a:r>
            <a:r>
              <a:rPr lang="fr-FR" sz="2000" dirty="0"/>
              <a:t> for </a:t>
            </a:r>
            <a:r>
              <a:rPr lang="fr-FR" sz="2000" dirty="0" err="1"/>
              <a:t>gene</a:t>
            </a:r>
            <a:r>
              <a:rPr lang="fr-FR" sz="2000" dirty="0"/>
              <a:t> expression and/or propagation of the </a:t>
            </a:r>
            <a:r>
              <a:rPr lang="fr-FR" sz="2000" dirty="0" err="1"/>
              <a:t>genome</a:t>
            </a:r>
            <a:r>
              <a:rPr lang="fr-FR" sz="2000" dirty="0"/>
              <a:t>. </a:t>
            </a:r>
          </a:p>
          <a:p>
            <a:endParaRPr lang="fr-FR" sz="2000" dirty="0"/>
          </a:p>
          <a:p>
            <a:r>
              <a:rPr lang="fr-FR" sz="2000" dirty="0">
                <a:latin typeface="Wingdings"/>
                <a:ea typeface="Wingdings"/>
                <a:cs typeface="Wingdings"/>
                <a:sym typeface="Wingdings"/>
              </a:rPr>
              <a:t></a:t>
            </a:r>
            <a:r>
              <a:rPr lang="fr-FR" sz="2000" dirty="0">
                <a:sym typeface="Wingdings"/>
              </a:rPr>
              <a:t> </a:t>
            </a:r>
            <a:r>
              <a:rPr lang="fr-FR" sz="2000" dirty="0" err="1"/>
              <a:t>Thanks</a:t>
            </a:r>
            <a:r>
              <a:rPr lang="fr-FR" sz="2000" dirty="0"/>
              <a:t> to </a:t>
            </a:r>
            <a:r>
              <a:rPr lang="fr-FR" sz="2000" dirty="0" err="1"/>
              <a:t>advances</a:t>
            </a:r>
            <a:r>
              <a:rPr lang="fr-FR" sz="2000" dirty="0"/>
              <a:t> in </a:t>
            </a:r>
            <a:r>
              <a:rPr lang="fr-FR" sz="2000" dirty="0" err="1"/>
              <a:t>detection</a:t>
            </a:r>
            <a:r>
              <a:rPr lang="fr-FR" sz="2000" dirty="0"/>
              <a:t> </a:t>
            </a:r>
            <a:r>
              <a:rPr lang="fr-FR" sz="2000" dirty="0" err="1"/>
              <a:t>technology</a:t>
            </a:r>
            <a:r>
              <a:rPr lang="fr-FR" sz="2000" dirty="0"/>
              <a:t>: </a:t>
            </a:r>
            <a:r>
              <a:rPr lang="fr-FR" sz="2000" dirty="0" err="1"/>
              <a:t>it</a:t>
            </a:r>
            <a:r>
              <a:rPr lang="fr-FR" sz="2000" dirty="0"/>
              <a:t> </a:t>
            </a:r>
            <a:r>
              <a:rPr lang="fr-FR" sz="2000" dirty="0" err="1"/>
              <a:t>is</a:t>
            </a:r>
            <a:r>
              <a:rPr lang="fr-FR" sz="2000" dirty="0"/>
              <a:t> </a:t>
            </a:r>
            <a:r>
              <a:rPr lang="fr-FR" sz="2000" dirty="0" err="1"/>
              <a:t>now</a:t>
            </a:r>
            <a:r>
              <a:rPr lang="fr-FR" sz="2000" dirty="0"/>
              <a:t> possible to examine </a:t>
            </a:r>
            <a:r>
              <a:rPr lang="fr-FR" sz="2000" dirty="0" err="1"/>
              <a:t>these</a:t>
            </a:r>
            <a:r>
              <a:rPr lang="fr-FR" sz="2000" dirty="0"/>
              <a:t> interactions </a:t>
            </a:r>
            <a:r>
              <a:rPr lang="fr-FR" sz="2000" dirty="0" err="1"/>
              <a:t>at</a:t>
            </a:r>
            <a:r>
              <a:rPr lang="fr-FR" sz="2000" dirty="0"/>
              <a:t> the </a:t>
            </a:r>
            <a:r>
              <a:rPr lang="fr-FR" sz="2000" dirty="0" err="1"/>
              <a:t>molecular</a:t>
            </a:r>
            <a:r>
              <a:rPr lang="fr-FR" sz="2000" dirty="0"/>
              <a:t> </a:t>
            </a:r>
            <a:r>
              <a:rPr lang="fr-FR" sz="2000" dirty="0" err="1"/>
              <a:t>level</a:t>
            </a:r>
            <a:r>
              <a:rPr lang="fr-FR" sz="2000" dirty="0"/>
              <a:t>.</a:t>
            </a:r>
            <a:endParaRPr lang="fr-FR" dirty="0"/>
          </a:p>
        </p:txBody>
      </p:sp>
      <p:sp>
        <p:nvSpPr>
          <p:cNvPr id="9" name="ZoneTexte 8"/>
          <p:cNvSpPr txBox="1"/>
          <p:nvPr/>
        </p:nvSpPr>
        <p:spPr>
          <a:xfrm>
            <a:off x="4522595" y="64918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Tree>
    <p:extLst>
      <p:ext uri="{BB962C8B-B14F-4D97-AF65-F5344CB8AC3E}">
        <p14:creationId xmlns:p14="http://schemas.microsoft.com/office/powerpoint/2010/main" val="3356957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3" name="Rectangle 2"/>
          <p:cNvSpPr/>
          <p:nvPr/>
        </p:nvSpPr>
        <p:spPr>
          <a:xfrm>
            <a:off x="860255" y="2064762"/>
            <a:ext cx="8029134" cy="4708981"/>
          </a:xfrm>
          <a:prstGeom prst="rect">
            <a:avLst/>
          </a:prstGeom>
        </p:spPr>
        <p:txBody>
          <a:bodyPr wrap="square">
            <a:spAutoFit/>
          </a:bodyPr>
          <a:lstStyle/>
          <a:p>
            <a:r>
              <a:rPr lang="fr-FR" sz="2000" b="1" dirty="0"/>
              <a:t>Chromosome conformation </a:t>
            </a:r>
            <a:r>
              <a:rPr lang="fr-FR" sz="2000" b="1" dirty="0" err="1"/>
              <a:t>characteristics</a:t>
            </a:r>
            <a:r>
              <a:rPr lang="fr-FR" sz="2000" b="1" dirty="0"/>
              <a:t> </a:t>
            </a:r>
          </a:p>
          <a:p>
            <a:endParaRPr lang="fr-FR" sz="2000" b="1" dirty="0"/>
          </a:p>
          <a:p>
            <a:pPr marL="342900" indent="-342900">
              <a:buFont typeface="Wingdings" charset="0"/>
              <a:buChar char=""/>
            </a:pPr>
            <a:r>
              <a:rPr lang="fr-FR" sz="2000" dirty="0" err="1"/>
              <a:t>Protein</a:t>
            </a:r>
            <a:r>
              <a:rPr lang="fr-FR" sz="2000" dirty="0"/>
              <a:t> complexes </a:t>
            </a:r>
            <a:r>
              <a:rPr lang="fr-FR" sz="2000" dirty="0" err="1"/>
              <a:t>can</a:t>
            </a:r>
            <a:r>
              <a:rPr lang="fr-FR" sz="2000" dirty="0"/>
              <a:t> </a:t>
            </a:r>
            <a:r>
              <a:rPr lang="fr-FR" sz="2000" dirty="0" err="1"/>
              <a:t>co-occupy</a:t>
            </a:r>
            <a:r>
              <a:rPr lang="fr-FR" sz="2000" dirty="0"/>
              <a:t> </a:t>
            </a:r>
            <a:r>
              <a:rPr lang="fr-FR" sz="2000" dirty="0" err="1"/>
              <a:t>different</a:t>
            </a:r>
            <a:r>
              <a:rPr lang="fr-FR" sz="2000" dirty="0"/>
              <a:t> </a:t>
            </a:r>
            <a:r>
              <a:rPr lang="fr-FR" sz="2000" dirty="0" err="1"/>
              <a:t>promoters</a:t>
            </a:r>
            <a:r>
              <a:rPr lang="fr-FR" sz="2000" dirty="0"/>
              <a:t> </a:t>
            </a:r>
            <a:r>
              <a:rPr lang="fr-FR" sz="2000" dirty="0" err="1"/>
              <a:t>among</a:t>
            </a:r>
            <a:r>
              <a:rPr lang="fr-FR" sz="2000" dirty="0"/>
              <a:t> </a:t>
            </a:r>
            <a:r>
              <a:rPr lang="fr-FR" sz="2000" dirty="0" err="1"/>
              <a:t>different</a:t>
            </a:r>
            <a:r>
              <a:rPr lang="fr-FR" sz="2000" dirty="0"/>
              <a:t> </a:t>
            </a:r>
            <a:r>
              <a:rPr lang="fr-FR" sz="2000" dirty="0" err="1"/>
              <a:t>cell</a:t>
            </a:r>
            <a:r>
              <a:rPr lang="fr-FR" sz="2000" dirty="0"/>
              <a:t> types </a:t>
            </a:r>
          </a:p>
          <a:p>
            <a:pPr marL="342900" indent="-342900">
              <a:buFont typeface="Wingdings" charset="0"/>
              <a:buChar char="à"/>
            </a:pPr>
            <a:r>
              <a:rPr lang="fr-FR" sz="2000" dirty="0" err="1"/>
              <a:t>generate</a:t>
            </a:r>
            <a:r>
              <a:rPr lang="fr-FR" sz="2000" dirty="0"/>
              <a:t> </a:t>
            </a:r>
            <a:r>
              <a:rPr lang="fr-FR" sz="2000" dirty="0" err="1"/>
              <a:t>cell</a:t>
            </a:r>
            <a:r>
              <a:rPr lang="fr-FR" sz="2000" dirty="0"/>
              <a:t> type-</a:t>
            </a:r>
            <a:r>
              <a:rPr lang="fr-FR" sz="2000" dirty="0" err="1"/>
              <a:t>specific</a:t>
            </a:r>
            <a:r>
              <a:rPr lang="fr-FR" sz="2000" dirty="0"/>
              <a:t> DNA </a:t>
            </a:r>
            <a:r>
              <a:rPr lang="fr-FR" sz="2000" dirty="0" err="1"/>
              <a:t>loops</a:t>
            </a:r>
            <a:r>
              <a:rPr lang="fr-FR" sz="2000" dirty="0"/>
              <a:t> </a:t>
            </a:r>
          </a:p>
          <a:p>
            <a:r>
              <a:rPr lang="fr-FR" sz="2000" dirty="0">
                <a:sym typeface="Wingdings"/>
              </a:rPr>
              <a:t> </a:t>
            </a:r>
            <a:r>
              <a:rPr lang="fr-FR" sz="2000" dirty="0"/>
              <a:t>affect </a:t>
            </a:r>
            <a:r>
              <a:rPr lang="fr-FR" sz="2000" dirty="0" err="1"/>
              <a:t>differential</a:t>
            </a:r>
            <a:r>
              <a:rPr lang="fr-FR" sz="2000" dirty="0"/>
              <a:t> </a:t>
            </a:r>
            <a:r>
              <a:rPr lang="fr-FR" sz="2000" dirty="0" err="1"/>
              <a:t>gene</a:t>
            </a:r>
            <a:r>
              <a:rPr lang="fr-FR" sz="2000" dirty="0"/>
              <a:t> expression (</a:t>
            </a:r>
            <a:r>
              <a:rPr lang="fr-FR" sz="2000" dirty="0" err="1"/>
              <a:t>Kagey</a:t>
            </a:r>
            <a:r>
              <a:rPr lang="fr-FR" sz="2000" dirty="0"/>
              <a:t> et al., 2010)</a:t>
            </a:r>
          </a:p>
          <a:p>
            <a:pPr marL="342900" indent="-342900">
              <a:buFont typeface="Wingdings" charset="0"/>
              <a:buChar char=""/>
            </a:pPr>
            <a:endParaRPr lang="fr-FR" sz="2000" dirty="0"/>
          </a:p>
          <a:p>
            <a:pPr marL="342900" indent="-342900">
              <a:buFont typeface="Wingdings" charset="0"/>
              <a:buChar char=""/>
            </a:pPr>
            <a:r>
              <a:rPr lang="fr-FR" sz="2000" dirty="0"/>
              <a:t>CTCF (</a:t>
            </a:r>
            <a:r>
              <a:rPr lang="fr-FR" sz="2000" dirty="0" err="1"/>
              <a:t>binding</a:t>
            </a:r>
            <a:r>
              <a:rPr lang="fr-FR" sz="2000" dirty="0"/>
              <a:t> factor) and </a:t>
            </a:r>
            <a:r>
              <a:rPr lang="fr-FR" sz="2000" dirty="0" err="1"/>
              <a:t>cohesin</a:t>
            </a:r>
            <a:r>
              <a:rPr lang="fr-FR" sz="2000" dirty="0"/>
              <a:t>, acting as </a:t>
            </a:r>
            <a:r>
              <a:rPr lang="fr-FR" sz="2000" dirty="0" err="1"/>
              <a:t>chromatin</a:t>
            </a:r>
            <a:r>
              <a:rPr lang="fr-FR" sz="2000" dirty="0"/>
              <a:t> looping </a:t>
            </a:r>
            <a:r>
              <a:rPr lang="fr-FR" sz="2000" dirty="0" err="1"/>
              <a:t>proteins</a:t>
            </a:r>
            <a:r>
              <a:rPr lang="fr-FR" sz="2000" dirty="0"/>
              <a:t>, are </a:t>
            </a:r>
            <a:r>
              <a:rPr lang="fr-FR" sz="2000" dirty="0" err="1"/>
              <a:t>responsible</a:t>
            </a:r>
            <a:r>
              <a:rPr lang="fr-FR" sz="2000" dirty="0"/>
              <a:t> </a:t>
            </a:r>
            <a:r>
              <a:rPr lang="fr-FR" sz="2000" dirty="0" err="1"/>
              <a:t>primarily</a:t>
            </a:r>
            <a:r>
              <a:rPr lang="fr-FR" sz="2000" dirty="0"/>
              <a:t> for </a:t>
            </a:r>
            <a:r>
              <a:rPr lang="fr-FR" sz="2000" dirty="0" err="1"/>
              <a:t>constructing</a:t>
            </a:r>
            <a:r>
              <a:rPr lang="fr-FR" sz="2000" dirty="0"/>
              <a:t> </a:t>
            </a:r>
            <a:r>
              <a:rPr lang="fr-FR" sz="2000" dirty="0" err="1"/>
              <a:t>physical</a:t>
            </a:r>
            <a:r>
              <a:rPr lang="fr-FR" sz="2000" dirty="0"/>
              <a:t> contacts, </a:t>
            </a:r>
            <a:r>
              <a:rPr lang="fr-FR" sz="2000" dirty="0" err="1"/>
              <a:t>especially</a:t>
            </a:r>
            <a:r>
              <a:rPr lang="fr-FR" sz="2000" dirty="0"/>
              <a:t> short-range </a:t>
            </a:r>
            <a:r>
              <a:rPr lang="fr-FR" sz="2000" dirty="0" err="1"/>
              <a:t>loops</a:t>
            </a:r>
            <a:r>
              <a:rPr lang="fr-FR" sz="2000" dirty="0"/>
              <a:t>, </a:t>
            </a:r>
            <a:r>
              <a:rPr lang="fr-FR" sz="2000" dirty="0" err="1"/>
              <a:t>between</a:t>
            </a:r>
            <a:r>
              <a:rPr lang="fr-FR" sz="2000" dirty="0"/>
              <a:t> </a:t>
            </a:r>
            <a:r>
              <a:rPr lang="fr-FR" sz="2000" dirty="0" err="1"/>
              <a:t>promoters</a:t>
            </a:r>
            <a:r>
              <a:rPr lang="fr-FR" sz="2000" dirty="0"/>
              <a:t> and </a:t>
            </a:r>
            <a:r>
              <a:rPr lang="fr-FR" sz="2000" dirty="0" err="1"/>
              <a:t>enhancers</a:t>
            </a:r>
            <a:r>
              <a:rPr lang="fr-FR" sz="2000" dirty="0"/>
              <a:t> in </a:t>
            </a:r>
            <a:r>
              <a:rPr lang="fr-FR" sz="2000" dirty="0" err="1"/>
              <a:t>cell</a:t>
            </a:r>
            <a:r>
              <a:rPr lang="fr-FR" sz="2000" dirty="0"/>
              <a:t> type-</a:t>
            </a:r>
            <a:r>
              <a:rPr lang="fr-FR" sz="2000" dirty="0" err="1"/>
              <a:t>specific</a:t>
            </a:r>
            <a:r>
              <a:rPr lang="fr-FR" sz="2000" dirty="0"/>
              <a:t> transcription (</a:t>
            </a:r>
            <a:r>
              <a:rPr lang="fr-FR" sz="2000" dirty="0" err="1"/>
              <a:t>Tark</a:t>
            </a:r>
            <a:r>
              <a:rPr lang="fr-FR" sz="2000" dirty="0"/>
              <a:t>-Dame et al., 2014).</a:t>
            </a:r>
          </a:p>
          <a:p>
            <a:pPr marL="342900" indent="-342900">
              <a:buFont typeface="Wingdings" charset="0"/>
              <a:buChar char=""/>
            </a:pPr>
            <a:endParaRPr lang="fr-FR" sz="2000" dirty="0"/>
          </a:p>
          <a:p>
            <a:r>
              <a:rPr lang="fr-FR" sz="2000" b="1" i="1" dirty="0" err="1">
                <a:solidFill>
                  <a:srgbClr val="D4350D"/>
                </a:solidFill>
              </a:rPr>
              <a:t>trans</a:t>
            </a:r>
            <a:r>
              <a:rPr lang="fr-FR" sz="2000" b="1" dirty="0">
                <a:solidFill>
                  <a:srgbClr val="D4350D"/>
                </a:solidFill>
              </a:rPr>
              <a:t>-acting </a:t>
            </a:r>
            <a:r>
              <a:rPr lang="fr-FR" sz="2000" b="1" dirty="0" err="1">
                <a:solidFill>
                  <a:srgbClr val="D4350D"/>
                </a:solidFill>
              </a:rPr>
              <a:t>factors</a:t>
            </a:r>
            <a:r>
              <a:rPr lang="fr-FR" sz="2000" b="1" dirty="0">
                <a:solidFill>
                  <a:srgbClr val="D4350D"/>
                </a:solidFill>
              </a:rPr>
              <a:t> and </a:t>
            </a:r>
            <a:r>
              <a:rPr lang="fr-FR" sz="2000" b="1" i="1" dirty="0">
                <a:solidFill>
                  <a:srgbClr val="D4350D"/>
                </a:solidFill>
              </a:rPr>
              <a:t>cis</a:t>
            </a:r>
            <a:r>
              <a:rPr lang="fr-FR" sz="2000" b="1" dirty="0">
                <a:solidFill>
                  <a:srgbClr val="D4350D"/>
                </a:solidFill>
              </a:rPr>
              <a:t>-acting </a:t>
            </a:r>
            <a:r>
              <a:rPr lang="fr-FR" sz="2000" b="1" dirty="0" err="1">
                <a:solidFill>
                  <a:srgbClr val="D4350D"/>
                </a:solidFill>
              </a:rPr>
              <a:t>elements</a:t>
            </a:r>
            <a:r>
              <a:rPr lang="fr-FR" sz="2000" b="1" dirty="0">
                <a:solidFill>
                  <a:srgbClr val="D4350D"/>
                </a:solidFill>
              </a:rPr>
              <a:t> </a:t>
            </a:r>
            <a:r>
              <a:rPr lang="fr-FR" sz="2000" b="1" dirty="0" err="1">
                <a:solidFill>
                  <a:srgbClr val="D4350D"/>
                </a:solidFill>
              </a:rPr>
              <a:t>play</a:t>
            </a:r>
            <a:r>
              <a:rPr lang="fr-FR" sz="2000" b="1" dirty="0">
                <a:solidFill>
                  <a:srgbClr val="D4350D"/>
                </a:solidFill>
              </a:rPr>
              <a:t> vital </a:t>
            </a:r>
            <a:r>
              <a:rPr lang="fr-FR" sz="2000" b="1" dirty="0" err="1">
                <a:solidFill>
                  <a:srgbClr val="D4350D"/>
                </a:solidFill>
              </a:rPr>
              <a:t>roles</a:t>
            </a:r>
            <a:r>
              <a:rPr lang="fr-FR" sz="2000" b="1" dirty="0">
                <a:solidFill>
                  <a:srgbClr val="D4350D"/>
                </a:solidFill>
              </a:rPr>
              <a:t> in </a:t>
            </a:r>
            <a:r>
              <a:rPr lang="fr-FR" sz="2000" b="1" dirty="0" err="1">
                <a:solidFill>
                  <a:srgbClr val="D4350D"/>
                </a:solidFill>
              </a:rPr>
              <a:t>regulating</a:t>
            </a:r>
            <a:r>
              <a:rPr lang="fr-FR" sz="2000" b="1" dirty="0">
                <a:solidFill>
                  <a:srgbClr val="D4350D"/>
                </a:solidFill>
              </a:rPr>
              <a:t> </a:t>
            </a:r>
            <a:r>
              <a:rPr lang="fr-FR" sz="2000" b="1" dirty="0" err="1">
                <a:solidFill>
                  <a:srgbClr val="D4350D"/>
                </a:solidFill>
              </a:rPr>
              <a:t>nearby-gene</a:t>
            </a:r>
            <a:r>
              <a:rPr lang="fr-FR" sz="2000" b="1" dirty="0">
                <a:solidFill>
                  <a:srgbClr val="D4350D"/>
                </a:solidFill>
              </a:rPr>
              <a:t> expression and </a:t>
            </a:r>
            <a:r>
              <a:rPr lang="fr-FR" sz="2000" b="1" dirty="0" err="1">
                <a:solidFill>
                  <a:srgbClr val="D4350D"/>
                </a:solidFill>
              </a:rPr>
              <a:t>maintaining</a:t>
            </a:r>
            <a:r>
              <a:rPr lang="fr-FR" sz="2000" b="1" dirty="0">
                <a:solidFill>
                  <a:srgbClr val="D4350D"/>
                </a:solidFill>
              </a:rPr>
              <a:t> </a:t>
            </a:r>
            <a:r>
              <a:rPr lang="fr-FR" sz="2000" b="1" dirty="0" err="1">
                <a:solidFill>
                  <a:srgbClr val="D4350D"/>
                </a:solidFill>
              </a:rPr>
              <a:t>genome</a:t>
            </a:r>
            <a:r>
              <a:rPr lang="fr-FR" sz="2000" b="1" dirty="0">
                <a:solidFill>
                  <a:srgbClr val="D4350D"/>
                </a:solidFill>
              </a:rPr>
              <a:t> </a:t>
            </a:r>
            <a:r>
              <a:rPr lang="fr-FR" sz="2000" b="1" dirty="0" err="1">
                <a:solidFill>
                  <a:srgbClr val="D4350D"/>
                </a:solidFill>
              </a:rPr>
              <a:t>topology</a:t>
            </a:r>
            <a:r>
              <a:rPr lang="fr-FR" sz="2000" b="1" dirty="0">
                <a:solidFill>
                  <a:srgbClr val="D4350D"/>
                </a:solidFill>
              </a:rPr>
              <a:t>. </a:t>
            </a:r>
          </a:p>
          <a:p>
            <a:endParaRPr lang="fr-FR" sz="2000" dirty="0"/>
          </a:p>
        </p:txBody>
      </p:sp>
      <p:sp>
        <p:nvSpPr>
          <p:cNvPr id="9" name="ZoneTexte 8"/>
          <p:cNvSpPr txBox="1"/>
          <p:nvPr/>
        </p:nvSpPr>
        <p:spPr>
          <a:xfrm>
            <a:off x="4522595" y="64918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Tree>
    <p:extLst>
      <p:ext uri="{BB962C8B-B14F-4D97-AF65-F5344CB8AC3E}">
        <p14:creationId xmlns:p14="http://schemas.microsoft.com/office/powerpoint/2010/main" val="2952937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814383" y="1972101"/>
            <a:ext cx="5283317" cy="4393495"/>
          </a:xfrm>
          <a:prstGeom prst="rect">
            <a:avLst/>
          </a:prstGeom>
        </p:spPr>
      </p:pic>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3" name="Rectangle 2"/>
          <p:cNvSpPr/>
          <p:nvPr/>
        </p:nvSpPr>
        <p:spPr>
          <a:xfrm>
            <a:off x="860254" y="2064762"/>
            <a:ext cx="2625643" cy="1015663"/>
          </a:xfrm>
          <a:prstGeom prst="rect">
            <a:avLst/>
          </a:prstGeom>
        </p:spPr>
        <p:txBody>
          <a:bodyPr wrap="square">
            <a:spAutoFit/>
          </a:bodyPr>
          <a:lstStyle/>
          <a:p>
            <a:r>
              <a:rPr lang="fr-FR" sz="2000" b="1" dirty="0" err="1"/>
              <a:t>Complex</a:t>
            </a:r>
            <a:r>
              <a:rPr lang="fr-FR" sz="2000" b="1" dirty="0"/>
              <a:t> </a:t>
            </a:r>
            <a:r>
              <a:rPr lang="fr-FR" sz="2000" b="1" dirty="0" err="1"/>
              <a:t>genome</a:t>
            </a:r>
            <a:r>
              <a:rPr lang="fr-FR" sz="2000" b="1" dirty="0"/>
              <a:t> </a:t>
            </a:r>
            <a:r>
              <a:rPr lang="fr-FR" sz="2000" b="1" dirty="0" err="1"/>
              <a:t>topology</a:t>
            </a:r>
            <a:endParaRPr lang="fr-FR" sz="2000" b="1" dirty="0"/>
          </a:p>
          <a:p>
            <a:endParaRPr lang="fr-FR" sz="2000" b="1" dirty="0"/>
          </a:p>
        </p:txBody>
      </p:sp>
      <p:sp>
        <p:nvSpPr>
          <p:cNvPr id="9" name="ZoneTexte 8"/>
          <p:cNvSpPr txBox="1"/>
          <p:nvPr/>
        </p:nvSpPr>
        <p:spPr>
          <a:xfrm>
            <a:off x="4522595" y="64918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
        <p:nvSpPr>
          <p:cNvPr id="6" name="Rectangle 5"/>
          <p:cNvSpPr/>
          <p:nvPr/>
        </p:nvSpPr>
        <p:spPr>
          <a:xfrm>
            <a:off x="860254" y="3247528"/>
            <a:ext cx="2954129" cy="2862323"/>
          </a:xfrm>
          <a:prstGeom prst="rect">
            <a:avLst/>
          </a:prstGeom>
        </p:spPr>
        <p:txBody>
          <a:bodyPr wrap="square">
            <a:spAutoFit/>
          </a:bodyPr>
          <a:lstStyle/>
          <a:p>
            <a:r>
              <a:rPr lang="fr-FR" b="1" dirty="0"/>
              <a:t>A </a:t>
            </a:r>
            <a:r>
              <a:rPr lang="fr-FR" b="1" dirty="0" err="1"/>
              <a:t>simplified</a:t>
            </a:r>
            <a:r>
              <a:rPr lang="fr-FR" b="1" dirty="0"/>
              <a:t> </a:t>
            </a:r>
            <a:r>
              <a:rPr lang="fr-FR" b="1" dirty="0" err="1"/>
              <a:t>example</a:t>
            </a:r>
            <a:r>
              <a:rPr lang="fr-FR" b="1" dirty="0"/>
              <a:t> of how CTCF/</a:t>
            </a:r>
            <a:r>
              <a:rPr lang="fr-FR" b="1" dirty="0" err="1"/>
              <a:t>cohesion</a:t>
            </a:r>
            <a:r>
              <a:rPr lang="fr-FR" b="1" dirty="0"/>
              <a:t> and </a:t>
            </a:r>
            <a:r>
              <a:rPr lang="fr-FR" b="1" dirty="0" err="1"/>
              <a:t>lncRNAs</a:t>
            </a:r>
            <a:r>
              <a:rPr lang="fr-FR" b="1" dirty="0"/>
              <a:t> </a:t>
            </a:r>
            <a:r>
              <a:rPr lang="fr-FR" b="1" dirty="0" err="1"/>
              <a:t>respectively</a:t>
            </a:r>
            <a:r>
              <a:rPr lang="fr-FR" b="1" dirty="0"/>
              <a:t> </a:t>
            </a:r>
            <a:r>
              <a:rPr lang="fr-FR" b="1" dirty="0" err="1"/>
              <a:t>participate</a:t>
            </a:r>
            <a:r>
              <a:rPr lang="fr-FR" b="1" dirty="0"/>
              <a:t> in construction of </a:t>
            </a:r>
            <a:r>
              <a:rPr lang="fr-FR" b="1" dirty="0" err="1"/>
              <a:t>three-dimensional</a:t>
            </a:r>
            <a:r>
              <a:rPr lang="fr-FR" b="1" dirty="0"/>
              <a:t> chromosome network</a:t>
            </a:r>
            <a:r>
              <a:rPr lang="fr-FR" dirty="0"/>
              <a:t>. </a:t>
            </a:r>
          </a:p>
          <a:p>
            <a:endParaRPr lang="fr-FR" dirty="0"/>
          </a:p>
          <a:p>
            <a:r>
              <a:rPr lang="fr-FR" dirty="0"/>
              <a:t>(The </a:t>
            </a:r>
            <a:r>
              <a:rPr lang="fr-FR" dirty="0" err="1"/>
              <a:t>lncRNA</a:t>
            </a:r>
            <a:r>
              <a:rPr lang="fr-FR" dirty="0"/>
              <a:t> network </a:t>
            </a:r>
            <a:r>
              <a:rPr lang="fr-FR" dirty="0" err="1"/>
              <a:t>was</a:t>
            </a:r>
            <a:r>
              <a:rPr lang="fr-FR" dirty="0"/>
              <a:t> </a:t>
            </a:r>
            <a:r>
              <a:rPr lang="fr-FR" dirty="0" err="1"/>
              <a:t>modified</a:t>
            </a:r>
            <a:r>
              <a:rPr lang="fr-FR" dirty="0"/>
              <a:t> </a:t>
            </a:r>
            <a:r>
              <a:rPr lang="fr-FR" dirty="0" err="1"/>
              <a:t>from</a:t>
            </a:r>
            <a:r>
              <a:rPr lang="fr-FR" dirty="0"/>
              <a:t> </a:t>
            </a:r>
            <a:r>
              <a:rPr lang="fr-FR" dirty="0" err="1"/>
              <a:t>Hacisuleyman</a:t>
            </a:r>
            <a:r>
              <a:rPr lang="fr-FR" dirty="0"/>
              <a:t> et al, 2014)</a:t>
            </a:r>
          </a:p>
        </p:txBody>
      </p:sp>
    </p:spTree>
    <p:extLst>
      <p:ext uri="{BB962C8B-B14F-4D97-AF65-F5344CB8AC3E}">
        <p14:creationId xmlns:p14="http://schemas.microsoft.com/office/powerpoint/2010/main" val="3883758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 RNA, Proteins: the key to diversity</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34180" y="1049534"/>
            <a:ext cx="8463519" cy="1292662"/>
          </a:xfrm>
          <a:prstGeom prst="rect">
            <a:avLst/>
          </a:prstGeom>
        </p:spPr>
        <p:txBody>
          <a:bodyPr wrap="square">
            <a:spAutoFit/>
          </a:bodyPr>
          <a:lstStyle/>
          <a:p>
            <a:pPr algn="just"/>
            <a:r>
              <a:rPr lang="fr-FR" sz="2400" b="1" dirty="0" err="1">
                <a:latin typeface="Avenir Book"/>
                <a:cs typeface="Avenir Book"/>
              </a:rPr>
              <a:t>Why</a:t>
            </a:r>
            <a:r>
              <a:rPr lang="fr-FR" sz="2400" b="1" dirty="0">
                <a:latin typeface="Avenir Book"/>
                <a:cs typeface="Avenir Book"/>
              </a:rPr>
              <a:t> do </a:t>
            </a:r>
            <a:r>
              <a:rPr lang="fr-FR" sz="2400" b="1" dirty="0" err="1">
                <a:latin typeface="Avenir Book"/>
                <a:cs typeface="Avenir Book"/>
              </a:rPr>
              <a:t>we</a:t>
            </a:r>
            <a:r>
              <a:rPr lang="fr-FR" sz="2400" b="1" dirty="0">
                <a:latin typeface="Avenir Book"/>
                <a:cs typeface="Avenir Book"/>
              </a:rPr>
              <a:t> </a:t>
            </a:r>
            <a:r>
              <a:rPr lang="fr-FR" sz="2400" b="1" dirty="0" err="1">
                <a:latin typeface="Avenir Book"/>
                <a:cs typeface="Avenir Book"/>
              </a:rPr>
              <a:t>need</a:t>
            </a:r>
            <a:r>
              <a:rPr lang="fr-FR" sz="2400" b="1" dirty="0">
                <a:latin typeface="Avenir Book"/>
                <a:cs typeface="Avenir Book"/>
              </a:rPr>
              <a:t> </a:t>
            </a:r>
            <a:r>
              <a:rPr lang="fr-FR" sz="2400" b="1" dirty="0" err="1">
                <a:latin typeface="Avenir Book"/>
                <a:cs typeface="Avenir Book"/>
              </a:rPr>
              <a:t>knowledge</a:t>
            </a:r>
            <a:r>
              <a:rPr lang="fr-FR" sz="2400" b="1" dirty="0">
                <a:latin typeface="Avenir Book"/>
                <a:cs typeface="Avenir Book"/>
              </a:rPr>
              <a:t> about DNA, RNA &amp; </a:t>
            </a:r>
            <a:r>
              <a:rPr lang="fr-FR" sz="2400" b="1" dirty="0" err="1">
                <a:latin typeface="Avenir Book"/>
                <a:cs typeface="Avenir Book"/>
              </a:rPr>
              <a:t>Proteins</a:t>
            </a:r>
            <a:r>
              <a:rPr lang="fr-FR" sz="2400" b="1" dirty="0">
                <a:latin typeface="Avenir Book"/>
                <a:cs typeface="Avenir Book"/>
              </a:rPr>
              <a:t> ?</a:t>
            </a:r>
          </a:p>
          <a:p>
            <a:pPr algn="just"/>
            <a:endParaRPr lang="fr-FR" dirty="0">
              <a:latin typeface="Avenir Book"/>
              <a:cs typeface="Avenir Book"/>
            </a:endParaRPr>
          </a:p>
          <a:p>
            <a:pPr algn="just"/>
            <a:r>
              <a:rPr lang="fr-FR" dirty="0" err="1">
                <a:latin typeface="Avenir Book"/>
                <a:cs typeface="Avenir Book"/>
              </a:rPr>
              <a:t>Explain</a:t>
            </a:r>
            <a:r>
              <a:rPr lang="fr-FR" dirty="0">
                <a:latin typeface="Avenir Book"/>
                <a:cs typeface="Avenir Book"/>
              </a:rPr>
              <a:t> </a:t>
            </a:r>
            <a:r>
              <a:rPr lang="fr-FR" dirty="0" err="1">
                <a:latin typeface="Avenir Book"/>
                <a:cs typeface="Avenir Book"/>
              </a:rPr>
              <a:t>what</a:t>
            </a:r>
            <a:r>
              <a:rPr lang="fr-FR" dirty="0">
                <a:latin typeface="Avenir Book"/>
                <a:cs typeface="Avenir Book"/>
              </a:rPr>
              <a:t> </a:t>
            </a:r>
            <a:r>
              <a:rPr lang="fr-FR" dirty="0" err="1">
                <a:latin typeface="Avenir Book"/>
                <a:cs typeface="Avenir Book"/>
              </a:rPr>
              <a:t>determines</a:t>
            </a:r>
            <a:r>
              <a:rPr lang="fr-FR" dirty="0">
                <a:latin typeface="Avenir Book"/>
                <a:cs typeface="Avenir Book"/>
              </a:rPr>
              <a:t> the </a:t>
            </a:r>
            <a:r>
              <a:rPr lang="fr-FR" dirty="0" err="1">
                <a:latin typeface="Avenir Book"/>
                <a:cs typeface="Avenir Book"/>
              </a:rPr>
              <a:t>complexity</a:t>
            </a:r>
            <a:r>
              <a:rPr lang="fr-FR" dirty="0">
                <a:latin typeface="Avenir Book"/>
                <a:cs typeface="Avenir Book"/>
              </a:rPr>
              <a:t> of living </a:t>
            </a:r>
            <a:r>
              <a:rPr lang="fr-FR" dirty="0" err="1">
                <a:latin typeface="Avenir Book"/>
                <a:cs typeface="Avenir Book"/>
              </a:rPr>
              <a:t>organisms</a:t>
            </a:r>
            <a:r>
              <a:rPr lang="fr-FR" dirty="0">
                <a:latin typeface="Avenir Book"/>
                <a:cs typeface="Avenir Book"/>
              </a:rPr>
              <a:t>, etc… </a:t>
            </a:r>
          </a:p>
          <a:p>
            <a:pPr algn="just"/>
            <a:r>
              <a:rPr lang="fr-FR" dirty="0" err="1">
                <a:latin typeface="Avenir Book"/>
                <a:cs typeface="Avenir Book"/>
              </a:rPr>
              <a:t>Humans</a:t>
            </a:r>
            <a:r>
              <a:rPr lang="fr-FR" dirty="0">
                <a:latin typeface="Avenir Book"/>
                <a:cs typeface="Avenir Book"/>
              </a:rPr>
              <a:t> as an </a:t>
            </a:r>
            <a:r>
              <a:rPr lang="fr-FR" dirty="0" err="1">
                <a:latin typeface="Avenir Book"/>
                <a:cs typeface="Avenir Book"/>
              </a:rPr>
              <a:t>example</a:t>
            </a:r>
            <a:r>
              <a:rPr lang="fr-FR" dirty="0">
                <a:latin typeface="Avenir Book"/>
                <a:cs typeface="Avenir Book"/>
              </a:rPr>
              <a:t>:</a:t>
            </a:r>
          </a:p>
        </p:txBody>
      </p:sp>
      <p:sp>
        <p:nvSpPr>
          <p:cNvPr id="37" name="Rectangle 36"/>
          <p:cNvSpPr/>
          <p:nvPr/>
        </p:nvSpPr>
        <p:spPr>
          <a:xfrm>
            <a:off x="756703" y="6557918"/>
            <a:ext cx="8366143" cy="261610"/>
          </a:xfrm>
          <a:prstGeom prst="rect">
            <a:avLst/>
          </a:prstGeom>
        </p:spPr>
        <p:txBody>
          <a:bodyPr wrap="square">
            <a:spAutoFit/>
          </a:bodyPr>
          <a:lstStyle/>
          <a:p>
            <a:pPr algn="r"/>
            <a:r>
              <a:rPr lang="fr-FR" sz="1100" dirty="0"/>
              <a:t>http://</a:t>
            </a:r>
            <a:r>
              <a:rPr lang="fr-FR" sz="1100" dirty="0" err="1"/>
              <a:t>whyfiles.org</a:t>
            </a:r>
            <a:r>
              <a:rPr lang="fr-FR" sz="1100" dirty="0"/>
              <a:t>/2015/</a:t>
            </a:r>
            <a:r>
              <a:rPr lang="fr-FR" sz="1100" dirty="0" err="1"/>
              <a:t>eight</a:t>
            </a:r>
            <a:r>
              <a:rPr lang="fr-FR" sz="1100" dirty="0"/>
              <a:t>-</a:t>
            </a:r>
            <a:r>
              <a:rPr lang="fr-FR" sz="1100" dirty="0" err="1"/>
              <a:t>ways</a:t>
            </a:r>
            <a:r>
              <a:rPr lang="fr-FR" sz="1100" dirty="0"/>
              <a:t>-microbes-</a:t>
            </a:r>
            <a:r>
              <a:rPr lang="fr-FR" sz="1100" dirty="0" err="1"/>
              <a:t>keep</a:t>
            </a:r>
            <a:r>
              <a:rPr lang="fr-FR" sz="1100" dirty="0"/>
              <a:t>-</a:t>
            </a:r>
            <a:r>
              <a:rPr lang="fr-FR" sz="1100" dirty="0" err="1"/>
              <a:t>you-healthy</a:t>
            </a:r>
            <a:r>
              <a:rPr lang="fr-FR" sz="1100" dirty="0"/>
              <a:t>/</a:t>
            </a:r>
          </a:p>
        </p:txBody>
      </p:sp>
      <p:pic>
        <p:nvPicPr>
          <p:cNvPr id="38" name="Image 37"/>
          <p:cNvPicPr>
            <a:picLocks noChangeAspect="1"/>
          </p:cNvPicPr>
          <p:nvPr/>
        </p:nvPicPr>
        <p:blipFill>
          <a:blip r:embed="rId2"/>
          <a:stretch>
            <a:fillRect/>
          </a:stretch>
        </p:blipFill>
        <p:spPr>
          <a:xfrm>
            <a:off x="990717" y="3289300"/>
            <a:ext cx="4389247" cy="2924264"/>
          </a:xfrm>
          <a:prstGeom prst="rect">
            <a:avLst/>
          </a:prstGeom>
        </p:spPr>
      </p:pic>
      <p:sp>
        <p:nvSpPr>
          <p:cNvPr id="32" name="Rectangle 31"/>
          <p:cNvSpPr/>
          <p:nvPr/>
        </p:nvSpPr>
        <p:spPr>
          <a:xfrm>
            <a:off x="5500458" y="2794640"/>
            <a:ext cx="3597242" cy="3416320"/>
          </a:xfrm>
          <a:prstGeom prst="rect">
            <a:avLst/>
          </a:prstGeom>
        </p:spPr>
        <p:txBody>
          <a:bodyPr wrap="square">
            <a:spAutoFit/>
          </a:bodyPr>
          <a:lstStyle/>
          <a:p>
            <a:r>
              <a:rPr lang="fr-FR" dirty="0">
                <a:latin typeface="Century Gothic"/>
                <a:cs typeface="Century Gothic"/>
              </a:rPr>
              <a:t>No </a:t>
            </a:r>
            <a:r>
              <a:rPr lang="fr-FR" dirty="0" err="1">
                <a:latin typeface="Century Gothic"/>
                <a:cs typeface="Century Gothic"/>
              </a:rPr>
              <a:t>two</a:t>
            </a:r>
            <a:r>
              <a:rPr lang="fr-FR" dirty="0">
                <a:latin typeface="Century Gothic"/>
                <a:cs typeface="Century Gothic"/>
              </a:rPr>
              <a:t> </a:t>
            </a:r>
            <a:r>
              <a:rPr lang="fr-FR" dirty="0" err="1">
                <a:latin typeface="Century Gothic"/>
                <a:cs typeface="Century Gothic"/>
              </a:rPr>
              <a:t>individuals</a:t>
            </a:r>
            <a:r>
              <a:rPr lang="fr-FR" dirty="0">
                <a:latin typeface="Century Gothic"/>
                <a:cs typeface="Century Gothic"/>
              </a:rPr>
              <a:t> are </a:t>
            </a:r>
            <a:r>
              <a:rPr lang="fr-FR" dirty="0" err="1">
                <a:latin typeface="Century Gothic"/>
                <a:cs typeface="Century Gothic"/>
              </a:rPr>
              <a:t>similar</a:t>
            </a:r>
            <a:r>
              <a:rPr lang="fr-FR" dirty="0">
                <a:latin typeface="Century Gothic"/>
                <a:cs typeface="Century Gothic"/>
              </a:rPr>
              <a:t>:</a:t>
            </a:r>
          </a:p>
          <a:p>
            <a:endParaRPr lang="fr-FR" dirty="0">
              <a:latin typeface="Century Gothic"/>
              <a:cs typeface="Century Gothic"/>
            </a:endParaRPr>
          </a:p>
          <a:p>
            <a:pPr marL="285750" indent="-285750">
              <a:buFont typeface="Wingdings" charset="0"/>
              <a:buChar char=""/>
            </a:pPr>
            <a:r>
              <a:rPr lang="fr-FR" dirty="0" err="1">
                <a:latin typeface="Century Gothic"/>
                <a:cs typeface="Century Gothic"/>
              </a:rPr>
              <a:t>What</a:t>
            </a:r>
            <a:r>
              <a:rPr lang="fr-FR" dirty="0">
                <a:latin typeface="Century Gothic"/>
                <a:cs typeface="Century Gothic"/>
              </a:rPr>
              <a:t> </a:t>
            </a:r>
            <a:r>
              <a:rPr lang="fr-FR" dirty="0" err="1">
                <a:latin typeface="Century Gothic"/>
                <a:cs typeface="Century Gothic"/>
              </a:rPr>
              <a:t>determines</a:t>
            </a:r>
            <a:r>
              <a:rPr lang="fr-FR" dirty="0">
                <a:latin typeface="Century Gothic"/>
                <a:cs typeface="Century Gothic"/>
              </a:rPr>
              <a:t> </a:t>
            </a:r>
            <a:r>
              <a:rPr lang="fr-FR" dirty="0" err="1">
                <a:latin typeface="Century Gothic"/>
                <a:cs typeface="Century Gothic"/>
              </a:rPr>
              <a:t>their</a:t>
            </a:r>
            <a:r>
              <a:rPr lang="fr-FR" dirty="0">
                <a:latin typeface="Century Gothic"/>
                <a:cs typeface="Century Gothic"/>
              </a:rPr>
              <a:t> </a:t>
            </a:r>
            <a:r>
              <a:rPr lang="fr-FR" dirty="0" err="1">
                <a:latin typeface="Century Gothic"/>
                <a:cs typeface="Century Gothic"/>
              </a:rPr>
              <a:t>different</a:t>
            </a:r>
            <a:r>
              <a:rPr lang="fr-FR" dirty="0">
                <a:latin typeface="Century Gothic"/>
                <a:cs typeface="Century Gothic"/>
              </a:rPr>
              <a:t> </a:t>
            </a:r>
            <a:r>
              <a:rPr lang="fr-FR" dirty="0" err="1">
                <a:latin typeface="Century Gothic"/>
                <a:cs typeface="Century Gothic"/>
              </a:rPr>
              <a:t>characteristics</a:t>
            </a:r>
            <a:r>
              <a:rPr lang="fr-FR" dirty="0">
                <a:latin typeface="Century Gothic"/>
                <a:cs typeface="Century Gothic"/>
              </a:rPr>
              <a:t> ?</a:t>
            </a:r>
          </a:p>
          <a:p>
            <a:pPr marL="285750" indent="-285750">
              <a:buFont typeface="Wingdings" charset="0"/>
              <a:buChar char=""/>
            </a:pPr>
            <a:endParaRPr lang="fr-FR" dirty="0">
              <a:latin typeface="Century Gothic"/>
              <a:cs typeface="Century Gothic"/>
            </a:endParaRPr>
          </a:p>
          <a:p>
            <a:pPr marL="285750" indent="-285750">
              <a:buFont typeface="Wingdings" charset="0"/>
              <a:buChar char=""/>
            </a:pPr>
            <a:r>
              <a:rPr lang="fr-FR" dirty="0" err="1">
                <a:latin typeface="Century Gothic"/>
                <a:cs typeface="Century Gothic"/>
              </a:rPr>
              <a:t>What</a:t>
            </a:r>
            <a:r>
              <a:rPr lang="fr-FR" dirty="0">
                <a:latin typeface="Century Gothic"/>
                <a:cs typeface="Century Gothic"/>
              </a:rPr>
              <a:t> </a:t>
            </a:r>
            <a:r>
              <a:rPr lang="fr-FR" dirty="0" err="1">
                <a:latin typeface="Century Gothic"/>
                <a:cs typeface="Century Gothic"/>
              </a:rPr>
              <a:t>determines</a:t>
            </a:r>
            <a:r>
              <a:rPr lang="fr-FR" dirty="0">
                <a:latin typeface="Century Gothic"/>
                <a:cs typeface="Century Gothic"/>
              </a:rPr>
              <a:t> </a:t>
            </a:r>
            <a:r>
              <a:rPr lang="fr-FR" dirty="0" err="1">
                <a:latin typeface="Century Gothic"/>
                <a:cs typeface="Century Gothic"/>
              </a:rPr>
              <a:t>their</a:t>
            </a:r>
            <a:r>
              <a:rPr lang="fr-FR" dirty="0">
                <a:latin typeface="Century Gothic"/>
                <a:cs typeface="Century Gothic"/>
              </a:rPr>
              <a:t> </a:t>
            </a:r>
            <a:r>
              <a:rPr lang="fr-FR" dirty="0" err="1">
                <a:latin typeface="Century Gothic"/>
                <a:cs typeface="Century Gothic"/>
              </a:rPr>
              <a:t>different</a:t>
            </a:r>
            <a:r>
              <a:rPr lang="fr-FR" dirty="0">
                <a:latin typeface="Century Gothic"/>
                <a:cs typeface="Century Gothic"/>
              </a:rPr>
              <a:t> </a:t>
            </a:r>
            <a:r>
              <a:rPr lang="fr-FR" dirty="0" err="1">
                <a:latin typeface="Century Gothic"/>
                <a:cs typeface="Century Gothic"/>
              </a:rPr>
              <a:t>susceptibility</a:t>
            </a:r>
            <a:r>
              <a:rPr lang="fr-FR" dirty="0">
                <a:latin typeface="Century Gothic"/>
                <a:cs typeface="Century Gothic"/>
              </a:rPr>
              <a:t> to </a:t>
            </a:r>
            <a:r>
              <a:rPr lang="fr-FR" dirty="0" err="1">
                <a:latin typeface="Century Gothic"/>
                <a:cs typeface="Century Gothic"/>
              </a:rPr>
              <a:t>diseases</a:t>
            </a:r>
            <a:r>
              <a:rPr lang="fr-FR" dirty="0">
                <a:latin typeface="Century Gothic"/>
                <a:cs typeface="Century Gothic"/>
              </a:rPr>
              <a:t>?</a:t>
            </a:r>
          </a:p>
          <a:p>
            <a:pPr marL="285750" indent="-285750">
              <a:buFont typeface="Wingdings" charset="0"/>
              <a:buChar char=""/>
            </a:pPr>
            <a:endParaRPr lang="fr-FR" dirty="0">
              <a:latin typeface="Century Gothic"/>
              <a:cs typeface="Century Gothic"/>
            </a:endParaRPr>
          </a:p>
          <a:p>
            <a:pPr algn="ctr"/>
            <a:r>
              <a:rPr lang="fr-FR" b="1" dirty="0">
                <a:solidFill>
                  <a:srgbClr val="FF0000"/>
                </a:solidFill>
                <a:latin typeface="Century Gothic"/>
                <a:cs typeface="Century Gothic"/>
              </a:rPr>
              <a:t>DNA</a:t>
            </a:r>
          </a:p>
          <a:p>
            <a:pPr algn="ctr"/>
            <a:r>
              <a:rPr lang="fr-FR" b="1" dirty="0">
                <a:solidFill>
                  <a:srgbClr val="FF0000"/>
                </a:solidFill>
                <a:latin typeface="Century Gothic"/>
                <a:cs typeface="Century Gothic"/>
              </a:rPr>
              <a:t>RNA</a:t>
            </a:r>
          </a:p>
          <a:p>
            <a:pPr algn="ctr"/>
            <a:r>
              <a:rPr lang="fr-FR" b="1" dirty="0" err="1">
                <a:solidFill>
                  <a:srgbClr val="FF0000"/>
                </a:solidFill>
                <a:latin typeface="Century Gothic"/>
                <a:cs typeface="Century Gothic"/>
              </a:rPr>
              <a:t>Proteins</a:t>
            </a:r>
            <a:endParaRPr lang="fr-FR" b="1" dirty="0">
              <a:solidFill>
                <a:srgbClr val="FF0000"/>
              </a:solidFill>
              <a:latin typeface="Century Gothic"/>
              <a:cs typeface="Century Gothic"/>
            </a:endParaRPr>
          </a:p>
        </p:txBody>
      </p:sp>
    </p:spTree>
    <p:extLst>
      <p:ext uri="{BB962C8B-B14F-4D97-AF65-F5344CB8AC3E}">
        <p14:creationId xmlns:p14="http://schemas.microsoft.com/office/powerpoint/2010/main" val="3558092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3" name="Rectangle 2"/>
          <p:cNvSpPr/>
          <p:nvPr/>
        </p:nvSpPr>
        <p:spPr>
          <a:xfrm>
            <a:off x="860254" y="2064762"/>
            <a:ext cx="2625643" cy="1015663"/>
          </a:xfrm>
          <a:prstGeom prst="rect">
            <a:avLst/>
          </a:prstGeom>
        </p:spPr>
        <p:txBody>
          <a:bodyPr wrap="square">
            <a:spAutoFit/>
          </a:bodyPr>
          <a:lstStyle/>
          <a:p>
            <a:r>
              <a:rPr lang="fr-FR" sz="2000" b="1" dirty="0" err="1"/>
              <a:t>Complex</a:t>
            </a:r>
            <a:r>
              <a:rPr lang="fr-FR" sz="2000" b="1" dirty="0"/>
              <a:t> </a:t>
            </a:r>
            <a:r>
              <a:rPr lang="fr-FR" sz="2000" b="1" dirty="0" err="1"/>
              <a:t>genome</a:t>
            </a:r>
            <a:r>
              <a:rPr lang="fr-FR" sz="2000" b="1" dirty="0"/>
              <a:t> </a:t>
            </a:r>
            <a:r>
              <a:rPr lang="fr-FR" sz="2000" b="1" dirty="0" err="1"/>
              <a:t>topology</a:t>
            </a:r>
            <a:endParaRPr lang="fr-FR" sz="2000" b="1" dirty="0"/>
          </a:p>
          <a:p>
            <a:endParaRPr lang="fr-FR" sz="2000" b="1" dirty="0"/>
          </a:p>
        </p:txBody>
      </p:sp>
      <p:sp>
        <p:nvSpPr>
          <p:cNvPr id="9" name="ZoneTexte 8"/>
          <p:cNvSpPr txBox="1"/>
          <p:nvPr/>
        </p:nvSpPr>
        <p:spPr>
          <a:xfrm>
            <a:off x="4522595" y="6491860"/>
            <a:ext cx="4575105" cy="246221"/>
          </a:xfrm>
          <a:prstGeom prst="rect">
            <a:avLst/>
          </a:prstGeom>
          <a:noFill/>
        </p:spPr>
        <p:txBody>
          <a:bodyPr wrap="square">
            <a:spAutoFit/>
          </a:bodyPr>
          <a:lstStyle/>
          <a:p>
            <a:pPr algn="r">
              <a:defRPr/>
            </a:pPr>
            <a:r>
              <a:rPr lang="fr-FR" sz="1000" dirty="0" err="1">
                <a:solidFill>
                  <a:srgbClr val="000000"/>
                </a:solidFill>
                <a:latin typeface="Avenir Book"/>
                <a:cs typeface="Avenir Book"/>
              </a:rPr>
              <a:t>https</a:t>
            </a:r>
            <a:r>
              <a:rPr lang="fr-FR" sz="1000" dirty="0">
                <a:solidFill>
                  <a:srgbClr val="000000"/>
                </a:solidFill>
                <a:latin typeface="Avenir Book"/>
                <a:cs typeface="Avenir Book"/>
              </a:rPr>
              <a:t>://</a:t>
            </a:r>
            <a:r>
              <a:rPr lang="fr-FR" sz="1000" dirty="0" err="1">
                <a:solidFill>
                  <a:srgbClr val="000000"/>
                </a:solidFill>
                <a:latin typeface="Avenir Book"/>
                <a:cs typeface="Avenir Book"/>
              </a:rPr>
              <a:t>en.wikipedia.org</a:t>
            </a:r>
            <a:r>
              <a:rPr lang="fr-FR" sz="1000" dirty="0">
                <a:solidFill>
                  <a:srgbClr val="000000"/>
                </a:solidFill>
                <a:latin typeface="Avenir Book"/>
                <a:cs typeface="Avenir Book"/>
              </a:rPr>
              <a:t>/wiki/</a:t>
            </a:r>
            <a:r>
              <a:rPr lang="fr-FR" sz="1000" dirty="0" err="1">
                <a:solidFill>
                  <a:srgbClr val="000000"/>
                </a:solidFill>
                <a:latin typeface="Avenir Book"/>
                <a:cs typeface="Avenir Book"/>
              </a:rPr>
              <a:t>Topologically_associating_domain</a:t>
            </a:r>
            <a:endParaRPr lang="fr-FR" sz="1000" dirty="0">
              <a:solidFill>
                <a:srgbClr val="000000"/>
              </a:solidFill>
              <a:latin typeface="Avenir Book"/>
              <a:cs typeface="Avenir Book"/>
            </a:endParaRPr>
          </a:p>
        </p:txBody>
      </p:sp>
      <p:pic>
        <p:nvPicPr>
          <p:cNvPr id="12" name="Image 11"/>
          <p:cNvPicPr>
            <a:picLocks noChangeAspect="1"/>
          </p:cNvPicPr>
          <p:nvPr/>
        </p:nvPicPr>
        <p:blipFill>
          <a:blip r:embed="rId3"/>
          <a:stretch>
            <a:fillRect/>
          </a:stretch>
        </p:blipFill>
        <p:spPr>
          <a:xfrm>
            <a:off x="4365946" y="1556318"/>
            <a:ext cx="4756899" cy="4526982"/>
          </a:xfrm>
          <a:prstGeom prst="rect">
            <a:avLst/>
          </a:prstGeom>
        </p:spPr>
      </p:pic>
      <p:sp>
        <p:nvSpPr>
          <p:cNvPr id="5" name="Rectangle 4"/>
          <p:cNvSpPr/>
          <p:nvPr/>
        </p:nvSpPr>
        <p:spPr>
          <a:xfrm>
            <a:off x="876300" y="2941241"/>
            <a:ext cx="3949700" cy="3693319"/>
          </a:xfrm>
          <a:prstGeom prst="rect">
            <a:avLst/>
          </a:prstGeom>
        </p:spPr>
        <p:txBody>
          <a:bodyPr wrap="square">
            <a:spAutoFit/>
          </a:bodyPr>
          <a:lstStyle/>
          <a:p>
            <a:r>
              <a:rPr lang="fr-FR" dirty="0"/>
              <a:t>A </a:t>
            </a:r>
            <a:r>
              <a:rPr lang="fr-FR" b="1" dirty="0" err="1"/>
              <a:t>topologically</a:t>
            </a:r>
            <a:r>
              <a:rPr lang="fr-FR" b="1" dirty="0"/>
              <a:t> </a:t>
            </a:r>
            <a:r>
              <a:rPr lang="fr-FR" b="1" dirty="0" err="1"/>
              <a:t>associating</a:t>
            </a:r>
            <a:r>
              <a:rPr lang="fr-FR" b="1" dirty="0"/>
              <a:t> </a:t>
            </a:r>
            <a:r>
              <a:rPr lang="fr-FR" b="1" dirty="0" err="1"/>
              <a:t>domain</a:t>
            </a:r>
            <a:r>
              <a:rPr lang="fr-FR" dirty="0"/>
              <a:t> (TAD) </a:t>
            </a:r>
            <a:r>
              <a:rPr lang="fr-FR" dirty="0" err="1"/>
              <a:t>is</a:t>
            </a:r>
            <a:r>
              <a:rPr lang="fr-FR" dirty="0"/>
              <a:t> a self-</a:t>
            </a:r>
            <a:r>
              <a:rPr lang="fr-FR" dirty="0" err="1"/>
              <a:t>interacting</a:t>
            </a:r>
            <a:r>
              <a:rPr lang="fr-FR" dirty="0"/>
              <a:t> </a:t>
            </a:r>
            <a:r>
              <a:rPr lang="fr-FR" dirty="0" err="1"/>
              <a:t>genomic</a:t>
            </a:r>
            <a:r>
              <a:rPr lang="fr-FR" dirty="0"/>
              <a:t> </a:t>
            </a:r>
            <a:r>
              <a:rPr lang="fr-FR" dirty="0" err="1"/>
              <a:t>region</a:t>
            </a:r>
            <a:r>
              <a:rPr lang="fr-FR" dirty="0"/>
              <a:t> = 3D chromosome structures (</a:t>
            </a:r>
            <a:r>
              <a:rPr lang="fr-FR" dirty="0" err="1"/>
              <a:t>animals</a:t>
            </a:r>
            <a:r>
              <a:rPr lang="fr-FR" dirty="0"/>
              <a:t>, plants, </a:t>
            </a:r>
            <a:r>
              <a:rPr lang="fr-FR" dirty="0" err="1"/>
              <a:t>fungi</a:t>
            </a:r>
            <a:r>
              <a:rPr lang="fr-FR" dirty="0"/>
              <a:t>, </a:t>
            </a:r>
            <a:r>
              <a:rPr lang="fr-FR" dirty="0" err="1"/>
              <a:t>bacteria</a:t>
            </a:r>
            <a:r>
              <a:rPr lang="fr-FR" dirty="0"/>
              <a:t>). </a:t>
            </a:r>
          </a:p>
          <a:p>
            <a:endParaRPr lang="fr-FR" dirty="0"/>
          </a:p>
          <a:p>
            <a:r>
              <a:rPr lang="fr-FR" dirty="0" err="1"/>
              <a:t>TADs</a:t>
            </a:r>
            <a:r>
              <a:rPr lang="fr-FR" dirty="0"/>
              <a:t> </a:t>
            </a:r>
            <a:r>
              <a:rPr lang="fr-FR" dirty="0" err="1"/>
              <a:t>can</a:t>
            </a:r>
            <a:r>
              <a:rPr lang="fr-FR" dirty="0"/>
              <a:t> range in size </a:t>
            </a:r>
            <a:r>
              <a:rPr lang="fr-FR" dirty="0" err="1"/>
              <a:t>from</a:t>
            </a:r>
            <a:r>
              <a:rPr lang="fr-FR" dirty="0"/>
              <a:t> </a:t>
            </a:r>
            <a:r>
              <a:rPr lang="fr-FR" dirty="0" err="1"/>
              <a:t>thousands</a:t>
            </a:r>
            <a:r>
              <a:rPr lang="fr-FR" dirty="0"/>
              <a:t> to millions of DNA bases.</a:t>
            </a:r>
          </a:p>
          <a:p>
            <a:endParaRPr lang="fr-FR" dirty="0"/>
          </a:p>
          <a:p>
            <a:r>
              <a:rPr lang="fr-FR" dirty="0" err="1"/>
              <a:t>Functions</a:t>
            </a:r>
            <a:r>
              <a:rPr lang="fr-FR" dirty="0"/>
              <a:t> not </a:t>
            </a:r>
            <a:r>
              <a:rPr lang="fr-FR" dirty="0" err="1"/>
              <a:t>fully</a:t>
            </a:r>
            <a:r>
              <a:rPr lang="fr-FR" dirty="0"/>
              <a:t> </a:t>
            </a:r>
            <a:r>
              <a:rPr lang="fr-FR" dirty="0" err="1"/>
              <a:t>understood</a:t>
            </a:r>
            <a:r>
              <a:rPr lang="fr-FR" dirty="0"/>
              <a:t>, but in </a:t>
            </a:r>
            <a:r>
              <a:rPr lang="fr-FR" dirty="0" err="1"/>
              <a:t>some</a:t>
            </a:r>
            <a:r>
              <a:rPr lang="fr-FR" dirty="0"/>
              <a:t> cases, </a:t>
            </a:r>
            <a:r>
              <a:rPr lang="fr-FR" b="1" dirty="0" err="1">
                <a:solidFill>
                  <a:srgbClr val="D4350D"/>
                </a:solidFill>
              </a:rPr>
              <a:t>disrupting</a:t>
            </a:r>
            <a:r>
              <a:rPr lang="fr-FR" b="1" dirty="0">
                <a:solidFill>
                  <a:srgbClr val="D4350D"/>
                </a:solidFill>
              </a:rPr>
              <a:t> </a:t>
            </a:r>
            <a:r>
              <a:rPr lang="fr-FR" b="1" dirty="0" err="1">
                <a:solidFill>
                  <a:srgbClr val="D4350D"/>
                </a:solidFill>
              </a:rPr>
              <a:t>TADs</a:t>
            </a:r>
            <a:r>
              <a:rPr lang="fr-FR" b="1" dirty="0">
                <a:solidFill>
                  <a:srgbClr val="D4350D"/>
                </a:solidFill>
              </a:rPr>
              <a:t> </a:t>
            </a:r>
            <a:r>
              <a:rPr lang="fr-FR" dirty="0"/>
              <a:t>leads to </a:t>
            </a:r>
            <a:r>
              <a:rPr lang="fr-FR" dirty="0" err="1"/>
              <a:t>disease</a:t>
            </a:r>
            <a:r>
              <a:rPr lang="fr-FR" dirty="0"/>
              <a:t> </a:t>
            </a:r>
            <a:r>
              <a:rPr lang="fr-FR" dirty="0" err="1"/>
              <a:t>because</a:t>
            </a:r>
            <a:r>
              <a:rPr lang="fr-FR" dirty="0"/>
              <a:t> changes </a:t>
            </a:r>
            <a:r>
              <a:rPr lang="fr-FR" dirty="0" err="1"/>
              <a:t>occurring</a:t>
            </a:r>
            <a:r>
              <a:rPr lang="fr-FR" dirty="0"/>
              <a:t> </a:t>
            </a:r>
            <a:r>
              <a:rPr lang="fr-FR" dirty="0" err="1"/>
              <a:t>at</a:t>
            </a:r>
            <a:r>
              <a:rPr lang="fr-FR" dirty="0"/>
              <a:t> the 3D </a:t>
            </a:r>
            <a:r>
              <a:rPr lang="fr-FR" dirty="0" err="1"/>
              <a:t>organization</a:t>
            </a:r>
            <a:r>
              <a:rPr lang="fr-FR" dirty="0"/>
              <a:t> of the chromosome </a:t>
            </a:r>
            <a:r>
              <a:rPr lang="fr-FR" b="1" dirty="0" err="1">
                <a:solidFill>
                  <a:srgbClr val="D4350D"/>
                </a:solidFill>
              </a:rPr>
              <a:t>disrupts</a:t>
            </a:r>
            <a:r>
              <a:rPr lang="fr-FR" b="1" dirty="0">
                <a:solidFill>
                  <a:srgbClr val="D4350D"/>
                </a:solidFill>
              </a:rPr>
              <a:t> </a:t>
            </a:r>
            <a:r>
              <a:rPr lang="fr-FR" b="1" dirty="0" err="1">
                <a:solidFill>
                  <a:srgbClr val="D4350D"/>
                </a:solidFill>
              </a:rPr>
              <a:t>gene</a:t>
            </a:r>
            <a:r>
              <a:rPr lang="fr-FR" b="1" dirty="0">
                <a:solidFill>
                  <a:srgbClr val="D4350D"/>
                </a:solidFill>
              </a:rPr>
              <a:t> </a:t>
            </a:r>
            <a:r>
              <a:rPr lang="fr-FR" b="1" dirty="0" err="1">
                <a:solidFill>
                  <a:srgbClr val="D4350D"/>
                </a:solidFill>
              </a:rPr>
              <a:t>regulation</a:t>
            </a:r>
            <a:r>
              <a:rPr lang="fr-FR" dirty="0"/>
              <a:t>. </a:t>
            </a:r>
          </a:p>
        </p:txBody>
      </p:sp>
    </p:spTree>
    <p:extLst>
      <p:ext uri="{BB962C8B-B14F-4D97-AF65-F5344CB8AC3E}">
        <p14:creationId xmlns:p14="http://schemas.microsoft.com/office/powerpoint/2010/main" val="24717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3" name="Rectangle 2"/>
          <p:cNvSpPr/>
          <p:nvPr/>
        </p:nvSpPr>
        <p:spPr>
          <a:xfrm>
            <a:off x="860254" y="2064762"/>
            <a:ext cx="8237445" cy="3785652"/>
          </a:xfrm>
          <a:prstGeom prst="rect">
            <a:avLst/>
          </a:prstGeom>
        </p:spPr>
        <p:txBody>
          <a:bodyPr wrap="square">
            <a:spAutoFit/>
          </a:bodyPr>
          <a:lstStyle/>
          <a:p>
            <a:r>
              <a:rPr lang="fr-FR" sz="2000" b="1" dirty="0"/>
              <a:t>non-</a:t>
            </a:r>
            <a:r>
              <a:rPr lang="fr-FR" sz="2000" b="1" dirty="0" err="1"/>
              <a:t>coding</a:t>
            </a:r>
            <a:r>
              <a:rPr lang="fr-FR" sz="2000" b="1" dirty="0"/>
              <a:t> </a:t>
            </a:r>
            <a:r>
              <a:rPr lang="fr-FR" sz="2000" b="1" dirty="0" err="1"/>
              <a:t>RNAs</a:t>
            </a:r>
            <a:r>
              <a:rPr lang="fr-FR" sz="2000" b="1" dirty="0"/>
              <a:t> (</a:t>
            </a:r>
            <a:r>
              <a:rPr lang="fr-FR" sz="2000" b="1" dirty="0" err="1"/>
              <a:t>ncRNAs</a:t>
            </a:r>
            <a:r>
              <a:rPr lang="fr-FR" sz="2000" b="1" dirty="0"/>
              <a:t>) </a:t>
            </a:r>
          </a:p>
          <a:p>
            <a:endParaRPr lang="fr-FR" sz="2000" b="1" dirty="0"/>
          </a:p>
          <a:p>
            <a:pPr marL="342900" indent="-342900">
              <a:buFont typeface="Wingdings" charset="0"/>
              <a:buChar char=""/>
            </a:pPr>
            <a:r>
              <a:rPr lang="fr-FR" sz="2000" dirty="0"/>
              <a:t>alternative </a:t>
            </a:r>
            <a:r>
              <a:rPr lang="fr-FR" sz="2000" dirty="0" err="1"/>
              <a:t>splicing</a:t>
            </a:r>
            <a:r>
              <a:rPr lang="fr-FR" sz="2000" dirty="0"/>
              <a:t> and </a:t>
            </a:r>
            <a:r>
              <a:rPr lang="fr-FR" sz="2000" dirty="0" err="1"/>
              <a:t>posttranslational</a:t>
            </a:r>
            <a:r>
              <a:rPr lang="fr-FR" sz="2000" dirty="0"/>
              <a:t> modifications </a:t>
            </a:r>
            <a:r>
              <a:rPr lang="fr-FR" sz="2000" dirty="0" err="1"/>
              <a:t>make</a:t>
            </a:r>
            <a:r>
              <a:rPr lang="fr-FR" sz="2000" dirty="0"/>
              <a:t> a </a:t>
            </a:r>
            <a:r>
              <a:rPr lang="fr-FR" sz="2000" dirty="0" err="1"/>
              <a:t>significant</a:t>
            </a:r>
            <a:r>
              <a:rPr lang="fr-FR" sz="2000" dirty="0"/>
              <a:t> contribution to the </a:t>
            </a:r>
            <a:r>
              <a:rPr lang="fr-FR" sz="2000" dirty="0" err="1"/>
              <a:t>diversity</a:t>
            </a:r>
            <a:r>
              <a:rPr lang="fr-FR" sz="2000" dirty="0"/>
              <a:t> and </a:t>
            </a:r>
            <a:r>
              <a:rPr lang="fr-FR" sz="2000" dirty="0" err="1"/>
              <a:t>functionality</a:t>
            </a:r>
            <a:r>
              <a:rPr lang="fr-FR" sz="2000" dirty="0"/>
              <a:t> of the </a:t>
            </a:r>
            <a:r>
              <a:rPr lang="fr-FR" sz="2000" dirty="0" err="1"/>
              <a:t>proteome</a:t>
            </a:r>
            <a:r>
              <a:rPr lang="fr-FR" sz="2000" dirty="0"/>
              <a:t>. </a:t>
            </a:r>
          </a:p>
          <a:p>
            <a:pPr marL="342900" indent="-342900">
              <a:buFont typeface="Wingdings" charset="0"/>
              <a:buChar char=""/>
            </a:pPr>
            <a:endParaRPr lang="fr-FR" sz="2000" dirty="0">
              <a:sym typeface="Wingdings"/>
            </a:endParaRPr>
          </a:p>
          <a:p>
            <a:pPr marL="342900" indent="-342900">
              <a:buFont typeface="Wingdings" charset="0"/>
              <a:buChar char=""/>
            </a:pPr>
            <a:r>
              <a:rPr lang="fr-FR" sz="2000" dirty="0">
                <a:sym typeface="Wingdings"/>
              </a:rPr>
              <a:t>HGP and </a:t>
            </a:r>
            <a:r>
              <a:rPr lang="fr-FR" sz="2000" dirty="0" err="1">
                <a:sym typeface="Wingdings"/>
              </a:rPr>
              <a:t>subsequent</a:t>
            </a:r>
            <a:r>
              <a:rPr lang="fr-FR" sz="2000" dirty="0">
                <a:sym typeface="Wingdings"/>
              </a:rPr>
              <a:t> </a:t>
            </a:r>
            <a:r>
              <a:rPr lang="fr-FR" sz="2000" dirty="0" err="1"/>
              <a:t>high-throughput</a:t>
            </a:r>
            <a:r>
              <a:rPr lang="fr-FR" sz="2000" dirty="0"/>
              <a:t> </a:t>
            </a:r>
            <a:r>
              <a:rPr lang="fr-FR" sz="2000" dirty="0" err="1"/>
              <a:t>genomic</a:t>
            </a:r>
            <a:r>
              <a:rPr lang="fr-FR" sz="2000" dirty="0"/>
              <a:t> technologies have </a:t>
            </a:r>
            <a:r>
              <a:rPr lang="fr-FR" sz="2000" dirty="0" err="1"/>
              <a:t>demonstrated</a:t>
            </a:r>
            <a:r>
              <a:rPr lang="fr-FR" sz="2000" dirty="0"/>
              <a:t> </a:t>
            </a:r>
            <a:r>
              <a:rPr lang="fr-FR" sz="2000" dirty="0" err="1"/>
              <a:t>that</a:t>
            </a:r>
            <a:r>
              <a:rPr lang="fr-FR" sz="2000" dirty="0"/>
              <a:t> </a:t>
            </a:r>
            <a:r>
              <a:rPr lang="fr-FR" sz="2000" dirty="0" err="1"/>
              <a:t>only</a:t>
            </a:r>
            <a:r>
              <a:rPr lang="fr-FR" sz="2000" dirty="0"/>
              <a:t> ≈ 2% of the </a:t>
            </a:r>
            <a:r>
              <a:rPr lang="fr-FR" sz="2000" dirty="0" err="1"/>
              <a:t>human</a:t>
            </a:r>
            <a:r>
              <a:rPr lang="fr-FR" sz="2000" dirty="0"/>
              <a:t> </a:t>
            </a:r>
            <a:r>
              <a:rPr lang="fr-FR" sz="2000" dirty="0" err="1"/>
              <a:t>genome</a:t>
            </a:r>
            <a:r>
              <a:rPr lang="fr-FR" sz="2000" dirty="0"/>
              <a:t> encodes for </a:t>
            </a:r>
            <a:r>
              <a:rPr lang="fr-FR" sz="2000" dirty="0" err="1"/>
              <a:t>proteins</a:t>
            </a:r>
            <a:r>
              <a:rPr lang="fr-FR" sz="2000" dirty="0"/>
              <a:t>.</a:t>
            </a:r>
          </a:p>
          <a:p>
            <a:r>
              <a:rPr lang="fr-FR" sz="2000" dirty="0"/>
              <a:t> </a:t>
            </a:r>
          </a:p>
          <a:p>
            <a:pPr marL="342900" indent="-342900">
              <a:buFont typeface="Wingdings" charset="0"/>
              <a:buChar char="à"/>
            </a:pPr>
            <a:r>
              <a:rPr lang="fr-FR" sz="2000" dirty="0"/>
              <a:t>≈  98% of </a:t>
            </a:r>
            <a:r>
              <a:rPr lang="fr-FR" sz="2000" dirty="0" err="1"/>
              <a:t>genome</a:t>
            </a:r>
            <a:r>
              <a:rPr lang="fr-FR" sz="2000" dirty="0"/>
              <a:t> </a:t>
            </a:r>
            <a:r>
              <a:rPr lang="fr-FR" sz="2000" dirty="0" err="1"/>
              <a:t>exists</a:t>
            </a:r>
            <a:r>
              <a:rPr lang="fr-FR" sz="2000" dirty="0"/>
              <a:t> as non-</a:t>
            </a:r>
            <a:r>
              <a:rPr lang="fr-FR" sz="2000" dirty="0" err="1"/>
              <a:t>protein</a:t>
            </a:r>
            <a:r>
              <a:rPr lang="fr-FR" sz="2000" dirty="0"/>
              <a:t>-</a:t>
            </a:r>
            <a:r>
              <a:rPr lang="fr-FR" sz="2000" dirty="0" err="1"/>
              <a:t>coding</a:t>
            </a:r>
            <a:r>
              <a:rPr lang="fr-FR" sz="2000" dirty="0"/>
              <a:t> </a:t>
            </a:r>
            <a:r>
              <a:rPr lang="fr-FR" sz="2000" dirty="0" err="1"/>
              <a:t>sequence</a:t>
            </a:r>
            <a:r>
              <a:rPr lang="fr-FR" sz="2000" dirty="0"/>
              <a:t> </a:t>
            </a:r>
          </a:p>
          <a:p>
            <a:pPr marL="342900" indent="-342900">
              <a:buFont typeface="Wingdings" charset="0"/>
              <a:buChar char="à"/>
            </a:pPr>
            <a:r>
              <a:rPr lang="fr-FR" sz="2000" dirty="0"/>
              <a:t>Important contribution of </a:t>
            </a:r>
            <a:r>
              <a:rPr lang="fr-FR" sz="2000" dirty="0" err="1"/>
              <a:t>ncRNAs</a:t>
            </a:r>
            <a:r>
              <a:rPr lang="fr-FR" sz="2000" dirty="0"/>
              <a:t> to </a:t>
            </a:r>
            <a:r>
              <a:rPr lang="fr-FR" sz="2000" dirty="0" err="1"/>
              <a:t>developmental</a:t>
            </a:r>
            <a:r>
              <a:rPr lang="fr-FR" sz="2000" dirty="0"/>
              <a:t> </a:t>
            </a:r>
            <a:r>
              <a:rPr lang="fr-FR" sz="2000" dirty="0" err="1"/>
              <a:t>complexity</a:t>
            </a:r>
            <a:r>
              <a:rPr lang="fr-FR" sz="2000" dirty="0"/>
              <a:t> and </a:t>
            </a:r>
            <a:r>
              <a:rPr lang="fr-FR" sz="2000" dirty="0" err="1"/>
              <a:t>environmental</a:t>
            </a:r>
            <a:r>
              <a:rPr lang="fr-FR" sz="2000" dirty="0"/>
              <a:t> adaptation (</a:t>
            </a:r>
            <a:r>
              <a:rPr lang="fr-FR" sz="2000" dirty="0" err="1"/>
              <a:t>Mattick</a:t>
            </a:r>
            <a:r>
              <a:rPr lang="fr-FR" sz="2000" dirty="0"/>
              <a:t>, 2011). It </a:t>
            </a:r>
            <a:r>
              <a:rPr lang="fr-FR" sz="2000" dirty="0" err="1"/>
              <a:t>became</a:t>
            </a:r>
            <a:r>
              <a:rPr lang="fr-FR" sz="2000" dirty="0"/>
              <a:t> </a:t>
            </a:r>
            <a:r>
              <a:rPr lang="fr-FR" sz="2000" dirty="0" err="1"/>
              <a:t>clear</a:t>
            </a:r>
            <a:r>
              <a:rPr lang="fr-FR" sz="2000" dirty="0"/>
              <a:t> </a:t>
            </a:r>
            <a:r>
              <a:rPr lang="fr-FR" sz="2000" dirty="0" err="1"/>
              <a:t>that</a:t>
            </a:r>
            <a:r>
              <a:rPr lang="fr-FR" sz="2000" dirty="0"/>
              <a:t> </a:t>
            </a:r>
            <a:r>
              <a:rPr lang="fr-FR" sz="2000" dirty="0" err="1"/>
              <a:t>probably</a:t>
            </a:r>
            <a:r>
              <a:rPr lang="fr-FR" sz="2000" dirty="0"/>
              <a:t> do not </a:t>
            </a:r>
            <a:r>
              <a:rPr lang="fr-FR" sz="2000" dirty="0" err="1"/>
              <a:t>solely</a:t>
            </a:r>
            <a:r>
              <a:rPr lang="fr-FR" sz="2000" dirty="0"/>
              <a:t> </a:t>
            </a:r>
            <a:r>
              <a:rPr lang="fr-FR" sz="2000" dirty="0" err="1"/>
              <a:t>rely</a:t>
            </a:r>
            <a:r>
              <a:rPr lang="fr-FR" sz="2000" dirty="0"/>
              <a:t> on </a:t>
            </a:r>
            <a:r>
              <a:rPr lang="fr-FR" sz="2000" dirty="0" err="1"/>
              <a:t>protein-mediated</a:t>
            </a:r>
            <a:r>
              <a:rPr lang="fr-FR" sz="2000" dirty="0"/>
              <a:t> </a:t>
            </a:r>
            <a:r>
              <a:rPr lang="fr-FR" sz="2000" dirty="0" err="1"/>
              <a:t>three-dimensional</a:t>
            </a:r>
            <a:r>
              <a:rPr lang="fr-FR" sz="2000" dirty="0"/>
              <a:t> transcription. </a:t>
            </a:r>
          </a:p>
        </p:txBody>
      </p:sp>
      <p:sp>
        <p:nvSpPr>
          <p:cNvPr id="9" name="ZoneTexte 8"/>
          <p:cNvSpPr txBox="1"/>
          <p:nvPr/>
        </p:nvSpPr>
        <p:spPr>
          <a:xfrm>
            <a:off x="4522595" y="64918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Tree>
    <p:extLst>
      <p:ext uri="{BB962C8B-B14F-4D97-AF65-F5344CB8AC3E}">
        <p14:creationId xmlns:p14="http://schemas.microsoft.com/office/powerpoint/2010/main" val="1641037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3" name="Rectangle 2"/>
          <p:cNvSpPr/>
          <p:nvPr/>
        </p:nvSpPr>
        <p:spPr>
          <a:xfrm>
            <a:off x="860254" y="2064762"/>
            <a:ext cx="8237445" cy="4708981"/>
          </a:xfrm>
          <a:prstGeom prst="rect">
            <a:avLst/>
          </a:prstGeom>
        </p:spPr>
        <p:txBody>
          <a:bodyPr wrap="square">
            <a:spAutoFit/>
          </a:bodyPr>
          <a:lstStyle/>
          <a:p>
            <a:r>
              <a:rPr lang="fr-FR" sz="2000" b="1" dirty="0"/>
              <a:t>non-</a:t>
            </a:r>
            <a:r>
              <a:rPr lang="fr-FR" sz="2000" b="1" dirty="0" err="1"/>
              <a:t>coding</a:t>
            </a:r>
            <a:r>
              <a:rPr lang="fr-FR" sz="2000" b="1" dirty="0"/>
              <a:t> </a:t>
            </a:r>
            <a:r>
              <a:rPr lang="fr-FR" sz="2000" b="1" dirty="0" err="1"/>
              <a:t>RNAs</a:t>
            </a:r>
            <a:r>
              <a:rPr lang="fr-FR" sz="2000" b="1" dirty="0"/>
              <a:t> (</a:t>
            </a:r>
            <a:r>
              <a:rPr lang="fr-FR" sz="2000" b="1" dirty="0" err="1"/>
              <a:t>ncRNAs</a:t>
            </a:r>
            <a:r>
              <a:rPr lang="fr-FR" sz="2000" b="1" dirty="0"/>
              <a:t>) </a:t>
            </a:r>
          </a:p>
          <a:p>
            <a:r>
              <a:rPr lang="fr-FR" sz="2000" dirty="0" err="1"/>
              <a:t>Decisive</a:t>
            </a:r>
            <a:r>
              <a:rPr lang="fr-FR" sz="2000" dirty="0"/>
              <a:t> </a:t>
            </a:r>
            <a:r>
              <a:rPr lang="fr-FR" sz="2000" dirty="0" err="1"/>
              <a:t>role</a:t>
            </a:r>
            <a:r>
              <a:rPr lang="fr-FR" sz="2000" dirty="0"/>
              <a:t> in </a:t>
            </a:r>
            <a:r>
              <a:rPr lang="fr-FR" sz="2000" dirty="0" err="1"/>
              <a:t>most</a:t>
            </a:r>
            <a:r>
              <a:rPr lang="fr-FR" sz="2000" dirty="0"/>
              <a:t>, if not all, aspects of </a:t>
            </a:r>
            <a:r>
              <a:rPr lang="fr-FR" sz="2000" dirty="0" err="1"/>
              <a:t>gene</a:t>
            </a:r>
            <a:r>
              <a:rPr lang="fr-FR" sz="2000" dirty="0"/>
              <a:t> </a:t>
            </a:r>
            <a:r>
              <a:rPr lang="fr-FR" sz="2000" dirty="0" err="1"/>
              <a:t>regulation</a:t>
            </a:r>
            <a:r>
              <a:rPr lang="fr-FR" sz="2000" dirty="0"/>
              <a:t> (</a:t>
            </a:r>
            <a:r>
              <a:rPr lang="fr-FR" sz="2000" dirty="0" err="1"/>
              <a:t>epigenetic</a:t>
            </a:r>
            <a:r>
              <a:rPr lang="fr-FR" sz="2000" dirty="0"/>
              <a:t> </a:t>
            </a:r>
            <a:r>
              <a:rPr lang="fr-FR" sz="2000" dirty="0" err="1"/>
              <a:t>processes</a:t>
            </a:r>
            <a:r>
              <a:rPr lang="fr-FR" sz="2000" dirty="0"/>
              <a:t>…)</a:t>
            </a:r>
          </a:p>
          <a:p>
            <a:endParaRPr lang="fr-FR" sz="2000" dirty="0"/>
          </a:p>
          <a:p>
            <a:pPr marL="342900" indent="-342900">
              <a:buFont typeface="Wingdings" charset="0"/>
              <a:buChar char=""/>
            </a:pPr>
            <a:r>
              <a:rPr lang="fr-FR" sz="2000" b="1" dirty="0" err="1">
                <a:solidFill>
                  <a:srgbClr val="D4350D"/>
                </a:solidFill>
              </a:rPr>
              <a:t>small</a:t>
            </a:r>
            <a:r>
              <a:rPr lang="fr-FR" sz="2000" b="1" dirty="0">
                <a:solidFill>
                  <a:srgbClr val="D4350D"/>
                </a:solidFill>
              </a:rPr>
              <a:t> </a:t>
            </a:r>
            <a:r>
              <a:rPr lang="fr-FR" sz="2000" b="1" dirty="0" err="1">
                <a:solidFill>
                  <a:srgbClr val="D4350D"/>
                </a:solidFill>
              </a:rPr>
              <a:t>regulatory</a:t>
            </a:r>
            <a:r>
              <a:rPr lang="fr-FR" sz="2000" b="1" dirty="0">
                <a:solidFill>
                  <a:srgbClr val="D4350D"/>
                </a:solidFill>
              </a:rPr>
              <a:t> </a:t>
            </a:r>
            <a:r>
              <a:rPr lang="fr-FR" sz="2000" b="1" dirty="0" err="1">
                <a:solidFill>
                  <a:srgbClr val="D4350D"/>
                </a:solidFill>
              </a:rPr>
              <a:t>ncRNA</a:t>
            </a:r>
            <a:r>
              <a:rPr lang="fr-FR" sz="2000" b="1" dirty="0">
                <a:solidFill>
                  <a:srgbClr val="D4350D"/>
                </a:solidFill>
              </a:rPr>
              <a:t> </a:t>
            </a:r>
            <a:r>
              <a:rPr lang="fr-FR" sz="2000" dirty="0"/>
              <a:t>(&lt;200 </a:t>
            </a:r>
            <a:r>
              <a:rPr lang="fr-FR" sz="2000" dirty="0" err="1"/>
              <a:t>nucleotides</a:t>
            </a:r>
            <a:r>
              <a:rPr lang="fr-FR" sz="2000" dirty="0"/>
              <a:t> in </a:t>
            </a:r>
            <a:r>
              <a:rPr lang="fr-FR" sz="2000" dirty="0" err="1"/>
              <a:t>length</a:t>
            </a:r>
            <a:r>
              <a:rPr lang="fr-FR" sz="2000" dirty="0"/>
              <a:t>) </a:t>
            </a:r>
            <a:r>
              <a:rPr lang="fr-FR" sz="2000" dirty="0" err="1"/>
              <a:t>with</a:t>
            </a:r>
            <a:r>
              <a:rPr lang="fr-FR" sz="2000" dirty="0"/>
              <a:t> major </a:t>
            </a:r>
            <a:r>
              <a:rPr lang="fr-FR" sz="2000" dirty="0" err="1"/>
              <a:t>roles</a:t>
            </a:r>
            <a:r>
              <a:rPr lang="fr-FR" sz="2000" dirty="0"/>
              <a:t> in </a:t>
            </a:r>
            <a:r>
              <a:rPr lang="fr-FR" sz="2000" dirty="0" err="1"/>
              <a:t>many</a:t>
            </a:r>
            <a:r>
              <a:rPr lang="fr-FR" sz="2000" dirty="0"/>
              <a:t> cellular </a:t>
            </a:r>
            <a:r>
              <a:rPr lang="fr-FR" sz="2000" dirty="0" err="1"/>
              <a:t>processes</a:t>
            </a:r>
            <a:r>
              <a:rPr lang="fr-FR" sz="2000" dirty="0"/>
              <a:t> : </a:t>
            </a:r>
            <a:r>
              <a:rPr lang="fr-FR" sz="2000" dirty="0" err="1"/>
              <a:t>small</a:t>
            </a:r>
            <a:r>
              <a:rPr lang="fr-FR" sz="2000" dirty="0"/>
              <a:t> </a:t>
            </a:r>
            <a:r>
              <a:rPr lang="fr-FR" sz="2000" dirty="0" err="1"/>
              <a:t>interfering</a:t>
            </a:r>
            <a:r>
              <a:rPr lang="fr-FR" sz="2000" dirty="0"/>
              <a:t> RNA (</a:t>
            </a:r>
            <a:r>
              <a:rPr lang="fr-FR" sz="2000" dirty="0" err="1"/>
              <a:t>siRNAs</a:t>
            </a:r>
            <a:r>
              <a:rPr lang="fr-FR" sz="2000" dirty="0"/>
              <a:t>), </a:t>
            </a:r>
            <a:r>
              <a:rPr lang="fr-FR" sz="2000" dirty="0" err="1"/>
              <a:t>microRNAs</a:t>
            </a:r>
            <a:r>
              <a:rPr lang="fr-FR" sz="2000" dirty="0"/>
              <a:t> (</a:t>
            </a:r>
            <a:r>
              <a:rPr lang="fr-FR" sz="2000" dirty="0" err="1"/>
              <a:t>miRNAs</a:t>
            </a:r>
            <a:r>
              <a:rPr lang="fr-FR" sz="2000" dirty="0"/>
              <a:t>)…</a:t>
            </a:r>
          </a:p>
          <a:p>
            <a:pPr marL="342900" indent="-342900">
              <a:buFont typeface="Wingdings" charset="0"/>
              <a:buChar char=""/>
            </a:pPr>
            <a:endParaRPr lang="fr-FR" sz="2000" dirty="0"/>
          </a:p>
          <a:p>
            <a:pPr marL="342900" indent="-342900">
              <a:buFont typeface="Wingdings" charset="0"/>
              <a:buChar char=""/>
            </a:pPr>
            <a:r>
              <a:rPr lang="fr-FR" sz="2000" b="1" dirty="0">
                <a:solidFill>
                  <a:srgbClr val="D4350D"/>
                </a:solidFill>
              </a:rPr>
              <a:t>long non-</a:t>
            </a:r>
            <a:r>
              <a:rPr lang="fr-FR" sz="2000" b="1" dirty="0" err="1">
                <a:solidFill>
                  <a:srgbClr val="D4350D"/>
                </a:solidFill>
              </a:rPr>
              <a:t>coding</a:t>
            </a:r>
            <a:r>
              <a:rPr lang="fr-FR" sz="2000" b="1" dirty="0">
                <a:solidFill>
                  <a:srgbClr val="D4350D"/>
                </a:solidFill>
              </a:rPr>
              <a:t> </a:t>
            </a:r>
            <a:r>
              <a:rPr lang="fr-FR" sz="2000" b="1" dirty="0" err="1">
                <a:solidFill>
                  <a:srgbClr val="D4350D"/>
                </a:solidFill>
              </a:rPr>
              <a:t>RNAs</a:t>
            </a:r>
            <a:r>
              <a:rPr lang="fr-FR" sz="2000" b="1" dirty="0">
                <a:solidFill>
                  <a:srgbClr val="D4350D"/>
                </a:solidFill>
              </a:rPr>
              <a:t> </a:t>
            </a:r>
            <a:r>
              <a:rPr lang="fr-FR" sz="2000" dirty="0"/>
              <a:t>(</a:t>
            </a:r>
            <a:r>
              <a:rPr lang="fr-FR" sz="2000" dirty="0" err="1"/>
              <a:t>lncRNAs</a:t>
            </a:r>
            <a:r>
              <a:rPr lang="fr-FR" sz="2000" dirty="0"/>
              <a:t>, &gt;200 </a:t>
            </a:r>
            <a:r>
              <a:rPr lang="fr-FR" sz="2000" dirty="0" err="1"/>
              <a:t>nucleotides</a:t>
            </a:r>
            <a:r>
              <a:rPr lang="fr-FR" sz="2000" dirty="0"/>
              <a:t> in </a:t>
            </a:r>
            <a:r>
              <a:rPr lang="fr-FR" sz="2000" dirty="0" err="1"/>
              <a:t>length</a:t>
            </a:r>
            <a:r>
              <a:rPr lang="fr-FR" sz="2000" dirty="0"/>
              <a:t>) essential </a:t>
            </a:r>
            <a:r>
              <a:rPr lang="fr-FR" sz="2000" dirty="0" err="1"/>
              <a:t>regulators</a:t>
            </a:r>
            <a:r>
              <a:rPr lang="fr-FR" sz="2000" dirty="0"/>
              <a:t> in diverse cellular progresses </a:t>
            </a:r>
            <a:r>
              <a:rPr lang="fr-FR" sz="2000" dirty="0" err="1"/>
              <a:t>including</a:t>
            </a:r>
            <a:r>
              <a:rPr lang="fr-FR" sz="2000" dirty="0"/>
              <a:t>: </a:t>
            </a:r>
          </a:p>
          <a:p>
            <a:pPr marL="800100" lvl="1" indent="-342900">
              <a:buFontTx/>
              <a:buChar char="-"/>
            </a:pPr>
            <a:r>
              <a:rPr lang="fr-FR" sz="2000" dirty="0" err="1"/>
              <a:t>regulation</a:t>
            </a:r>
            <a:r>
              <a:rPr lang="fr-FR" sz="2000" dirty="0"/>
              <a:t> of </a:t>
            </a:r>
            <a:r>
              <a:rPr lang="fr-FR" sz="2000" dirty="0" err="1"/>
              <a:t>gene</a:t>
            </a:r>
            <a:r>
              <a:rPr lang="fr-FR" sz="2000" dirty="0"/>
              <a:t> transcription (</a:t>
            </a:r>
            <a:r>
              <a:rPr lang="fr-FR" sz="2000" dirty="0" err="1"/>
              <a:t>Orom</a:t>
            </a:r>
            <a:r>
              <a:rPr lang="fr-FR" sz="2000" dirty="0"/>
              <a:t> et al., 2010; Sun et al., 2013),</a:t>
            </a:r>
          </a:p>
          <a:p>
            <a:pPr marL="800100" lvl="1" indent="-342900">
              <a:buFontTx/>
              <a:buChar char="-"/>
            </a:pPr>
            <a:r>
              <a:rPr lang="fr-FR" sz="2000" dirty="0"/>
              <a:t>dosage compensation (</a:t>
            </a:r>
            <a:r>
              <a:rPr lang="fr-FR" sz="2000" dirty="0" err="1"/>
              <a:t>Ilik</a:t>
            </a:r>
            <a:r>
              <a:rPr lang="fr-FR" sz="2000" dirty="0"/>
              <a:t> et al., 2013; </a:t>
            </a:r>
            <a:r>
              <a:rPr lang="fr-FR" sz="2000" dirty="0" err="1"/>
              <a:t>Maenner</a:t>
            </a:r>
            <a:r>
              <a:rPr lang="fr-FR" sz="2000" dirty="0"/>
              <a:t> et al., 2013)</a:t>
            </a:r>
          </a:p>
          <a:p>
            <a:pPr marL="800100" lvl="1" indent="-342900">
              <a:buFontTx/>
              <a:buChar char="-"/>
            </a:pPr>
            <a:r>
              <a:rPr lang="fr-FR" sz="2000" dirty="0" err="1"/>
              <a:t>genomic</a:t>
            </a:r>
            <a:r>
              <a:rPr lang="fr-FR" sz="2000" dirty="0"/>
              <a:t> </a:t>
            </a:r>
            <a:r>
              <a:rPr lang="fr-FR" sz="2000" dirty="0" err="1"/>
              <a:t>imprinting</a:t>
            </a:r>
            <a:r>
              <a:rPr lang="fr-FR" sz="2000" dirty="0"/>
              <a:t> (Lee and </a:t>
            </a:r>
            <a:r>
              <a:rPr lang="fr-FR" sz="2000" dirty="0" err="1"/>
              <a:t>Bartolomei</a:t>
            </a:r>
            <a:r>
              <a:rPr lang="fr-FR" sz="2000" dirty="0"/>
              <a:t>, 2013; Simon et al., 2013),</a:t>
            </a:r>
          </a:p>
          <a:p>
            <a:pPr marL="800100" lvl="1" indent="-342900">
              <a:buFontTx/>
              <a:buChar char="-"/>
            </a:pPr>
            <a:r>
              <a:rPr lang="fr-FR" sz="2000" dirty="0"/>
              <a:t>DNA damage and </a:t>
            </a:r>
            <a:r>
              <a:rPr lang="fr-FR" sz="2000" dirty="0" err="1"/>
              <a:t>nuclear</a:t>
            </a:r>
            <a:r>
              <a:rPr lang="fr-FR" sz="2000" dirty="0"/>
              <a:t> </a:t>
            </a:r>
            <a:r>
              <a:rPr lang="fr-FR" sz="2000" dirty="0" err="1"/>
              <a:t>organization</a:t>
            </a:r>
            <a:r>
              <a:rPr lang="fr-FR" sz="2000" dirty="0"/>
              <a:t> (Wan et al., 2013)</a:t>
            </a:r>
          </a:p>
          <a:p>
            <a:pPr marL="342900" indent="-342900">
              <a:buFont typeface="Wingdings" charset="0"/>
              <a:buChar char=""/>
            </a:pPr>
            <a:endParaRPr lang="fr-FR" sz="2000" dirty="0"/>
          </a:p>
        </p:txBody>
      </p:sp>
      <p:sp>
        <p:nvSpPr>
          <p:cNvPr id="9" name="ZoneTexte 8"/>
          <p:cNvSpPr txBox="1"/>
          <p:nvPr/>
        </p:nvSpPr>
        <p:spPr>
          <a:xfrm>
            <a:off x="4522595" y="64918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Tree>
    <p:extLst>
      <p:ext uri="{BB962C8B-B14F-4D97-AF65-F5344CB8AC3E}">
        <p14:creationId xmlns:p14="http://schemas.microsoft.com/office/powerpoint/2010/main" val="1127546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12" name="Rectangle 2"/>
          <p:cNvSpPr>
            <a:spLocks noChangeArrowheads="1"/>
          </p:cNvSpPr>
          <p:nvPr/>
        </p:nvSpPr>
        <p:spPr bwMode="auto">
          <a:xfrm>
            <a:off x="845039" y="1613492"/>
            <a:ext cx="3536461"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fr-FR" sz="2000" b="1" dirty="0" err="1">
                <a:solidFill>
                  <a:srgbClr val="215968"/>
                </a:solidFill>
                <a:latin typeface="Avenir Book"/>
                <a:cs typeface="Avenir Book"/>
              </a:rPr>
              <a:t>Example</a:t>
            </a:r>
            <a:r>
              <a:rPr lang="fr-FR" sz="2000" b="1" dirty="0">
                <a:solidFill>
                  <a:srgbClr val="215968"/>
                </a:solidFill>
                <a:latin typeface="Avenir Book"/>
                <a:cs typeface="Avenir Book"/>
              </a:rPr>
              <a:t> of </a:t>
            </a:r>
            <a:r>
              <a:rPr lang="fr-FR" sz="2000" b="1" dirty="0" err="1">
                <a:solidFill>
                  <a:srgbClr val="215968"/>
                </a:solidFill>
                <a:latin typeface="Avenir Book"/>
                <a:cs typeface="Avenir Book"/>
              </a:rPr>
              <a:t>regulation</a:t>
            </a:r>
            <a:r>
              <a:rPr lang="fr-FR" sz="2000" b="1" dirty="0">
                <a:solidFill>
                  <a:srgbClr val="215968"/>
                </a:solidFill>
                <a:latin typeface="Avenir Book"/>
                <a:cs typeface="Avenir Book"/>
              </a:rPr>
              <a:t> </a:t>
            </a:r>
            <a:r>
              <a:rPr lang="fr-FR" sz="2000" b="1" dirty="0" err="1">
                <a:solidFill>
                  <a:srgbClr val="215968"/>
                </a:solidFill>
                <a:latin typeface="Avenir Book"/>
                <a:cs typeface="Avenir Book"/>
              </a:rPr>
              <a:t>mediated</a:t>
            </a:r>
            <a:r>
              <a:rPr lang="fr-FR" sz="2000" b="1" dirty="0">
                <a:solidFill>
                  <a:srgbClr val="215968"/>
                </a:solidFill>
                <a:latin typeface="Avenir Book"/>
                <a:cs typeface="Avenir Book"/>
              </a:rPr>
              <a:t> by </a:t>
            </a:r>
          </a:p>
          <a:p>
            <a:r>
              <a:rPr lang="fr-FR" sz="2000" b="1" dirty="0" err="1">
                <a:solidFill>
                  <a:srgbClr val="215968"/>
                </a:solidFill>
                <a:latin typeface="Avenir Book"/>
                <a:cs typeface="Avenir Book"/>
              </a:rPr>
              <a:t>microARNs</a:t>
            </a:r>
            <a:r>
              <a:rPr lang="fr-FR" sz="2000" b="1" dirty="0">
                <a:solidFill>
                  <a:srgbClr val="215968"/>
                </a:solidFill>
                <a:latin typeface="Avenir Book"/>
                <a:cs typeface="Avenir Book"/>
              </a:rPr>
              <a:t> (</a:t>
            </a:r>
            <a:r>
              <a:rPr lang="fr-FR" sz="2000" b="1" dirty="0" err="1">
                <a:solidFill>
                  <a:srgbClr val="215968"/>
                </a:solidFill>
                <a:latin typeface="Avenir Book"/>
                <a:cs typeface="Avenir Book"/>
              </a:rPr>
              <a:t>miRNAs</a:t>
            </a:r>
            <a:r>
              <a:rPr lang="fr-FR" sz="2000" b="1" dirty="0">
                <a:solidFill>
                  <a:srgbClr val="215968"/>
                </a:solidFill>
                <a:latin typeface="Avenir Book"/>
                <a:cs typeface="Avenir Book"/>
              </a:rPr>
              <a:t>)</a:t>
            </a:r>
          </a:p>
        </p:txBody>
      </p:sp>
      <p:sp>
        <p:nvSpPr>
          <p:cNvPr id="17" name="Rectangle 11"/>
          <p:cNvSpPr>
            <a:spLocks noChangeArrowheads="1"/>
          </p:cNvSpPr>
          <p:nvPr/>
        </p:nvSpPr>
        <p:spPr bwMode="auto">
          <a:xfrm>
            <a:off x="4381500" y="6530569"/>
            <a:ext cx="45720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fr-FR" sz="1000" dirty="0">
                <a:solidFill>
                  <a:srgbClr val="215968"/>
                </a:solidFill>
              </a:rPr>
              <a:t>http://</a:t>
            </a:r>
            <a:r>
              <a:rPr lang="fr-FR" sz="1000" dirty="0" err="1">
                <a:solidFill>
                  <a:srgbClr val="215968"/>
                </a:solidFill>
              </a:rPr>
              <a:t>www.ozyme.com</a:t>
            </a:r>
            <a:r>
              <a:rPr lang="fr-FR" sz="1000" dirty="0">
                <a:solidFill>
                  <a:srgbClr val="215968"/>
                </a:solidFill>
              </a:rPr>
              <a:t>/_</a:t>
            </a:r>
            <a:r>
              <a:rPr lang="fr-FR" sz="1000" dirty="0" err="1">
                <a:solidFill>
                  <a:srgbClr val="215968"/>
                </a:solidFill>
              </a:rPr>
              <a:t>prod</a:t>
            </a:r>
            <a:r>
              <a:rPr lang="fr-FR" sz="1000" dirty="0">
                <a:solidFill>
                  <a:srgbClr val="215968"/>
                </a:solidFill>
              </a:rPr>
              <a:t>/gammes/</a:t>
            </a:r>
            <a:r>
              <a:rPr lang="fr-FR" sz="1000" dirty="0" err="1">
                <a:solidFill>
                  <a:srgbClr val="215968"/>
                </a:solidFill>
              </a:rPr>
              <a:t>polyplus</a:t>
            </a:r>
            <a:r>
              <a:rPr lang="fr-FR" sz="1000" dirty="0">
                <a:solidFill>
                  <a:srgbClr val="215968"/>
                </a:solidFill>
              </a:rPr>
              <a:t>/images/micro-arn_schema500.jpg</a:t>
            </a:r>
          </a:p>
        </p:txBody>
      </p:sp>
      <p:pic>
        <p:nvPicPr>
          <p:cNvPr id="18" name="Imag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594270"/>
            <a:ext cx="4404515" cy="5021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62984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9" name="Rectangle 2"/>
          <p:cNvSpPr>
            <a:spLocks noChangeArrowheads="1"/>
          </p:cNvSpPr>
          <p:nvPr/>
        </p:nvSpPr>
        <p:spPr bwMode="auto">
          <a:xfrm>
            <a:off x="4572000" y="6558518"/>
            <a:ext cx="4572000"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fr-FR" sz="1000">
                <a:solidFill>
                  <a:srgbClr val="215968"/>
                </a:solidFill>
              </a:rPr>
              <a:t>http://ars.els-cdn.com/content/image/1-s2.0-S0923253210001080-gr8.jpg</a:t>
            </a:r>
          </a:p>
        </p:txBody>
      </p:sp>
      <p:grpSp>
        <p:nvGrpSpPr>
          <p:cNvPr id="10" name="Grouper 3"/>
          <p:cNvGrpSpPr>
            <a:grpSpLocks/>
          </p:cNvGrpSpPr>
          <p:nvPr/>
        </p:nvGrpSpPr>
        <p:grpSpPr bwMode="auto">
          <a:xfrm>
            <a:off x="1035050" y="2127390"/>
            <a:ext cx="7575550" cy="4162425"/>
            <a:chOff x="603250" y="1436469"/>
            <a:chExt cx="7575550" cy="4162862"/>
          </a:xfrm>
        </p:grpSpPr>
        <p:sp>
          <p:nvSpPr>
            <p:cNvPr id="11" name="ZoneTexte 10"/>
            <p:cNvSpPr txBox="1"/>
            <p:nvPr/>
          </p:nvSpPr>
          <p:spPr>
            <a:xfrm>
              <a:off x="3632200" y="3263873"/>
              <a:ext cx="1943100" cy="36992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spcBef>
                  <a:spcPts val="600"/>
                </a:spcBef>
                <a:defRPr/>
              </a:pPr>
              <a:r>
                <a:rPr lang="fr-FR" dirty="0" err="1"/>
                <a:t>microRNAs</a:t>
              </a:r>
              <a:endParaRPr lang="fr-FR" dirty="0"/>
            </a:p>
          </p:txBody>
        </p:sp>
        <p:sp>
          <p:nvSpPr>
            <p:cNvPr id="12" name="ZoneTexte 11"/>
            <p:cNvSpPr txBox="1"/>
            <p:nvPr/>
          </p:nvSpPr>
          <p:spPr>
            <a:xfrm>
              <a:off x="6172200" y="2229534"/>
              <a:ext cx="2006600" cy="646331"/>
            </a:xfrm>
            <a:prstGeom prst="rect">
              <a:avLst/>
            </a:prstGeom>
            <a:solidFill>
              <a:schemeClr val="bg2"/>
            </a:solidFill>
            <a:scene3d>
              <a:camera prst="orthographicFront"/>
              <a:lightRig rig="threePt" dir="t"/>
            </a:scene3d>
            <a:sp3d>
              <a:bevelT/>
            </a:sp3d>
          </p:spPr>
          <p:txBody>
            <a:bodyPr>
              <a:spAutoFit/>
            </a:bodyPr>
            <a:lstStyle/>
            <a:p>
              <a:pPr algn="ctr">
                <a:defRPr/>
              </a:pPr>
              <a:r>
                <a:rPr lang="fr-FR" dirty="0" err="1"/>
                <a:t>Regulation</a:t>
              </a:r>
              <a:r>
                <a:rPr lang="fr-FR" dirty="0"/>
                <a:t> of </a:t>
              </a:r>
              <a:r>
                <a:rPr lang="fr-FR" dirty="0" err="1"/>
                <a:t>Apoptosis</a:t>
              </a:r>
              <a:endParaRPr lang="fr-FR" dirty="0"/>
            </a:p>
          </p:txBody>
        </p:sp>
        <p:sp>
          <p:nvSpPr>
            <p:cNvPr id="13" name="ZoneTexte 12"/>
            <p:cNvSpPr txBox="1"/>
            <p:nvPr/>
          </p:nvSpPr>
          <p:spPr>
            <a:xfrm>
              <a:off x="6172200" y="4020740"/>
              <a:ext cx="2006600" cy="923330"/>
            </a:xfrm>
            <a:prstGeom prst="rect">
              <a:avLst/>
            </a:prstGeom>
            <a:solidFill>
              <a:schemeClr val="bg2">
                <a:lumMod val="90000"/>
              </a:schemeClr>
            </a:solidFill>
            <a:scene3d>
              <a:camera prst="orthographicFront"/>
              <a:lightRig rig="threePt" dir="t"/>
            </a:scene3d>
            <a:sp3d>
              <a:bevelT/>
            </a:sp3d>
          </p:spPr>
          <p:txBody>
            <a:bodyPr>
              <a:spAutoFit/>
            </a:bodyPr>
            <a:lstStyle/>
            <a:p>
              <a:pPr algn="ctr">
                <a:defRPr/>
              </a:pPr>
              <a:r>
                <a:rPr lang="fr-FR" dirty="0" err="1"/>
                <a:t>Regulation</a:t>
              </a:r>
              <a:r>
                <a:rPr lang="fr-FR" dirty="0"/>
                <a:t> of Multiplication in Cancer </a:t>
              </a:r>
              <a:r>
                <a:rPr lang="fr-FR" dirty="0" err="1"/>
                <a:t>Cells</a:t>
              </a:r>
              <a:endParaRPr lang="fr-FR" dirty="0"/>
            </a:p>
          </p:txBody>
        </p:sp>
        <p:sp>
          <p:nvSpPr>
            <p:cNvPr id="17" name="ZoneTexte 16"/>
            <p:cNvSpPr txBox="1"/>
            <p:nvPr/>
          </p:nvSpPr>
          <p:spPr>
            <a:xfrm>
              <a:off x="3568700" y="1436469"/>
              <a:ext cx="2006600" cy="646331"/>
            </a:xfrm>
            <a:prstGeom prst="rect">
              <a:avLst/>
            </a:prstGeom>
            <a:solidFill>
              <a:srgbClr val="B85C49"/>
            </a:solidFill>
            <a:scene3d>
              <a:camera prst="orthographicFront"/>
              <a:lightRig rig="threePt" dir="t"/>
            </a:scene3d>
            <a:sp3d>
              <a:bevelT/>
            </a:sp3d>
          </p:spPr>
          <p:txBody>
            <a:bodyPr>
              <a:spAutoFit/>
            </a:bodyPr>
            <a:lstStyle/>
            <a:p>
              <a:pPr algn="ctr">
                <a:defRPr/>
              </a:pPr>
              <a:r>
                <a:rPr lang="fr-FR" dirty="0" err="1"/>
                <a:t>Regulation</a:t>
              </a:r>
              <a:r>
                <a:rPr lang="fr-FR" dirty="0"/>
                <a:t> of </a:t>
              </a:r>
              <a:r>
                <a:rPr lang="fr-FR" dirty="0" err="1"/>
                <a:t>Cell</a:t>
              </a:r>
              <a:r>
                <a:rPr lang="fr-FR" dirty="0"/>
                <a:t> </a:t>
              </a:r>
              <a:r>
                <a:rPr lang="fr-FR" dirty="0" err="1"/>
                <a:t>Proliferation</a:t>
              </a:r>
              <a:endParaRPr lang="fr-FR" dirty="0"/>
            </a:p>
          </p:txBody>
        </p:sp>
        <p:sp>
          <p:nvSpPr>
            <p:cNvPr id="18" name="ZoneTexte 17"/>
            <p:cNvSpPr txBox="1"/>
            <p:nvPr/>
          </p:nvSpPr>
          <p:spPr>
            <a:xfrm>
              <a:off x="3632200" y="4953000"/>
              <a:ext cx="2006600" cy="646331"/>
            </a:xfrm>
            <a:prstGeom prst="rect">
              <a:avLst/>
            </a:prstGeom>
            <a:solidFill>
              <a:schemeClr val="bg2">
                <a:lumMod val="75000"/>
              </a:schemeClr>
            </a:solidFill>
            <a:scene3d>
              <a:camera prst="orthographicFront"/>
              <a:lightRig rig="threePt" dir="t"/>
            </a:scene3d>
            <a:sp3d>
              <a:bevelT/>
            </a:sp3d>
          </p:spPr>
          <p:txBody>
            <a:bodyPr>
              <a:spAutoFit/>
            </a:bodyPr>
            <a:lstStyle/>
            <a:p>
              <a:pPr algn="ctr">
                <a:defRPr/>
              </a:pPr>
              <a:r>
                <a:rPr lang="fr-FR" dirty="0" err="1"/>
                <a:t>Regulation</a:t>
              </a:r>
              <a:r>
                <a:rPr lang="fr-FR" dirty="0"/>
                <a:t> of Immune </a:t>
              </a:r>
              <a:r>
                <a:rPr lang="fr-FR" dirty="0" err="1"/>
                <a:t>Response</a:t>
              </a:r>
              <a:endParaRPr lang="fr-FR" dirty="0"/>
            </a:p>
          </p:txBody>
        </p:sp>
        <p:sp>
          <p:nvSpPr>
            <p:cNvPr id="19" name="ZoneTexte 18"/>
            <p:cNvSpPr txBox="1"/>
            <p:nvPr/>
          </p:nvSpPr>
          <p:spPr>
            <a:xfrm>
              <a:off x="869950" y="4121308"/>
              <a:ext cx="2006600" cy="646331"/>
            </a:xfrm>
            <a:prstGeom prst="rect">
              <a:avLst/>
            </a:prstGeom>
            <a:solidFill>
              <a:schemeClr val="bg2">
                <a:lumMod val="50000"/>
              </a:schemeClr>
            </a:solidFill>
            <a:scene3d>
              <a:camera prst="orthographicFront"/>
              <a:lightRig rig="threePt" dir="t"/>
            </a:scene3d>
            <a:sp3d>
              <a:bevelT/>
            </a:sp3d>
          </p:spPr>
          <p:txBody>
            <a:bodyPr>
              <a:spAutoFit/>
            </a:bodyPr>
            <a:lstStyle/>
            <a:p>
              <a:pPr algn="ctr">
                <a:defRPr/>
              </a:pPr>
              <a:r>
                <a:rPr lang="fr-FR" dirty="0" err="1"/>
                <a:t>Regulation</a:t>
              </a:r>
              <a:r>
                <a:rPr lang="fr-FR" dirty="0"/>
                <a:t> of </a:t>
              </a:r>
              <a:r>
                <a:rPr lang="fr-FR" dirty="0" err="1"/>
                <a:t>Genomic</a:t>
              </a:r>
              <a:r>
                <a:rPr lang="fr-FR" dirty="0"/>
                <a:t> </a:t>
              </a:r>
              <a:r>
                <a:rPr lang="fr-FR" dirty="0" err="1"/>
                <a:t>instability</a:t>
              </a:r>
              <a:endParaRPr lang="fr-FR" dirty="0"/>
            </a:p>
          </p:txBody>
        </p:sp>
        <p:sp>
          <p:nvSpPr>
            <p:cNvPr id="20" name="ZoneTexte 19"/>
            <p:cNvSpPr txBox="1"/>
            <p:nvPr/>
          </p:nvSpPr>
          <p:spPr>
            <a:xfrm>
              <a:off x="603250" y="2230903"/>
              <a:ext cx="2406650" cy="646331"/>
            </a:xfrm>
            <a:prstGeom prst="rect">
              <a:avLst/>
            </a:prstGeom>
            <a:solidFill>
              <a:srgbClr val="DD8D73"/>
            </a:solidFill>
            <a:scene3d>
              <a:camera prst="orthographicFront"/>
              <a:lightRig rig="threePt" dir="t"/>
            </a:scene3d>
            <a:sp3d>
              <a:bevelT/>
            </a:sp3d>
          </p:spPr>
          <p:txBody>
            <a:bodyPr>
              <a:spAutoFit/>
            </a:bodyPr>
            <a:lstStyle/>
            <a:p>
              <a:pPr algn="ctr">
                <a:defRPr/>
              </a:pPr>
              <a:r>
                <a:rPr lang="fr-FR" dirty="0" err="1"/>
                <a:t>Regulation</a:t>
              </a:r>
              <a:r>
                <a:rPr lang="fr-FR" dirty="0"/>
                <a:t> of </a:t>
              </a:r>
              <a:r>
                <a:rPr lang="fr-FR" dirty="0" err="1"/>
                <a:t>Metabolic</a:t>
              </a:r>
              <a:r>
                <a:rPr lang="fr-FR" dirty="0"/>
                <a:t> </a:t>
              </a:r>
              <a:r>
                <a:rPr lang="fr-FR" dirty="0" err="1"/>
                <a:t>Processes</a:t>
              </a:r>
              <a:endParaRPr lang="fr-FR" dirty="0"/>
            </a:p>
          </p:txBody>
        </p:sp>
        <p:cxnSp>
          <p:nvCxnSpPr>
            <p:cNvPr id="21" name="Connecteur droit avec flèche 20"/>
            <p:cNvCxnSpPr/>
            <p:nvPr/>
          </p:nvCxnSpPr>
          <p:spPr>
            <a:xfrm flipV="1">
              <a:off x="4603750" y="2173288"/>
              <a:ext cx="635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Connecteur droit avec flèche 21"/>
            <p:cNvCxnSpPr/>
            <p:nvPr/>
          </p:nvCxnSpPr>
          <p:spPr>
            <a:xfrm flipV="1">
              <a:off x="5334000" y="2552700"/>
              <a:ext cx="685800" cy="5461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Connecteur droit avec flèche 22"/>
            <p:cNvCxnSpPr/>
            <p:nvPr/>
          </p:nvCxnSpPr>
          <p:spPr>
            <a:xfrm flipH="1">
              <a:off x="4597400" y="3849688"/>
              <a:ext cx="635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Connecteur droit avec flèche 23"/>
            <p:cNvCxnSpPr/>
            <p:nvPr/>
          </p:nvCxnSpPr>
          <p:spPr>
            <a:xfrm>
              <a:off x="5334000" y="3787775"/>
              <a:ext cx="685800" cy="5461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Connecteur droit avec flèche 24"/>
            <p:cNvCxnSpPr/>
            <p:nvPr/>
          </p:nvCxnSpPr>
          <p:spPr>
            <a:xfrm flipH="1" flipV="1">
              <a:off x="3187700" y="2552700"/>
              <a:ext cx="685800" cy="5461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Connecteur droit avec flèche 25"/>
            <p:cNvCxnSpPr/>
            <p:nvPr/>
          </p:nvCxnSpPr>
          <p:spPr>
            <a:xfrm flipH="1">
              <a:off x="3187700" y="3787775"/>
              <a:ext cx="685800" cy="5461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28" name="Rectangle 2"/>
          <p:cNvSpPr>
            <a:spLocks noChangeArrowheads="1"/>
          </p:cNvSpPr>
          <p:nvPr/>
        </p:nvSpPr>
        <p:spPr bwMode="auto">
          <a:xfrm>
            <a:off x="845039" y="1613492"/>
            <a:ext cx="3536461"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fr-FR" sz="2000" b="1" dirty="0" err="1">
                <a:solidFill>
                  <a:srgbClr val="215968"/>
                </a:solidFill>
                <a:latin typeface="Avenir Book"/>
                <a:cs typeface="Avenir Book"/>
              </a:rPr>
              <a:t>Example</a:t>
            </a:r>
            <a:r>
              <a:rPr lang="fr-FR" sz="2000" b="1" dirty="0">
                <a:solidFill>
                  <a:srgbClr val="215968"/>
                </a:solidFill>
                <a:latin typeface="Avenir Book"/>
                <a:cs typeface="Avenir Book"/>
              </a:rPr>
              <a:t> of </a:t>
            </a:r>
            <a:r>
              <a:rPr lang="fr-FR" sz="2000" b="1" dirty="0" err="1">
                <a:solidFill>
                  <a:srgbClr val="215968"/>
                </a:solidFill>
                <a:latin typeface="Avenir Book"/>
                <a:cs typeface="Avenir Book"/>
              </a:rPr>
              <a:t>regulation</a:t>
            </a:r>
            <a:r>
              <a:rPr lang="fr-FR" sz="2000" b="1" dirty="0">
                <a:solidFill>
                  <a:srgbClr val="215968"/>
                </a:solidFill>
                <a:latin typeface="Avenir Book"/>
                <a:cs typeface="Avenir Book"/>
              </a:rPr>
              <a:t> </a:t>
            </a:r>
            <a:r>
              <a:rPr lang="fr-FR" sz="2000" b="1" dirty="0" err="1">
                <a:solidFill>
                  <a:srgbClr val="215968"/>
                </a:solidFill>
                <a:latin typeface="Avenir Book"/>
                <a:cs typeface="Avenir Book"/>
              </a:rPr>
              <a:t>mediated</a:t>
            </a:r>
            <a:r>
              <a:rPr lang="fr-FR" sz="2000" b="1" dirty="0">
                <a:solidFill>
                  <a:srgbClr val="215968"/>
                </a:solidFill>
                <a:latin typeface="Avenir Book"/>
                <a:cs typeface="Avenir Book"/>
              </a:rPr>
              <a:t> by </a:t>
            </a:r>
          </a:p>
          <a:p>
            <a:r>
              <a:rPr lang="fr-FR" sz="2000" b="1" dirty="0" err="1">
                <a:solidFill>
                  <a:srgbClr val="215968"/>
                </a:solidFill>
                <a:latin typeface="Avenir Book"/>
                <a:cs typeface="Avenir Book"/>
              </a:rPr>
              <a:t>microARNs</a:t>
            </a:r>
            <a:r>
              <a:rPr lang="fr-FR" sz="2000" b="1" dirty="0">
                <a:solidFill>
                  <a:srgbClr val="215968"/>
                </a:solidFill>
                <a:latin typeface="Avenir Book"/>
                <a:cs typeface="Avenir Book"/>
              </a:rPr>
              <a:t> (</a:t>
            </a:r>
            <a:r>
              <a:rPr lang="fr-FR" sz="2000" b="1" dirty="0" err="1">
                <a:solidFill>
                  <a:srgbClr val="215968"/>
                </a:solidFill>
                <a:latin typeface="Avenir Book"/>
                <a:cs typeface="Avenir Book"/>
              </a:rPr>
              <a:t>miRNAs</a:t>
            </a:r>
            <a:r>
              <a:rPr lang="fr-FR" sz="2000" b="1" dirty="0">
                <a:solidFill>
                  <a:srgbClr val="215968"/>
                </a:solidFill>
                <a:latin typeface="Avenir Book"/>
                <a:cs typeface="Avenir Book"/>
              </a:rPr>
              <a:t>)</a:t>
            </a:r>
          </a:p>
        </p:txBody>
      </p:sp>
    </p:spTree>
    <p:extLst>
      <p:ext uri="{BB962C8B-B14F-4D97-AF65-F5344CB8AC3E}">
        <p14:creationId xmlns:p14="http://schemas.microsoft.com/office/powerpoint/2010/main" val="506595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28" name="Rectangle 2"/>
          <p:cNvSpPr>
            <a:spLocks noChangeArrowheads="1"/>
          </p:cNvSpPr>
          <p:nvPr/>
        </p:nvSpPr>
        <p:spPr bwMode="auto">
          <a:xfrm>
            <a:off x="845039" y="1613492"/>
            <a:ext cx="353646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fr-FR" sz="2000" b="1" dirty="0" err="1">
                <a:solidFill>
                  <a:srgbClr val="215968"/>
                </a:solidFill>
                <a:latin typeface="Avenir Book"/>
                <a:cs typeface="Avenir Book"/>
              </a:rPr>
              <a:t>lncRNAs</a:t>
            </a:r>
            <a:r>
              <a:rPr lang="fr-FR" sz="2000" b="1" dirty="0">
                <a:solidFill>
                  <a:srgbClr val="215968"/>
                </a:solidFill>
                <a:latin typeface="Avenir Book"/>
                <a:cs typeface="Avenir Book"/>
              </a:rPr>
              <a:t> : classification</a:t>
            </a:r>
          </a:p>
        </p:txBody>
      </p:sp>
      <p:sp>
        <p:nvSpPr>
          <p:cNvPr id="4" name="Rectangle 3"/>
          <p:cNvSpPr/>
          <p:nvPr/>
        </p:nvSpPr>
        <p:spPr>
          <a:xfrm>
            <a:off x="839526" y="2168755"/>
            <a:ext cx="4572000" cy="3816430"/>
          </a:xfrm>
          <a:prstGeom prst="rect">
            <a:avLst/>
          </a:prstGeom>
        </p:spPr>
        <p:txBody>
          <a:bodyPr>
            <a:spAutoFit/>
          </a:bodyPr>
          <a:lstStyle/>
          <a:p>
            <a:r>
              <a:rPr lang="fr-FR" dirty="0" err="1"/>
              <a:t>Based</a:t>
            </a:r>
            <a:r>
              <a:rPr lang="fr-FR" dirty="0"/>
              <a:t> on the </a:t>
            </a:r>
            <a:r>
              <a:rPr lang="fr-FR" dirty="0" err="1"/>
              <a:t>genomic</a:t>
            </a:r>
            <a:r>
              <a:rPr lang="fr-FR" dirty="0"/>
              <a:t> </a:t>
            </a:r>
            <a:r>
              <a:rPr lang="fr-FR" dirty="0" err="1"/>
              <a:t>localization</a:t>
            </a:r>
            <a:r>
              <a:rPr lang="fr-FR" dirty="0"/>
              <a:t> and </a:t>
            </a:r>
            <a:r>
              <a:rPr lang="fr-FR" dirty="0" err="1"/>
              <a:t>context</a:t>
            </a:r>
            <a:r>
              <a:rPr lang="fr-FR" dirty="0"/>
              <a:t>, </a:t>
            </a:r>
            <a:r>
              <a:rPr lang="fr-FR" dirty="0" err="1"/>
              <a:t>lncRNAs</a:t>
            </a:r>
            <a:r>
              <a:rPr lang="fr-FR" dirty="0"/>
              <a:t> </a:t>
            </a:r>
            <a:r>
              <a:rPr lang="fr-FR" dirty="0" err="1"/>
              <a:t>can</a:t>
            </a:r>
            <a:r>
              <a:rPr lang="fr-FR" dirty="0"/>
              <a:t> </a:t>
            </a:r>
            <a:r>
              <a:rPr lang="fr-FR" dirty="0" err="1"/>
              <a:t>be</a:t>
            </a:r>
            <a:r>
              <a:rPr lang="fr-FR" dirty="0"/>
              <a:t> </a:t>
            </a:r>
            <a:r>
              <a:rPr lang="fr-FR" dirty="0" err="1"/>
              <a:t>classified</a:t>
            </a:r>
            <a:r>
              <a:rPr lang="fr-FR" dirty="0"/>
              <a:t> as </a:t>
            </a:r>
          </a:p>
          <a:p>
            <a:endParaRPr lang="fr-FR" dirty="0"/>
          </a:p>
          <a:p>
            <a:r>
              <a:rPr lang="fr-FR" dirty="0">
                <a:latin typeface="Wingdings"/>
                <a:ea typeface="Wingdings"/>
                <a:cs typeface="Wingdings"/>
                <a:sym typeface="Wingdings"/>
              </a:rPr>
              <a:t></a:t>
            </a:r>
            <a:r>
              <a:rPr lang="fr-FR" b="1" dirty="0" err="1">
                <a:solidFill>
                  <a:srgbClr val="D4350D"/>
                </a:solidFill>
              </a:rPr>
              <a:t>eRNAs</a:t>
            </a:r>
            <a:r>
              <a:rPr lang="fr-FR" dirty="0"/>
              <a:t> </a:t>
            </a:r>
            <a:r>
              <a:rPr lang="fr-FR" sz="1400" dirty="0" err="1"/>
              <a:t>bidirectional</a:t>
            </a:r>
            <a:r>
              <a:rPr lang="fr-FR" sz="1400" dirty="0"/>
              <a:t> and </a:t>
            </a:r>
            <a:r>
              <a:rPr lang="fr-FR" sz="1400" dirty="0" err="1"/>
              <a:t>nonpolyadenylated</a:t>
            </a:r>
            <a:r>
              <a:rPr lang="fr-FR" sz="1400" dirty="0"/>
              <a:t> </a:t>
            </a:r>
            <a:r>
              <a:rPr lang="fr-FR" sz="1400" dirty="0" err="1"/>
              <a:t>transcripts</a:t>
            </a:r>
            <a:r>
              <a:rPr lang="fr-FR" sz="1400" dirty="0"/>
              <a:t> </a:t>
            </a:r>
            <a:r>
              <a:rPr lang="fr-FR" sz="1400" dirty="0" err="1"/>
              <a:t>transcribed</a:t>
            </a:r>
            <a:r>
              <a:rPr lang="fr-FR" sz="1400" dirty="0"/>
              <a:t> </a:t>
            </a:r>
            <a:r>
              <a:rPr lang="fr-FR" sz="1400" dirty="0" err="1"/>
              <a:t>from</a:t>
            </a:r>
            <a:r>
              <a:rPr lang="fr-FR" sz="1400" dirty="0"/>
              <a:t> </a:t>
            </a:r>
            <a:r>
              <a:rPr lang="fr-FR" sz="1400" dirty="0" err="1"/>
              <a:t>enhancers</a:t>
            </a:r>
            <a:r>
              <a:rPr lang="fr-FR" sz="1400" dirty="0"/>
              <a:t> </a:t>
            </a:r>
          </a:p>
          <a:p>
            <a:endParaRPr lang="fr-FR" sz="1400" dirty="0"/>
          </a:p>
          <a:p>
            <a:r>
              <a:rPr lang="fr-FR" dirty="0">
                <a:latin typeface="Wingdings"/>
                <a:ea typeface="Wingdings"/>
                <a:cs typeface="Wingdings"/>
                <a:sym typeface="Wingdings"/>
              </a:rPr>
              <a:t></a:t>
            </a:r>
            <a:r>
              <a:rPr lang="fr-FR" b="1" dirty="0" err="1">
                <a:solidFill>
                  <a:srgbClr val="D4350D"/>
                </a:solidFill>
              </a:rPr>
              <a:t>pRNAs</a:t>
            </a:r>
            <a:r>
              <a:rPr lang="fr-FR" dirty="0">
                <a:solidFill>
                  <a:srgbClr val="D4350D"/>
                </a:solidFill>
              </a:rPr>
              <a:t> </a:t>
            </a:r>
            <a:r>
              <a:rPr lang="fr-FR" sz="1400" dirty="0" err="1"/>
              <a:t>from</a:t>
            </a:r>
            <a:r>
              <a:rPr lang="fr-FR" sz="1400" dirty="0"/>
              <a:t> </a:t>
            </a:r>
            <a:r>
              <a:rPr lang="fr-FR" sz="1400" dirty="0" err="1"/>
              <a:t>intragenic</a:t>
            </a:r>
            <a:r>
              <a:rPr lang="fr-FR" sz="1400" dirty="0"/>
              <a:t> </a:t>
            </a:r>
            <a:r>
              <a:rPr lang="fr-FR" sz="1400" dirty="0" err="1"/>
              <a:t>promoters</a:t>
            </a:r>
            <a:endParaRPr lang="fr-FR" sz="1400" dirty="0"/>
          </a:p>
          <a:p>
            <a:endParaRPr lang="fr-FR" sz="1400" dirty="0"/>
          </a:p>
          <a:p>
            <a:r>
              <a:rPr lang="fr-FR" dirty="0">
                <a:latin typeface="Wingdings"/>
                <a:ea typeface="Wingdings"/>
                <a:cs typeface="Wingdings"/>
                <a:sym typeface="Wingdings"/>
              </a:rPr>
              <a:t></a:t>
            </a:r>
            <a:r>
              <a:rPr lang="fr-FR" b="1" dirty="0" err="1">
                <a:solidFill>
                  <a:srgbClr val="D4350D"/>
                </a:solidFill>
              </a:rPr>
              <a:t>NATs</a:t>
            </a:r>
            <a:r>
              <a:rPr lang="fr-FR" dirty="0">
                <a:solidFill>
                  <a:srgbClr val="D4350D"/>
                </a:solidFill>
              </a:rPr>
              <a:t> </a:t>
            </a:r>
            <a:r>
              <a:rPr lang="fr-FR" sz="1400" dirty="0" err="1"/>
              <a:t>from</a:t>
            </a:r>
            <a:r>
              <a:rPr lang="fr-FR" sz="1400" dirty="0"/>
              <a:t> the opposite </a:t>
            </a:r>
            <a:r>
              <a:rPr lang="fr-FR" sz="1400" dirty="0" err="1"/>
              <a:t>strand</a:t>
            </a:r>
            <a:r>
              <a:rPr lang="fr-FR" sz="1400" dirty="0"/>
              <a:t> of </a:t>
            </a:r>
            <a:r>
              <a:rPr lang="fr-FR" sz="1400" dirty="0" err="1"/>
              <a:t>either</a:t>
            </a:r>
            <a:r>
              <a:rPr lang="fr-FR" sz="1400" dirty="0"/>
              <a:t> </a:t>
            </a:r>
            <a:r>
              <a:rPr lang="fr-FR" sz="1400" dirty="0" err="1"/>
              <a:t>protein</a:t>
            </a:r>
            <a:r>
              <a:rPr lang="fr-FR" sz="1400" dirty="0"/>
              <a:t> or non-</a:t>
            </a:r>
            <a:r>
              <a:rPr lang="fr-FR" sz="1400" dirty="0" err="1"/>
              <a:t>protein</a:t>
            </a:r>
            <a:r>
              <a:rPr lang="fr-FR" sz="1400" dirty="0"/>
              <a:t> </a:t>
            </a:r>
            <a:r>
              <a:rPr lang="fr-FR" sz="1400" dirty="0" err="1"/>
              <a:t>coding</a:t>
            </a:r>
            <a:r>
              <a:rPr lang="fr-FR" sz="1400" dirty="0"/>
              <a:t> </a:t>
            </a:r>
            <a:r>
              <a:rPr lang="fr-FR" sz="1400" dirty="0" err="1"/>
              <a:t>genes</a:t>
            </a:r>
            <a:endParaRPr lang="fr-FR" sz="1400" dirty="0"/>
          </a:p>
          <a:p>
            <a:endParaRPr lang="fr-FR" sz="1400" dirty="0"/>
          </a:p>
          <a:p>
            <a:r>
              <a:rPr lang="fr-FR" dirty="0">
                <a:latin typeface="Wingdings"/>
                <a:ea typeface="Wingdings"/>
                <a:cs typeface="Wingdings"/>
                <a:sym typeface="Wingdings"/>
              </a:rPr>
              <a:t></a:t>
            </a:r>
            <a:r>
              <a:rPr lang="fr-FR" b="1" dirty="0" err="1">
                <a:solidFill>
                  <a:srgbClr val="D4350D"/>
                </a:solidFill>
              </a:rPr>
              <a:t>lincRNAs</a:t>
            </a:r>
            <a:r>
              <a:rPr lang="fr-FR" dirty="0">
                <a:solidFill>
                  <a:srgbClr val="D4350D"/>
                </a:solidFill>
              </a:rPr>
              <a:t> </a:t>
            </a:r>
            <a:r>
              <a:rPr lang="fr-FR" sz="1400" dirty="0" err="1"/>
              <a:t>from</a:t>
            </a:r>
            <a:r>
              <a:rPr lang="fr-FR" sz="1400" dirty="0"/>
              <a:t> </a:t>
            </a:r>
            <a:r>
              <a:rPr lang="fr-FR" sz="1400" dirty="0" err="1"/>
              <a:t>regions</a:t>
            </a:r>
            <a:r>
              <a:rPr lang="fr-FR" sz="1400" dirty="0"/>
              <a:t> </a:t>
            </a:r>
            <a:r>
              <a:rPr lang="fr-FR" sz="1400" dirty="0" err="1"/>
              <a:t>intervening</a:t>
            </a:r>
            <a:r>
              <a:rPr lang="fr-FR" sz="1400" dirty="0"/>
              <a:t> </a:t>
            </a:r>
            <a:r>
              <a:rPr lang="fr-FR" sz="1400" dirty="0" err="1"/>
              <a:t>protein-coding</a:t>
            </a:r>
            <a:r>
              <a:rPr lang="fr-FR" sz="1400" dirty="0"/>
              <a:t> </a:t>
            </a:r>
            <a:r>
              <a:rPr lang="fr-FR" sz="1400" dirty="0" err="1"/>
              <a:t>loci</a:t>
            </a:r>
            <a:endParaRPr lang="fr-FR" sz="1400" dirty="0"/>
          </a:p>
          <a:p>
            <a:endParaRPr lang="fr-FR" sz="1400" dirty="0"/>
          </a:p>
          <a:p>
            <a:r>
              <a:rPr lang="fr-FR" dirty="0">
                <a:latin typeface="Wingdings"/>
                <a:ea typeface="Wingdings"/>
                <a:cs typeface="Wingdings"/>
                <a:sym typeface="Wingdings"/>
              </a:rPr>
              <a:t></a:t>
            </a:r>
            <a:r>
              <a:rPr lang="fr-FR" b="1" dirty="0" err="1">
                <a:solidFill>
                  <a:srgbClr val="D4350D"/>
                </a:solidFill>
              </a:rPr>
              <a:t>intronic</a:t>
            </a:r>
            <a:r>
              <a:rPr lang="fr-FR" b="1" dirty="0">
                <a:solidFill>
                  <a:srgbClr val="D4350D"/>
                </a:solidFill>
              </a:rPr>
              <a:t> </a:t>
            </a:r>
            <a:r>
              <a:rPr lang="fr-FR" b="1" dirty="0" err="1">
                <a:solidFill>
                  <a:srgbClr val="D4350D"/>
                </a:solidFill>
              </a:rPr>
              <a:t>lncRNAs</a:t>
            </a:r>
            <a:r>
              <a:rPr lang="fr-FR" b="1" dirty="0">
                <a:solidFill>
                  <a:srgbClr val="D4350D"/>
                </a:solidFill>
              </a:rPr>
              <a:t> </a:t>
            </a:r>
            <a:r>
              <a:rPr lang="fr-FR" sz="1400" dirty="0" err="1"/>
              <a:t>from</a:t>
            </a:r>
            <a:r>
              <a:rPr lang="fr-FR" sz="1400" dirty="0"/>
              <a:t> </a:t>
            </a:r>
            <a:r>
              <a:rPr lang="fr-FR" sz="1400" dirty="0" err="1"/>
              <a:t>specific</a:t>
            </a:r>
            <a:r>
              <a:rPr lang="fr-FR" sz="1400" dirty="0"/>
              <a:t> introns of </a:t>
            </a:r>
            <a:r>
              <a:rPr lang="fr-FR" sz="1400" dirty="0" err="1"/>
              <a:t>protein-coding</a:t>
            </a:r>
            <a:r>
              <a:rPr lang="fr-FR" sz="1400" dirty="0"/>
              <a:t> </a:t>
            </a:r>
            <a:r>
              <a:rPr lang="fr-FR" sz="1400" dirty="0" err="1"/>
              <a:t>genes</a:t>
            </a:r>
            <a:endParaRPr lang="fr-FR" sz="1400" dirty="0"/>
          </a:p>
        </p:txBody>
      </p:sp>
      <p:pic>
        <p:nvPicPr>
          <p:cNvPr id="27" name="Image 26"/>
          <p:cNvPicPr>
            <a:picLocks noChangeAspect="1"/>
          </p:cNvPicPr>
          <p:nvPr/>
        </p:nvPicPr>
        <p:blipFill rotWithShape="1">
          <a:blip r:embed="rId2"/>
          <a:srcRect l="4659" t="4601" r="76795" b="78521"/>
          <a:stretch/>
        </p:blipFill>
        <p:spPr>
          <a:xfrm>
            <a:off x="4902200" y="5755245"/>
            <a:ext cx="1121929" cy="749527"/>
          </a:xfrm>
          <a:prstGeom prst="rect">
            <a:avLst/>
          </a:prstGeom>
        </p:spPr>
      </p:pic>
      <p:pic>
        <p:nvPicPr>
          <p:cNvPr id="29" name="Image 28"/>
          <p:cNvPicPr>
            <a:picLocks noChangeAspect="1"/>
          </p:cNvPicPr>
          <p:nvPr/>
        </p:nvPicPr>
        <p:blipFill rotWithShape="1">
          <a:blip r:embed="rId2"/>
          <a:srcRect l="27383" t="2269" r="28319" b="76814"/>
          <a:stretch/>
        </p:blipFill>
        <p:spPr>
          <a:xfrm>
            <a:off x="6167299" y="1511199"/>
            <a:ext cx="2638036" cy="914400"/>
          </a:xfrm>
          <a:prstGeom prst="rect">
            <a:avLst/>
          </a:prstGeom>
          <a:ln>
            <a:solidFill>
              <a:schemeClr val="tx1"/>
            </a:solidFill>
          </a:ln>
        </p:spPr>
      </p:pic>
      <p:pic>
        <p:nvPicPr>
          <p:cNvPr id="30" name="Image 29"/>
          <p:cNvPicPr>
            <a:picLocks noChangeAspect="1"/>
          </p:cNvPicPr>
          <p:nvPr/>
        </p:nvPicPr>
        <p:blipFill rotWithShape="1">
          <a:blip r:embed="rId2"/>
          <a:srcRect l="1293" t="33142" r="54491" b="45748"/>
          <a:stretch/>
        </p:blipFill>
        <p:spPr>
          <a:xfrm>
            <a:off x="6172201" y="2531533"/>
            <a:ext cx="2633134" cy="922866"/>
          </a:xfrm>
          <a:prstGeom prst="rect">
            <a:avLst/>
          </a:prstGeom>
          <a:ln>
            <a:solidFill>
              <a:srgbClr val="000000"/>
            </a:solidFill>
          </a:ln>
        </p:spPr>
      </p:pic>
      <p:pic>
        <p:nvPicPr>
          <p:cNvPr id="31" name="Image 30"/>
          <p:cNvPicPr>
            <a:picLocks noChangeAspect="1"/>
          </p:cNvPicPr>
          <p:nvPr/>
        </p:nvPicPr>
        <p:blipFill rotWithShape="1">
          <a:blip r:embed="rId2"/>
          <a:srcRect l="54182" t="33142" r="1033" b="45748"/>
          <a:stretch/>
        </p:blipFill>
        <p:spPr>
          <a:xfrm>
            <a:off x="6179999" y="3532701"/>
            <a:ext cx="2630999" cy="910409"/>
          </a:xfrm>
          <a:prstGeom prst="rect">
            <a:avLst/>
          </a:prstGeom>
          <a:ln>
            <a:solidFill>
              <a:srgbClr val="000000"/>
            </a:solidFill>
          </a:ln>
        </p:spPr>
      </p:pic>
      <p:pic>
        <p:nvPicPr>
          <p:cNvPr id="32" name="Image 31"/>
          <p:cNvPicPr>
            <a:picLocks noChangeAspect="1"/>
          </p:cNvPicPr>
          <p:nvPr/>
        </p:nvPicPr>
        <p:blipFill rotWithShape="1">
          <a:blip r:embed="rId2"/>
          <a:srcRect l="4703" t="67918" r="50582" b="10585"/>
          <a:stretch/>
        </p:blipFill>
        <p:spPr>
          <a:xfrm>
            <a:off x="6172201" y="4536273"/>
            <a:ext cx="2662765" cy="939800"/>
          </a:xfrm>
          <a:prstGeom prst="rect">
            <a:avLst/>
          </a:prstGeom>
          <a:ln>
            <a:solidFill>
              <a:srgbClr val="000000"/>
            </a:solidFill>
          </a:ln>
        </p:spPr>
      </p:pic>
      <p:pic>
        <p:nvPicPr>
          <p:cNvPr id="33" name="Image 32"/>
          <p:cNvPicPr>
            <a:picLocks noChangeAspect="1"/>
          </p:cNvPicPr>
          <p:nvPr/>
        </p:nvPicPr>
        <p:blipFill rotWithShape="1">
          <a:blip r:embed="rId2"/>
          <a:srcRect l="52546" t="67918" r="3024" b="10585"/>
          <a:stretch/>
        </p:blipFill>
        <p:spPr>
          <a:xfrm>
            <a:off x="6184902" y="5564973"/>
            <a:ext cx="2645833" cy="939800"/>
          </a:xfrm>
          <a:prstGeom prst="rect">
            <a:avLst/>
          </a:prstGeom>
          <a:ln>
            <a:solidFill>
              <a:srgbClr val="000000"/>
            </a:solidFill>
          </a:ln>
        </p:spPr>
      </p:pic>
      <p:sp>
        <p:nvSpPr>
          <p:cNvPr id="34" name="ZoneTexte 33"/>
          <p:cNvSpPr txBox="1"/>
          <p:nvPr/>
        </p:nvSpPr>
        <p:spPr>
          <a:xfrm>
            <a:off x="4522595" y="65934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Tree>
    <p:extLst>
      <p:ext uri="{BB962C8B-B14F-4D97-AF65-F5344CB8AC3E}">
        <p14:creationId xmlns:p14="http://schemas.microsoft.com/office/powerpoint/2010/main" val="1095530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sp>
        <p:nvSpPr>
          <p:cNvPr id="28" name="Rectangle 2"/>
          <p:cNvSpPr>
            <a:spLocks noChangeArrowheads="1"/>
          </p:cNvSpPr>
          <p:nvPr/>
        </p:nvSpPr>
        <p:spPr bwMode="auto">
          <a:xfrm>
            <a:off x="845039" y="1613492"/>
            <a:ext cx="517476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fr-FR" sz="2000" b="1" dirty="0" err="1">
                <a:solidFill>
                  <a:srgbClr val="215968"/>
                </a:solidFill>
                <a:latin typeface="Avenir Book"/>
                <a:cs typeface="Avenir Book"/>
              </a:rPr>
              <a:t>lncRNAs</a:t>
            </a:r>
            <a:r>
              <a:rPr lang="fr-FR" sz="2000" b="1" dirty="0">
                <a:solidFill>
                  <a:srgbClr val="215968"/>
                </a:solidFill>
                <a:latin typeface="Avenir Book"/>
                <a:cs typeface="Avenir Book"/>
              </a:rPr>
              <a:t> : </a:t>
            </a:r>
            <a:r>
              <a:rPr lang="fr-FR" sz="2000" b="1" dirty="0" err="1">
                <a:solidFill>
                  <a:srgbClr val="215968"/>
                </a:solidFill>
                <a:latin typeface="Avenir Book"/>
                <a:cs typeface="Avenir Book"/>
              </a:rPr>
              <a:t>Regulatory</a:t>
            </a:r>
            <a:r>
              <a:rPr lang="fr-FR" sz="2000" b="1" dirty="0">
                <a:solidFill>
                  <a:srgbClr val="215968"/>
                </a:solidFill>
                <a:latin typeface="Avenir Book"/>
                <a:cs typeface="Avenir Book"/>
              </a:rPr>
              <a:t> </a:t>
            </a:r>
            <a:r>
              <a:rPr lang="fr-FR" sz="2000" b="1" dirty="0" err="1">
                <a:solidFill>
                  <a:srgbClr val="215968"/>
                </a:solidFill>
                <a:latin typeface="Avenir Book"/>
                <a:cs typeface="Avenir Book"/>
              </a:rPr>
              <a:t>models</a:t>
            </a:r>
            <a:endParaRPr lang="fr-FR" sz="2000" b="1" dirty="0">
              <a:solidFill>
                <a:srgbClr val="215968"/>
              </a:solidFill>
              <a:latin typeface="Avenir Book"/>
              <a:cs typeface="Avenir Book"/>
            </a:endParaRPr>
          </a:p>
        </p:txBody>
      </p:sp>
      <p:pic>
        <p:nvPicPr>
          <p:cNvPr id="3" name="Image 2"/>
          <p:cNvPicPr>
            <a:picLocks noChangeAspect="1"/>
          </p:cNvPicPr>
          <p:nvPr/>
        </p:nvPicPr>
        <p:blipFill rotWithShape="1">
          <a:blip r:embed="rId3"/>
          <a:srcRect b="73760"/>
          <a:stretch/>
        </p:blipFill>
        <p:spPr>
          <a:xfrm>
            <a:off x="615723" y="2527300"/>
            <a:ext cx="8347397" cy="1612900"/>
          </a:xfrm>
          <a:prstGeom prst="rect">
            <a:avLst/>
          </a:prstGeom>
        </p:spPr>
      </p:pic>
      <p:sp>
        <p:nvSpPr>
          <p:cNvPr id="18" name="ZoneTexte 17"/>
          <p:cNvSpPr txBox="1"/>
          <p:nvPr/>
        </p:nvSpPr>
        <p:spPr>
          <a:xfrm>
            <a:off x="4522595" y="66442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
        <p:nvSpPr>
          <p:cNvPr id="5" name="Rectangle 4"/>
          <p:cNvSpPr/>
          <p:nvPr/>
        </p:nvSpPr>
        <p:spPr>
          <a:xfrm>
            <a:off x="888999" y="4724400"/>
            <a:ext cx="8000389" cy="2031325"/>
          </a:xfrm>
          <a:prstGeom prst="rect">
            <a:avLst/>
          </a:prstGeom>
        </p:spPr>
        <p:txBody>
          <a:bodyPr wrap="square">
            <a:spAutoFit/>
          </a:bodyPr>
          <a:lstStyle/>
          <a:p>
            <a:r>
              <a:rPr lang="fr-FR" dirty="0" err="1"/>
              <a:t>LncRNAs</a:t>
            </a:r>
            <a:r>
              <a:rPr lang="fr-FR" dirty="0"/>
              <a:t> </a:t>
            </a:r>
            <a:r>
              <a:rPr lang="fr-FR" dirty="0" err="1"/>
              <a:t>can</a:t>
            </a:r>
            <a:r>
              <a:rPr lang="fr-FR" dirty="0"/>
              <a:t> </a:t>
            </a:r>
            <a:r>
              <a:rPr lang="fr-FR" dirty="0" err="1"/>
              <a:t>bind</a:t>
            </a:r>
            <a:r>
              <a:rPr lang="fr-FR" dirty="0"/>
              <a:t> to transcription </a:t>
            </a:r>
            <a:r>
              <a:rPr lang="fr-FR" dirty="0" err="1"/>
              <a:t>factors</a:t>
            </a:r>
            <a:r>
              <a:rPr lang="fr-FR" dirty="0"/>
              <a:t> or </a:t>
            </a:r>
            <a:r>
              <a:rPr lang="fr-FR" dirty="0" err="1"/>
              <a:t>some</a:t>
            </a:r>
            <a:r>
              <a:rPr lang="fr-FR" dirty="0"/>
              <a:t> </a:t>
            </a:r>
            <a:r>
              <a:rPr lang="fr-FR" dirty="0" err="1"/>
              <a:t>other</a:t>
            </a:r>
            <a:r>
              <a:rPr lang="fr-FR" dirty="0"/>
              <a:t> </a:t>
            </a:r>
            <a:r>
              <a:rPr lang="fr-FR" dirty="0" err="1"/>
              <a:t>proteins</a:t>
            </a:r>
            <a:r>
              <a:rPr lang="fr-FR" dirty="0"/>
              <a:t> </a:t>
            </a:r>
            <a:r>
              <a:rPr lang="fr-FR" dirty="0" err="1"/>
              <a:t>away</a:t>
            </a:r>
            <a:r>
              <a:rPr lang="fr-FR" dirty="0"/>
              <a:t> </a:t>
            </a:r>
            <a:r>
              <a:rPr lang="fr-FR" dirty="0" err="1"/>
              <a:t>from</a:t>
            </a:r>
            <a:r>
              <a:rPr lang="fr-FR" dirty="0"/>
              <a:t> </a:t>
            </a:r>
            <a:r>
              <a:rPr lang="fr-FR" dirty="0" err="1"/>
              <a:t>chromatin</a:t>
            </a:r>
            <a:r>
              <a:rPr lang="fr-FR" dirty="0"/>
              <a:t> and </a:t>
            </a:r>
            <a:r>
              <a:rPr lang="fr-FR" dirty="0" err="1"/>
              <a:t>prevent</a:t>
            </a:r>
            <a:r>
              <a:rPr lang="fr-FR" dirty="0"/>
              <a:t> </a:t>
            </a:r>
            <a:r>
              <a:rPr lang="fr-FR" dirty="0" err="1"/>
              <a:t>them</a:t>
            </a:r>
            <a:r>
              <a:rPr lang="fr-FR" dirty="0"/>
              <a:t> </a:t>
            </a:r>
            <a:r>
              <a:rPr lang="fr-FR" dirty="0" err="1"/>
              <a:t>from</a:t>
            </a:r>
            <a:r>
              <a:rPr lang="fr-FR" dirty="0"/>
              <a:t> </a:t>
            </a:r>
            <a:r>
              <a:rPr lang="fr-FR" dirty="0" err="1"/>
              <a:t>binding</a:t>
            </a:r>
            <a:r>
              <a:rPr lang="fr-FR" dirty="0"/>
              <a:t> to </a:t>
            </a:r>
            <a:r>
              <a:rPr lang="fr-FR" dirty="0" err="1"/>
              <a:t>their</a:t>
            </a:r>
            <a:r>
              <a:rPr lang="fr-FR" dirty="0"/>
              <a:t> </a:t>
            </a:r>
            <a:r>
              <a:rPr lang="fr-FR" dirty="0" err="1"/>
              <a:t>proper</a:t>
            </a:r>
            <a:r>
              <a:rPr lang="fr-FR" dirty="0"/>
              <a:t> </a:t>
            </a:r>
            <a:r>
              <a:rPr lang="fr-FR" dirty="0" err="1"/>
              <a:t>regulatory</a:t>
            </a:r>
            <a:r>
              <a:rPr lang="fr-FR" dirty="0"/>
              <a:t> </a:t>
            </a:r>
            <a:r>
              <a:rPr lang="fr-FR" dirty="0" err="1"/>
              <a:t>targets</a:t>
            </a:r>
            <a:r>
              <a:rPr lang="fr-FR" dirty="0"/>
              <a:t>.</a:t>
            </a:r>
          </a:p>
          <a:p>
            <a:endParaRPr lang="fr-FR" dirty="0"/>
          </a:p>
          <a:p>
            <a:r>
              <a:rPr lang="fr-FR" dirty="0" err="1"/>
              <a:t>Example</a:t>
            </a:r>
            <a:r>
              <a:rPr lang="fr-FR" dirty="0"/>
              <a:t>: </a:t>
            </a:r>
            <a:r>
              <a:rPr lang="fr-FR" i="1" dirty="0"/>
              <a:t>lncRNAGas5</a:t>
            </a:r>
            <a:r>
              <a:rPr lang="fr-FR" dirty="0"/>
              <a:t>, </a:t>
            </a:r>
            <a:r>
              <a:rPr lang="fr-FR" dirty="0" err="1"/>
              <a:t>transcribed</a:t>
            </a:r>
            <a:r>
              <a:rPr lang="fr-FR" dirty="0"/>
              <a:t> </a:t>
            </a:r>
            <a:r>
              <a:rPr lang="fr-FR" dirty="0" err="1"/>
              <a:t>from</a:t>
            </a:r>
            <a:r>
              <a:rPr lang="fr-FR" dirty="0"/>
              <a:t> exon 7 of </a:t>
            </a:r>
            <a:r>
              <a:rPr lang="fr-FR" i="1" dirty="0"/>
              <a:t>Gas5</a:t>
            </a:r>
            <a:r>
              <a:rPr lang="fr-FR" dirty="0"/>
              <a:t> </a:t>
            </a:r>
            <a:r>
              <a:rPr lang="fr-FR" dirty="0" err="1"/>
              <a:t>gene</a:t>
            </a:r>
            <a:r>
              <a:rPr lang="fr-FR" dirty="0"/>
              <a:t>, </a:t>
            </a:r>
            <a:r>
              <a:rPr lang="fr-FR" dirty="0" err="1"/>
              <a:t>directly</a:t>
            </a:r>
            <a:r>
              <a:rPr lang="fr-FR" dirty="0"/>
              <a:t> </a:t>
            </a:r>
            <a:r>
              <a:rPr lang="fr-FR" dirty="0" err="1"/>
              <a:t>interacts</a:t>
            </a:r>
            <a:r>
              <a:rPr lang="fr-FR" dirty="0"/>
              <a:t> </a:t>
            </a:r>
            <a:r>
              <a:rPr lang="fr-FR" dirty="0" err="1"/>
              <a:t>with</a:t>
            </a:r>
            <a:r>
              <a:rPr lang="fr-FR" dirty="0"/>
              <a:t> the DNA-</a:t>
            </a:r>
            <a:r>
              <a:rPr lang="fr-FR" dirty="0" err="1"/>
              <a:t>binding</a:t>
            </a:r>
            <a:r>
              <a:rPr lang="fr-FR" dirty="0"/>
              <a:t> </a:t>
            </a:r>
            <a:r>
              <a:rPr lang="fr-FR" dirty="0" err="1"/>
              <a:t>domain</a:t>
            </a:r>
            <a:r>
              <a:rPr lang="fr-FR" dirty="0"/>
              <a:t> (DBD) of the </a:t>
            </a:r>
            <a:r>
              <a:rPr lang="fr-FR" dirty="0" err="1"/>
              <a:t>glucocorticoid</a:t>
            </a:r>
            <a:r>
              <a:rPr lang="fr-FR" dirty="0"/>
              <a:t> </a:t>
            </a:r>
            <a:r>
              <a:rPr lang="fr-FR" dirty="0" err="1"/>
              <a:t>receptor</a:t>
            </a:r>
            <a:r>
              <a:rPr lang="fr-FR" dirty="0"/>
              <a:t> (GR) </a:t>
            </a:r>
            <a:r>
              <a:rPr lang="fr-FR" dirty="0">
                <a:sym typeface="Wingdings"/>
              </a:rPr>
              <a:t> </a:t>
            </a:r>
            <a:r>
              <a:rPr lang="fr-FR" dirty="0" err="1"/>
              <a:t>competes</a:t>
            </a:r>
            <a:r>
              <a:rPr lang="fr-FR" dirty="0"/>
              <a:t> </a:t>
            </a:r>
            <a:r>
              <a:rPr lang="fr-FR" dirty="0" err="1"/>
              <a:t>with</a:t>
            </a:r>
            <a:r>
              <a:rPr lang="fr-FR" dirty="0"/>
              <a:t> DNA </a:t>
            </a:r>
            <a:r>
              <a:rPr lang="fr-FR" dirty="0" err="1"/>
              <a:t>GREs</a:t>
            </a:r>
            <a:r>
              <a:rPr lang="fr-FR" dirty="0"/>
              <a:t> for </a:t>
            </a:r>
            <a:r>
              <a:rPr lang="fr-FR" dirty="0" err="1"/>
              <a:t>binding</a:t>
            </a:r>
            <a:r>
              <a:rPr lang="fr-FR" dirty="0"/>
              <a:t> to the GR DBD. </a:t>
            </a:r>
          </a:p>
          <a:p>
            <a:endParaRPr lang="fr-FR" dirty="0"/>
          </a:p>
        </p:txBody>
      </p:sp>
    </p:spTree>
    <p:extLst>
      <p:ext uri="{BB962C8B-B14F-4D97-AF65-F5344CB8AC3E}">
        <p14:creationId xmlns:p14="http://schemas.microsoft.com/office/powerpoint/2010/main" val="2537683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pic>
        <p:nvPicPr>
          <p:cNvPr id="3" name="Image 2"/>
          <p:cNvPicPr>
            <a:picLocks noChangeAspect="1"/>
          </p:cNvPicPr>
          <p:nvPr/>
        </p:nvPicPr>
        <p:blipFill rotWithShape="1">
          <a:blip r:embed="rId3"/>
          <a:srcRect t="26492" b="49528"/>
          <a:stretch/>
        </p:blipFill>
        <p:spPr>
          <a:xfrm>
            <a:off x="602336" y="2489200"/>
            <a:ext cx="8342964" cy="1473200"/>
          </a:xfrm>
          <a:prstGeom prst="rect">
            <a:avLst/>
          </a:prstGeom>
        </p:spPr>
      </p:pic>
      <p:sp>
        <p:nvSpPr>
          <p:cNvPr id="18" name="ZoneTexte 17"/>
          <p:cNvSpPr txBox="1"/>
          <p:nvPr/>
        </p:nvSpPr>
        <p:spPr>
          <a:xfrm>
            <a:off x="4522595" y="66442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
        <p:nvSpPr>
          <p:cNvPr id="12" name="Rectangle 2"/>
          <p:cNvSpPr>
            <a:spLocks noChangeArrowheads="1"/>
          </p:cNvSpPr>
          <p:nvPr/>
        </p:nvSpPr>
        <p:spPr bwMode="auto">
          <a:xfrm>
            <a:off x="845039" y="1613492"/>
            <a:ext cx="517476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fr-FR" sz="2000" b="1" dirty="0" err="1">
                <a:solidFill>
                  <a:srgbClr val="215968"/>
                </a:solidFill>
                <a:latin typeface="Avenir Book"/>
                <a:cs typeface="Avenir Book"/>
              </a:rPr>
              <a:t>lncRNAs</a:t>
            </a:r>
            <a:r>
              <a:rPr lang="fr-FR" sz="2000" b="1" dirty="0">
                <a:solidFill>
                  <a:srgbClr val="215968"/>
                </a:solidFill>
                <a:latin typeface="Avenir Book"/>
                <a:cs typeface="Avenir Book"/>
              </a:rPr>
              <a:t> : </a:t>
            </a:r>
            <a:r>
              <a:rPr lang="fr-FR" sz="2000" b="1" dirty="0" err="1">
                <a:solidFill>
                  <a:srgbClr val="215968"/>
                </a:solidFill>
                <a:latin typeface="Avenir Book"/>
                <a:cs typeface="Avenir Book"/>
              </a:rPr>
              <a:t>Regulatory</a:t>
            </a:r>
            <a:r>
              <a:rPr lang="fr-FR" sz="2000" b="1" dirty="0">
                <a:solidFill>
                  <a:srgbClr val="215968"/>
                </a:solidFill>
                <a:latin typeface="Avenir Book"/>
                <a:cs typeface="Avenir Book"/>
              </a:rPr>
              <a:t> </a:t>
            </a:r>
            <a:r>
              <a:rPr lang="fr-FR" sz="2000" b="1" dirty="0" err="1">
                <a:solidFill>
                  <a:srgbClr val="215968"/>
                </a:solidFill>
                <a:latin typeface="Avenir Book"/>
                <a:cs typeface="Avenir Book"/>
              </a:rPr>
              <a:t>models</a:t>
            </a:r>
            <a:endParaRPr lang="fr-FR" sz="2000" b="1" dirty="0">
              <a:solidFill>
                <a:srgbClr val="215968"/>
              </a:solidFill>
              <a:latin typeface="Avenir Book"/>
              <a:cs typeface="Avenir Book"/>
            </a:endParaRPr>
          </a:p>
        </p:txBody>
      </p:sp>
      <p:sp>
        <p:nvSpPr>
          <p:cNvPr id="13" name="Rectangle 12"/>
          <p:cNvSpPr/>
          <p:nvPr/>
        </p:nvSpPr>
        <p:spPr>
          <a:xfrm>
            <a:off x="888999" y="4724400"/>
            <a:ext cx="8000389" cy="2308324"/>
          </a:xfrm>
          <a:prstGeom prst="rect">
            <a:avLst/>
          </a:prstGeom>
        </p:spPr>
        <p:txBody>
          <a:bodyPr wrap="square">
            <a:spAutoFit/>
          </a:bodyPr>
          <a:lstStyle/>
          <a:p>
            <a:r>
              <a:rPr lang="fr-FR" dirty="0" err="1"/>
              <a:t>lncRNAs</a:t>
            </a:r>
            <a:r>
              <a:rPr lang="fr-FR" dirty="0"/>
              <a:t> have a </a:t>
            </a:r>
            <a:r>
              <a:rPr lang="fr-FR" dirty="0" err="1"/>
              <a:t>high</a:t>
            </a:r>
            <a:r>
              <a:rPr lang="fr-FR" dirty="0"/>
              <a:t> structural </a:t>
            </a:r>
            <a:r>
              <a:rPr lang="fr-FR" dirty="0" err="1"/>
              <a:t>flexibility</a:t>
            </a:r>
            <a:r>
              <a:rPr lang="fr-FR" dirty="0"/>
              <a:t> </a:t>
            </a:r>
            <a:r>
              <a:rPr lang="fr-FR" dirty="0">
                <a:sym typeface="Wingdings"/>
              </a:rPr>
              <a:t> </a:t>
            </a:r>
            <a:r>
              <a:rPr lang="fr-FR" dirty="0" err="1"/>
              <a:t>well-suited</a:t>
            </a:r>
            <a:r>
              <a:rPr lang="fr-FR" dirty="0"/>
              <a:t> to assemble diverse </a:t>
            </a:r>
            <a:r>
              <a:rPr lang="fr-FR" dirty="0" err="1"/>
              <a:t>combinations</a:t>
            </a:r>
            <a:r>
              <a:rPr lang="fr-FR" dirty="0"/>
              <a:t> of </a:t>
            </a:r>
            <a:r>
              <a:rPr lang="fr-FR" dirty="0" err="1"/>
              <a:t>regulatory</a:t>
            </a:r>
            <a:r>
              <a:rPr lang="fr-FR" dirty="0"/>
              <a:t> </a:t>
            </a:r>
            <a:r>
              <a:rPr lang="fr-FR" dirty="0" err="1"/>
              <a:t>proteins</a:t>
            </a:r>
            <a:r>
              <a:rPr lang="fr-FR" dirty="0"/>
              <a:t> </a:t>
            </a:r>
            <a:r>
              <a:rPr lang="fr-FR" dirty="0" err="1"/>
              <a:t>through</a:t>
            </a:r>
            <a:r>
              <a:rPr lang="fr-FR" dirty="0"/>
              <a:t> </a:t>
            </a:r>
            <a:r>
              <a:rPr lang="fr-FR" dirty="0" err="1"/>
              <a:t>specific</a:t>
            </a:r>
            <a:r>
              <a:rPr lang="fr-FR" dirty="0"/>
              <a:t> </a:t>
            </a:r>
            <a:r>
              <a:rPr lang="fr-FR" dirty="0" err="1"/>
              <a:t>secondary</a:t>
            </a:r>
            <a:r>
              <a:rPr lang="fr-FR" dirty="0"/>
              <a:t> structures </a:t>
            </a:r>
          </a:p>
          <a:p>
            <a:r>
              <a:rPr lang="fr-FR" dirty="0">
                <a:sym typeface="Wingdings"/>
              </a:rPr>
              <a:t> </a:t>
            </a:r>
            <a:r>
              <a:rPr lang="fr-FR" dirty="0" err="1"/>
              <a:t>enhance</a:t>
            </a:r>
            <a:r>
              <a:rPr lang="fr-FR" dirty="0"/>
              <a:t> the </a:t>
            </a:r>
            <a:r>
              <a:rPr lang="fr-FR" dirty="0" err="1"/>
              <a:t>protein-protein</a:t>
            </a:r>
            <a:r>
              <a:rPr lang="fr-FR" dirty="0"/>
              <a:t> interactions. </a:t>
            </a:r>
          </a:p>
          <a:p>
            <a:endParaRPr lang="fr-FR" dirty="0"/>
          </a:p>
          <a:p>
            <a:r>
              <a:rPr lang="fr-FR" dirty="0" err="1"/>
              <a:t>Example</a:t>
            </a:r>
            <a:r>
              <a:rPr lang="fr-FR" dirty="0"/>
              <a:t>: </a:t>
            </a:r>
            <a:r>
              <a:rPr lang="fr-FR" i="1" dirty="0"/>
              <a:t>lncRNACCND1</a:t>
            </a:r>
            <a:r>
              <a:rPr lang="fr-FR" dirty="0"/>
              <a:t>. It </a:t>
            </a:r>
            <a:r>
              <a:rPr lang="fr-FR" dirty="0" err="1"/>
              <a:t>is</a:t>
            </a:r>
            <a:r>
              <a:rPr lang="fr-FR" dirty="0"/>
              <a:t> </a:t>
            </a:r>
            <a:r>
              <a:rPr lang="fr-FR" dirty="0" err="1"/>
              <a:t>transcribed</a:t>
            </a:r>
            <a:r>
              <a:rPr lang="fr-FR" dirty="0"/>
              <a:t> </a:t>
            </a:r>
            <a:r>
              <a:rPr lang="fr-FR" dirty="0" err="1"/>
              <a:t>from</a:t>
            </a:r>
            <a:r>
              <a:rPr lang="fr-FR" dirty="0"/>
              <a:t> the </a:t>
            </a:r>
            <a:r>
              <a:rPr lang="fr-FR" dirty="0" err="1"/>
              <a:t>promoter</a:t>
            </a:r>
            <a:r>
              <a:rPr lang="fr-FR" dirty="0"/>
              <a:t> </a:t>
            </a:r>
            <a:r>
              <a:rPr lang="fr-FR" dirty="0" err="1"/>
              <a:t>region</a:t>
            </a:r>
            <a:r>
              <a:rPr lang="fr-FR" dirty="0"/>
              <a:t> of the </a:t>
            </a:r>
            <a:r>
              <a:rPr lang="fr-FR" dirty="0" err="1"/>
              <a:t>cyclin</a:t>
            </a:r>
            <a:r>
              <a:rPr lang="fr-FR" dirty="0"/>
              <a:t> D (</a:t>
            </a:r>
            <a:r>
              <a:rPr lang="fr-FR" i="1" dirty="0"/>
              <a:t>CCND1</a:t>
            </a:r>
            <a:r>
              <a:rPr lang="fr-FR" dirty="0"/>
              <a:t>) </a:t>
            </a:r>
            <a:r>
              <a:rPr lang="fr-FR" dirty="0" err="1"/>
              <a:t>gene</a:t>
            </a:r>
            <a:r>
              <a:rPr lang="fr-FR" dirty="0"/>
              <a:t>. </a:t>
            </a:r>
            <a:r>
              <a:rPr lang="fr-FR" dirty="0" err="1"/>
              <a:t>Upon</a:t>
            </a:r>
            <a:r>
              <a:rPr lang="fr-FR" dirty="0"/>
              <a:t> DNA damage </a:t>
            </a:r>
            <a:r>
              <a:rPr lang="fr-FR" dirty="0">
                <a:sym typeface="Wingdings"/>
              </a:rPr>
              <a:t> </a:t>
            </a:r>
            <a:r>
              <a:rPr lang="fr-FR" dirty="0" err="1"/>
              <a:t>acts</a:t>
            </a:r>
            <a:r>
              <a:rPr lang="fr-FR" dirty="0"/>
              <a:t> as </a:t>
            </a:r>
            <a:r>
              <a:rPr lang="fr-FR" dirty="0" err="1"/>
              <a:t>molecular</a:t>
            </a:r>
            <a:r>
              <a:rPr lang="fr-FR" dirty="0"/>
              <a:t> ‘ligand’ for RNA-</a:t>
            </a:r>
            <a:r>
              <a:rPr lang="fr-FR" dirty="0" err="1"/>
              <a:t>binding</a:t>
            </a:r>
            <a:r>
              <a:rPr lang="fr-FR" dirty="0"/>
              <a:t> </a:t>
            </a:r>
            <a:r>
              <a:rPr lang="fr-FR" dirty="0" err="1"/>
              <a:t>protein</a:t>
            </a:r>
            <a:r>
              <a:rPr lang="fr-FR" dirty="0"/>
              <a:t> TLS </a:t>
            </a:r>
            <a:r>
              <a:rPr lang="fr-FR" dirty="0">
                <a:sym typeface="Wingdings"/>
              </a:rPr>
              <a:t> </a:t>
            </a:r>
            <a:r>
              <a:rPr lang="fr-FR" dirty="0" err="1"/>
              <a:t>repression</a:t>
            </a:r>
            <a:r>
              <a:rPr lang="fr-FR" dirty="0"/>
              <a:t> of </a:t>
            </a:r>
            <a:r>
              <a:rPr lang="fr-FR" i="1" dirty="0"/>
              <a:t>CCND1</a:t>
            </a:r>
            <a:r>
              <a:rPr lang="fr-FR" dirty="0"/>
              <a:t> transcription.</a:t>
            </a:r>
          </a:p>
          <a:p>
            <a:endParaRPr lang="fr-FR" dirty="0"/>
          </a:p>
        </p:txBody>
      </p:sp>
    </p:spTree>
    <p:extLst>
      <p:ext uri="{BB962C8B-B14F-4D97-AF65-F5344CB8AC3E}">
        <p14:creationId xmlns:p14="http://schemas.microsoft.com/office/powerpoint/2010/main" val="28956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pic>
        <p:nvPicPr>
          <p:cNvPr id="3" name="Image 2"/>
          <p:cNvPicPr>
            <a:picLocks noChangeAspect="1"/>
          </p:cNvPicPr>
          <p:nvPr/>
        </p:nvPicPr>
        <p:blipFill rotWithShape="1">
          <a:blip r:embed="rId3"/>
          <a:srcRect t="49715" b="24286"/>
          <a:stretch/>
        </p:blipFill>
        <p:spPr>
          <a:xfrm>
            <a:off x="635061" y="2616200"/>
            <a:ext cx="8424662" cy="1612900"/>
          </a:xfrm>
          <a:prstGeom prst="rect">
            <a:avLst/>
          </a:prstGeom>
        </p:spPr>
      </p:pic>
      <p:sp>
        <p:nvSpPr>
          <p:cNvPr id="18" name="ZoneTexte 17"/>
          <p:cNvSpPr txBox="1"/>
          <p:nvPr/>
        </p:nvSpPr>
        <p:spPr>
          <a:xfrm>
            <a:off x="4522595" y="66442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
        <p:nvSpPr>
          <p:cNvPr id="12" name="Rectangle 2"/>
          <p:cNvSpPr>
            <a:spLocks noChangeArrowheads="1"/>
          </p:cNvSpPr>
          <p:nvPr/>
        </p:nvSpPr>
        <p:spPr bwMode="auto">
          <a:xfrm>
            <a:off x="845039" y="1613492"/>
            <a:ext cx="517476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fr-FR" sz="2000" b="1" dirty="0" err="1">
                <a:solidFill>
                  <a:srgbClr val="215968"/>
                </a:solidFill>
                <a:latin typeface="Avenir Book"/>
                <a:cs typeface="Avenir Book"/>
              </a:rPr>
              <a:t>lncRNAs</a:t>
            </a:r>
            <a:r>
              <a:rPr lang="fr-FR" sz="2000" b="1" dirty="0">
                <a:solidFill>
                  <a:srgbClr val="215968"/>
                </a:solidFill>
                <a:latin typeface="Avenir Book"/>
                <a:cs typeface="Avenir Book"/>
              </a:rPr>
              <a:t> : </a:t>
            </a:r>
            <a:r>
              <a:rPr lang="fr-FR" sz="2000" b="1" dirty="0" err="1">
                <a:solidFill>
                  <a:srgbClr val="215968"/>
                </a:solidFill>
                <a:latin typeface="Avenir Book"/>
                <a:cs typeface="Avenir Book"/>
              </a:rPr>
              <a:t>Regulatory</a:t>
            </a:r>
            <a:r>
              <a:rPr lang="fr-FR" sz="2000" b="1" dirty="0">
                <a:solidFill>
                  <a:srgbClr val="215968"/>
                </a:solidFill>
                <a:latin typeface="Avenir Book"/>
                <a:cs typeface="Avenir Book"/>
              </a:rPr>
              <a:t> </a:t>
            </a:r>
            <a:r>
              <a:rPr lang="fr-FR" sz="2000" b="1" dirty="0" err="1">
                <a:solidFill>
                  <a:srgbClr val="215968"/>
                </a:solidFill>
                <a:latin typeface="Avenir Book"/>
                <a:cs typeface="Avenir Book"/>
              </a:rPr>
              <a:t>models</a:t>
            </a:r>
            <a:endParaRPr lang="fr-FR" sz="2000" b="1" dirty="0">
              <a:solidFill>
                <a:srgbClr val="215968"/>
              </a:solidFill>
              <a:latin typeface="Avenir Book"/>
              <a:cs typeface="Avenir Book"/>
            </a:endParaRPr>
          </a:p>
        </p:txBody>
      </p:sp>
      <p:sp>
        <p:nvSpPr>
          <p:cNvPr id="13" name="Rectangle 12"/>
          <p:cNvSpPr/>
          <p:nvPr/>
        </p:nvSpPr>
        <p:spPr>
          <a:xfrm>
            <a:off x="888999" y="4724400"/>
            <a:ext cx="8000389" cy="2308324"/>
          </a:xfrm>
          <a:prstGeom prst="rect">
            <a:avLst/>
          </a:prstGeom>
        </p:spPr>
        <p:txBody>
          <a:bodyPr wrap="square">
            <a:spAutoFit/>
          </a:bodyPr>
          <a:lstStyle/>
          <a:p>
            <a:r>
              <a:rPr lang="fr-FR" dirty="0" err="1"/>
              <a:t>LncRNAs</a:t>
            </a:r>
            <a:r>
              <a:rPr lang="fr-FR" dirty="0"/>
              <a:t> </a:t>
            </a:r>
            <a:r>
              <a:rPr lang="fr-FR" dirty="0" err="1"/>
              <a:t>can</a:t>
            </a:r>
            <a:r>
              <a:rPr lang="fr-FR" dirty="0"/>
              <a:t> </a:t>
            </a:r>
            <a:r>
              <a:rPr lang="fr-FR" dirty="0" err="1"/>
              <a:t>function</a:t>
            </a:r>
            <a:r>
              <a:rPr lang="fr-FR" dirty="0"/>
              <a:t> in </a:t>
            </a:r>
            <a:r>
              <a:rPr lang="fr-FR" i="1" dirty="0"/>
              <a:t>cis</a:t>
            </a:r>
            <a:r>
              <a:rPr lang="fr-FR" dirty="0"/>
              <a:t> on </a:t>
            </a:r>
            <a:r>
              <a:rPr lang="fr-FR" dirty="0" err="1"/>
              <a:t>nearby</a:t>
            </a:r>
            <a:r>
              <a:rPr lang="fr-FR" dirty="0"/>
              <a:t> </a:t>
            </a:r>
            <a:r>
              <a:rPr lang="fr-FR" dirty="0" err="1"/>
              <a:t>gene</a:t>
            </a:r>
            <a:r>
              <a:rPr lang="fr-FR" dirty="0"/>
              <a:t> or in </a:t>
            </a:r>
            <a:r>
              <a:rPr lang="fr-FR" i="1" dirty="0" err="1"/>
              <a:t>trans</a:t>
            </a:r>
            <a:r>
              <a:rPr lang="fr-FR" dirty="0"/>
              <a:t> on </a:t>
            </a:r>
            <a:r>
              <a:rPr lang="fr-FR" dirty="0" err="1"/>
              <a:t>distally</a:t>
            </a:r>
            <a:r>
              <a:rPr lang="fr-FR" dirty="0"/>
              <a:t> </a:t>
            </a:r>
            <a:r>
              <a:rPr lang="fr-FR" dirty="0" err="1"/>
              <a:t>located</a:t>
            </a:r>
            <a:r>
              <a:rPr lang="fr-FR" dirty="0"/>
              <a:t> </a:t>
            </a:r>
            <a:r>
              <a:rPr lang="fr-FR" dirty="0" err="1"/>
              <a:t>genes</a:t>
            </a:r>
            <a:r>
              <a:rPr lang="fr-FR" dirty="0"/>
              <a:t> </a:t>
            </a:r>
            <a:r>
              <a:rPr lang="fr-FR" dirty="0" err="1"/>
              <a:t>through</a:t>
            </a:r>
            <a:r>
              <a:rPr lang="fr-FR" dirty="0"/>
              <a:t> </a:t>
            </a:r>
            <a:r>
              <a:rPr lang="fr-FR" dirty="0" err="1"/>
              <a:t>recruiting</a:t>
            </a:r>
            <a:r>
              <a:rPr lang="fr-FR" dirty="0"/>
              <a:t> </a:t>
            </a:r>
            <a:r>
              <a:rPr lang="fr-FR" dirty="0" err="1"/>
              <a:t>chromatin-modifying</a:t>
            </a:r>
            <a:r>
              <a:rPr lang="fr-FR" dirty="0"/>
              <a:t> enzymes to </a:t>
            </a:r>
            <a:r>
              <a:rPr lang="fr-FR" dirty="0" err="1"/>
              <a:t>targets</a:t>
            </a:r>
            <a:r>
              <a:rPr lang="fr-FR" dirty="0"/>
              <a:t>.</a:t>
            </a:r>
          </a:p>
          <a:p>
            <a:endParaRPr lang="fr-FR" dirty="0"/>
          </a:p>
          <a:p>
            <a:r>
              <a:rPr lang="fr-FR" dirty="0" err="1"/>
              <a:t>Example</a:t>
            </a:r>
            <a:r>
              <a:rPr lang="fr-FR" dirty="0"/>
              <a:t>: </a:t>
            </a:r>
            <a:r>
              <a:rPr lang="fr-FR" i="1" dirty="0" err="1"/>
              <a:t>lncRNAAir</a:t>
            </a:r>
            <a:r>
              <a:rPr lang="fr-FR" dirty="0"/>
              <a:t>, </a:t>
            </a:r>
            <a:r>
              <a:rPr lang="fr-FR" dirty="0" err="1"/>
              <a:t>transcribed</a:t>
            </a:r>
            <a:r>
              <a:rPr lang="fr-FR" dirty="0"/>
              <a:t> </a:t>
            </a:r>
            <a:r>
              <a:rPr lang="fr-FR" dirty="0" err="1"/>
              <a:t>form</a:t>
            </a:r>
            <a:r>
              <a:rPr lang="fr-FR" dirty="0"/>
              <a:t> an </a:t>
            </a:r>
            <a:r>
              <a:rPr lang="fr-FR" dirty="0" err="1"/>
              <a:t>antisense</a:t>
            </a:r>
            <a:r>
              <a:rPr lang="fr-FR" dirty="0"/>
              <a:t> </a:t>
            </a:r>
            <a:r>
              <a:rPr lang="fr-FR" dirty="0" err="1"/>
              <a:t>promoter</a:t>
            </a:r>
            <a:r>
              <a:rPr lang="fr-FR" dirty="0"/>
              <a:t> </a:t>
            </a:r>
            <a:r>
              <a:rPr lang="fr-FR" dirty="0" err="1"/>
              <a:t>located</a:t>
            </a:r>
            <a:r>
              <a:rPr lang="fr-FR" dirty="0"/>
              <a:t> in intron 2 of </a:t>
            </a:r>
            <a:r>
              <a:rPr lang="fr-FR" i="1" dirty="0"/>
              <a:t>Igf2r</a:t>
            </a:r>
            <a:r>
              <a:rPr lang="fr-FR" dirty="0"/>
              <a:t> </a:t>
            </a:r>
            <a:r>
              <a:rPr lang="fr-FR" dirty="0">
                <a:sym typeface="Wingdings"/>
              </a:rPr>
              <a:t> </a:t>
            </a:r>
            <a:r>
              <a:rPr lang="fr-FR" dirty="0"/>
              <a:t>silences transcription of the distal </a:t>
            </a:r>
            <a:r>
              <a:rPr lang="fr-FR" i="1" dirty="0"/>
              <a:t>Slc22a3</a:t>
            </a:r>
            <a:r>
              <a:rPr lang="fr-FR" dirty="0"/>
              <a:t> </a:t>
            </a:r>
            <a:r>
              <a:rPr lang="fr-FR" dirty="0" err="1"/>
              <a:t>gene</a:t>
            </a:r>
            <a:r>
              <a:rPr lang="fr-FR" dirty="0"/>
              <a:t> via a </a:t>
            </a:r>
            <a:r>
              <a:rPr lang="fr-FR" dirty="0" err="1"/>
              <a:t>specific</a:t>
            </a:r>
            <a:r>
              <a:rPr lang="fr-FR" dirty="0"/>
              <a:t> chromosome interaction </a:t>
            </a:r>
            <a:r>
              <a:rPr lang="fr-FR" dirty="0" err="1"/>
              <a:t>between</a:t>
            </a:r>
            <a:r>
              <a:rPr lang="fr-FR" dirty="0"/>
              <a:t> </a:t>
            </a:r>
            <a:r>
              <a:rPr lang="fr-FR" i="1" dirty="0"/>
              <a:t>Air</a:t>
            </a:r>
            <a:r>
              <a:rPr lang="fr-FR" dirty="0"/>
              <a:t> and the </a:t>
            </a:r>
            <a:r>
              <a:rPr lang="fr-FR" i="1" dirty="0"/>
              <a:t>Slc22a3</a:t>
            </a:r>
            <a:r>
              <a:rPr lang="fr-FR" dirty="0"/>
              <a:t> </a:t>
            </a:r>
            <a:r>
              <a:rPr lang="fr-FR" dirty="0" err="1"/>
              <a:t>promoter</a:t>
            </a:r>
            <a:r>
              <a:rPr lang="fr-FR" dirty="0"/>
              <a:t>.</a:t>
            </a:r>
          </a:p>
          <a:p>
            <a:endParaRPr lang="fr-FR" dirty="0"/>
          </a:p>
          <a:p>
            <a:endParaRPr lang="fr-FR" dirty="0"/>
          </a:p>
        </p:txBody>
      </p:sp>
    </p:spTree>
    <p:extLst>
      <p:ext uri="{BB962C8B-B14F-4D97-AF65-F5344CB8AC3E}">
        <p14:creationId xmlns:p14="http://schemas.microsoft.com/office/powerpoint/2010/main" val="1254498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New </a:t>
            </a:r>
            <a:r>
              <a:rPr lang="fr-FR" sz="2400" b="1" dirty="0" err="1">
                <a:latin typeface="Avenir Book"/>
                <a:cs typeface="Avenir Book"/>
              </a:rPr>
              <a:t>era</a:t>
            </a:r>
            <a:r>
              <a:rPr lang="fr-FR" sz="2400" b="1" dirty="0">
                <a:latin typeface="Avenir Book"/>
                <a:cs typeface="Avenir Book"/>
              </a:rPr>
              <a:t> : </a:t>
            </a:r>
            <a:r>
              <a:rPr lang="fr-FR" sz="2400" b="1" dirty="0" err="1">
                <a:latin typeface="Avenir Book"/>
                <a:cs typeface="Avenir Book"/>
              </a:rPr>
              <a:t>understanding</a:t>
            </a:r>
            <a:r>
              <a:rPr lang="fr-FR" sz="2400" b="1" dirty="0">
                <a:latin typeface="Avenir Book"/>
                <a:cs typeface="Avenir Book"/>
              </a:rPr>
              <a:t> </a:t>
            </a:r>
            <a:r>
              <a:rPr lang="fr-FR" sz="2400" b="1" dirty="0" err="1">
                <a:latin typeface="Avenir Book"/>
                <a:cs typeface="Avenir Book"/>
              </a:rPr>
              <a:t>mechanisms</a:t>
            </a:r>
            <a:r>
              <a:rPr lang="fr-FR" sz="2400" b="1" dirty="0">
                <a:latin typeface="Avenir Book"/>
                <a:cs typeface="Avenir Book"/>
              </a:rPr>
              <a:t> of </a:t>
            </a:r>
            <a:r>
              <a:rPr lang="fr-FR" sz="2400" b="1" dirty="0" err="1">
                <a:latin typeface="Avenir Book"/>
                <a:cs typeface="Avenir Book"/>
              </a:rPr>
              <a:t>gene</a:t>
            </a:r>
            <a:r>
              <a:rPr lang="fr-FR" sz="2400" b="1" dirty="0">
                <a:latin typeface="Avenir Book"/>
                <a:cs typeface="Avenir Book"/>
              </a:rPr>
              <a:t> expression</a:t>
            </a:r>
          </a:p>
        </p:txBody>
      </p:sp>
      <p:pic>
        <p:nvPicPr>
          <p:cNvPr id="3" name="Image 2"/>
          <p:cNvPicPr>
            <a:picLocks noChangeAspect="1"/>
          </p:cNvPicPr>
          <p:nvPr/>
        </p:nvPicPr>
        <p:blipFill rotWithShape="1">
          <a:blip r:embed="rId3"/>
          <a:srcRect t="76219"/>
          <a:stretch/>
        </p:blipFill>
        <p:spPr>
          <a:xfrm>
            <a:off x="691822" y="2692400"/>
            <a:ext cx="8050278" cy="1409700"/>
          </a:xfrm>
          <a:prstGeom prst="rect">
            <a:avLst/>
          </a:prstGeom>
        </p:spPr>
      </p:pic>
      <p:sp>
        <p:nvSpPr>
          <p:cNvPr id="18" name="ZoneTexte 17"/>
          <p:cNvSpPr txBox="1"/>
          <p:nvPr/>
        </p:nvSpPr>
        <p:spPr>
          <a:xfrm>
            <a:off x="4522595" y="6644260"/>
            <a:ext cx="4575105" cy="246221"/>
          </a:xfrm>
          <a:prstGeom prst="rect">
            <a:avLst/>
          </a:prstGeom>
          <a:noFill/>
        </p:spPr>
        <p:txBody>
          <a:bodyPr wrap="square">
            <a:spAutoFit/>
          </a:bodyPr>
          <a:lstStyle/>
          <a:p>
            <a:pPr algn="r">
              <a:defRPr/>
            </a:pPr>
            <a:r>
              <a:rPr lang="fr-FR" sz="1000" dirty="0">
                <a:solidFill>
                  <a:srgbClr val="000000"/>
                </a:solidFill>
                <a:latin typeface="Avenir Book"/>
                <a:cs typeface="Avenir Book"/>
              </a:rPr>
              <a:t>(Cao et al., 2015. </a:t>
            </a:r>
            <a:r>
              <a:rPr lang="fr-FR" sz="1000" dirty="0" err="1">
                <a:solidFill>
                  <a:srgbClr val="000000"/>
                </a:solidFill>
                <a:latin typeface="Avenir Book"/>
                <a:cs typeface="Avenir Book"/>
              </a:rPr>
              <a:t>Three-dimensional</a:t>
            </a:r>
            <a:r>
              <a:rPr lang="fr-FR" sz="1000" dirty="0">
                <a:solidFill>
                  <a:srgbClr val="000000"/>
                </a:solidFill>
                <a:latin typeface="Avenir Book"/>
                <a:cs typeface="Avenir Book"/>
              </a:rPr>
              <a:t> </a:t>
            </a:r>
            <a:r>
              <a:rPr lang="fr-FR" sz="1000" dirty="0" err="1">
                <a:solidFill>
                  <a:srgbClr val="000000"/>
                </a:solidFill>
                <a:latin typeface="Avenir Book"/>
                <a:cs typeface="Avenir Book"/>
              </a:rPr>
              <a:t>regulation</a:t>
            </a:r>
            <a:r>
              <a:rPr lang="fr-FR" sz="1000" dirty="0">
                <a:solidFill>
                  <a:srgbClr val="000000"/>
                </a:solidFill>
                <a:latin typeface="Avenir Book"/>
                <a:cs typeface="Avenir Book"/>
              </a:rPr>
              <a:t> of transcription )</a:t>
            </a:r>
          </a:p>
        </p:txBody>
      </p:sp>
      <p:sp>
        <p:nvSpPr>
          <p:cNvPr id="12" name="Rectangle 2"/>
          <p:cNvSpPr>
            <a:spLocks noChangeArrowheads="1"/>
          </p:cNvSpPr>
          <p:nvPr/>
        </p:nvSpPr>
        <p:spPr bwMode="auto">
          <a:xfrm>
            <a:off x="845039" y="1613492"/>
            <a:ext cx="517476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fr-FR" sz="2000" b="1" dirty="0" err="1">
                <a:solidFill>
                  <a:srgbClr val="215968"/>
                </a:solidFill>
                <a:latin typeface="Avenir Book"/>
                <a:cs typeface="Avenir Book"/>
              </a:rPr>
              <a:t>lncRNAs</a:t>
            </a:r>
            <a:r>
              <a:rPr lang="fr-FR" sz="2000" b="1" dirty="0">
                <a:solidFill>
                  <a:srgbClr val="215968"/>
                </a:solidFill>
                <a:latin typeface="Avenir Book"/>
                <a:cs typeface="Avenir Book"/>
              </a:rPr>
              <a:t> : </a:t>
            </a:r>
            <a:r>
              <a:rPr lang="fr-FR" sz="2000" b="1" dirty="0" err="1">
                <a:solidFill>
                  <a:srgbClr val="215968"/>
                </a:solidFill>
                <a:latin typeface="Avenir Book"/>
                <a:cs typeface="Avenir Book"/>
              </a:rPr>
              <a:t>Regulatory</a:t>
            </a:r>
            <a:r>
              <a:rPr lang="fr-FR" sz="2000" b="1" dirty="0">
                <a:solidFill>
                  <a:srgbClr val="215968"/>
                </a:solidFill>
                <a:latin typeface="Avenir Book"/>
                <a:cs typeface="Avenir Book"/>
              </a:rPr>
              <a:t> </a:t>
            </a:r>
            <a:r>
              <a:rPr lang="fr-FR" sz="2000" b="1" dirty="0" err="1">
                <a:solidFill>
                  <a:srgbClr val="215968"/>
                </a:solidFill>
                <a:latin typeface="Avenir Book"/>
                <a:cs typeface="Avenir Book"/>
              </a:rPr>
              <a:t>models</a:t>
            </a:r>
            <a:endParaRPr lang="fr-FR" sz="2000" b="1" dirty="0">
              <a:solidFill>
                <a:srgbClr val="215968"/>
              </a:solidFill>
              <a:latin typeface="Avenir Book"/>
              <a:cs typeface="Avenir Book"/>
            </a:endParaRPr>
          </a:p>
        </p:txBody>
      </p:sp>
      <p:sp>
        <p:nvSpPr>
          <p:cNvPr id="13" name="Rectangle 12"/>
          <p:cNvSpPr/>
          <p:nvPr/>
        </p:nvSpPr>
        <p:spPr>
          <a:xfrm>
            <a:off x="888999" y="4724400"/>
            <a:ext cx="8000389" cy="2308324"/>
          </a:xfrm>
          <a:prstGeom prst="rect">
            <a:avLst/>
          </a:prstGeom>
        </p:spPr>
        <p:txBody>
          <a:bodyPr wrap="square">
            <a:spAutoFit/>
          </a:bodyPr>
          <a:lstStyle/>
          <a:p>
            <a:r>
              <a:rPr lang="fr-FR" dirty="0" err="1"/>
              <a:t>LncRNAs</a:t>
            </a:r>
            <a:r>
              <a:rPr lang="fr-FR" dirty="0"/>
              <a:t> </a:t>
            </a:r>
            <a:r>
              <a:rPr lang="fr-FR" dirty="0" err="1"/>
              <a:t>could</a:t>
            </a:r>
            <a:r>
              <a:rPr lang="fr-FR" dirty="0"/>
              <a:t> </a:t>
            </a:r>
            <a:r>
              <a:rPr lang="fr-FR" dirty="0" err="1"/>
              <a:t>competitively</a:t>
            </a:r>
            <a:r>
              <a:rPr lang="fr-FR" dirty="0"/>
              <a:t> </a:t>
            </a:r>
            <a:r>
              <a:rPr lang="fr-FR" dirty="0" err="1"/>
              <a:t>inhibit</a:t>
            </a:r>
            <a:r>
              <a:rPr lang="fr-FR" dirty="0"/>
              <a:t> the </a:t>
            </a:r>
            <a:r>
              <a:rPr lang="fr-FR" dirty="0" err="1"/>
              <a:t>ability</a:t>
            </a:r>
            <a:r>
              <a:rPr lang="fr-FR" dirty="0"/>
              <a:t> of </a:t>
            </a:r>
            <a:r>
              <a:rPr lang="fr-FR" dirty="0" err="1"/>
              <a:t>miRNAs</a:t>
            </a:r>
            <a:r>
              <a:rPr lang="fr-FR" dirty="0"/>
              <a:t> to </a:t>
            </a:r>
            <a:r>
              <a:rPr lang="fr-FR" dirty="0" err="1"/>
              <a:t>interact</a:t>
            </a:r>
            <a:r>
              <a:rPr lang="fr-FR" dirty="0"/>
              <a:t> </a:t>
            </a:r>
            <a:r>
              <a:rPr lang="fr-FR" dirty="0" err="1"/>
              <a:t>with</a:t>
            </a:r>
            <a:r>
              <a:rPr lang="fr-FR" dirty="0"/>
              <a:t> </a:t>
            </a:r>
            <a:r>
              <a:rPr lang="fr-FR" dirty="0" err="1"/>
              <a:t>their</a:t>
            </a:r>
            <a:r>
              <a:rPr lang="fr-FR" dirty="0"/>
              <a:t> </a:t>
            </a:r>
            <a:r>
              <a:rPr lang="fr-FR" dirty="0" err="1"/>
              <a:t>target</a:t>
            </a:r>
            <a:r>
              <a:rPr lang="fr-FR" dirty="0"/>
              <a:t> </a:t>
            </a:r>
            <a:r>
              <a:rPr lang="fr-FR" dirty="0" err="1"/>
              <a:t>mRNA</a:t>
            </a:r>
            <a:r>
              <a:rPr lang="fr-FR" dirty="0"/>
              <a:t>.</a:t>
            </a:r>
          </a:p>
          <a:p>
            <a:endParaRPr lang="fr-FR" dirty="0"/>
          </a:p>
          <a:p>
            <a:r>
              <a:rPr lang="fr-FR" dirty="0" err="1"/>
              <a:t>Example</a:t>
            </a:r>
            <a:r>
              <a:rPr lang="fr-FR" dirty="0"/>
              <a:t>: </a:t>
            </a:r>
            <a:r>
              <a:rPr lang="fr-FR" i="1" dirty="0"/>
              <a:t>lncRNAH19</a:t>
            </a:r>
            <a:r>
              <a:rPr lang="fr-FR" dirty="0"/>
              <a:t>, </a:t>
            </a:r>
            <a:r>
              <a:rPr lang="fr-FR" dirty="0" err="1"/>
              <a:t>harbors</a:t>
            </a:r>
            <a:r>
              <a:rPr lang="fr-FR" dirty="0"/>
              <a:t> </a:t>
            </a:r>
            <a:r>
              <a:rPr lang="fr-FR" dirty="0" err="1"/>
              <a:t>both</a:t>
            </a:r>
            <a:r>
              <a:rPr lang="fr-FR" dirty="0"/>
              <a:t> canonical and </a:t>
            </a:r>
            <a:r>
              <a:rPr lang="fr-FR" dirty="0" err="1"/>
              <a:t>noncanonical</a:t>
            </a:r>
            <a:r>
              <a:rPr lang="fr-FR" dirty="0"/>
              <a:t> </a:t>
            </a:r>
            <a:r>
              <a:rPr lang="fr-FR" dirty="0" err="1"/>
              <a:t>binding</a:t>
            </a:r>
            <a:r>
              <a:rPr lang="fr-FR" dirty="0"/>
              <a:t> sites for the let-7 </a:t>
            </a:r>
            <a:r>
              <a:rPr lang="fr-FR" dirty="0" err="1"/>
              <a:t>family</a:t>
            </a:r>
            <a:r>
              <a:rPr lang="fr-FR" dirty="0"/>
              <a:t> of micro-</a:t>
            </a:r>
            <a:r>
              <a:rPr lang="fr-FR" dirty="0" err="1"/>
              <a:t>RNAs</a:t>
            </a:r>
            <a:r>
              <a:rPr lang="fr-FR" dirty="0"/>
              <a:t> </a:t>
            </a:r>
            <a:r>
              <a:rPr lang="fr-FR" dirty="0">
                <a:sym typeface="Wingdings"/>
              </a:rPr>
              <a:t> </a:t>
            </a:r>
            <a:r>
              <a:rPr lang="fr-FR" dirty="0" err="1">
                <a:sym typeface="Wingdings"/>
              </a:rPr>
              <a:t>acts</a:t>
            </a:r>
            <a:r>
              <a:rPr lang="fr-FR" dirty="0">
                <a:sym typeface="Wingdings"/>
              </a:rPr>
              <a:t> as </a:t>
            </a:r>
            <a:r>
              <a:rPr lang="fr-FR" dirty="0"/>
              <a:t>a </a:t>
            </a:r>
            <a:r>
              <a:rPr lang="fr-FR" dirty="0" err="1"/>
              <a:t>molecular</a:t>
            </a:r>
            <a:r>
              <a:rPr lang="fr-FR" dirty="0"/>
              <a:t> </a:t>
            </a:r>
            <a:r>
              <a:rPr lang="fr-FR" dirty="0" err="1"/>
              <a:t>sponge</a:t>
            </a:r>
            <a:r>
              <a:rPr lang="fr-FR" dirty="0"/>
              <a:t> to </a:t>
            </a:r>
            <a:r>
              <a:rPr lang="fr-FR" dirty="0" err="1"/>
              <a:t>specifically</a:t>
            </a:r>
            <a:r>
              <a:rPr lang="fr-FR" dirty="0"/>
              <a:t> </a:t>
            </a:r>
            <a:r>
              <a:rPr lang="fr-FR" dirty="0" err="1"/>
              <a:t>sequester</a:t>
            </a:r>
            <a:r>
              <a:rPr lang="fr-FR" dirty="0"/>
              <a:t> </a:t>
            </a:r>
            <a:r>
              <a:rPr lang="fr-FR" dirty="0" err="1"/>
              <a:t>endogenous</a:t>
            </a:r>
            <a:r>
              <a:rPr lang="fr-FR" dirty="0"/>
              <a:t> let-7, </a:t>
            </a:r>
            <a:r>
              <a:rPr lang="fr-FR" dirty="0" err="1"/>
              <a:t>preventing</a:t>
            </a:r>
            <a:r>
              <a:rPr lang="fr-FR" dirty="0"/>
              <a:t> </a:t>
            </a:r>
            <a:r>
              <a:rPr lang="fr-FR" dirty="0" err="1"/>
              <a:t>it</a:t>
            </a:r>
            <a:r>
              <a:rPr lang="fr-FR" dirty="0"/>
              <a:t> </a:t>
            </a:r>
            <a:r>
              <a:rPr lang="fr-FR" dirty="0" err="1"/>
              <a:t>from</a:t>
            </a:r>
            <a:r>
              <a:rPr lang="fr-FR" dirty="0"/>
              <a:t> </a:t>
            </a:r>
            <a:r>
              <a:rPr lang="fr-FR" dirty="0" err="1"/>
              <a:t>inhibiting</a:t>
            </a:r>
            <a:r>
              <a:rPr lang="fr-FR" dirty="0"/>
              <a:t> </a:t>
            </a:r>
            <a:r>
              <a:rPr lang="fr-FR" i="1" dirty="0" err="1"/>
              <a:t>Rluc</a:t>
            </a:r>
            <a:r>
              <a:rPr lang="fr-FR" dirty="0"/>
              <a:t> expression </a:t>
            </a:r>
          </a:p>
          <a:p>
            <a:endParaRPr lang="fr-FR" dirty="0"/>
          </a:p>
          <a:p>
            <a:endParaRPr lang="fr-FR" dirty="0"/>
          </a:p>
        </p:txBody>
      </p:sp>
    </p:spTree>
    <p:extLst>
      <p:ext uri="{BB962C8B-B14F-4D97-AF65-F5344CB8AC3E}">
        <p14:creationId xmlns:p14="http://schemas.microsoft.com/office/powerpoint/2010/main" val="3288540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 knowledge: a constant evolution </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954107"/>
          </a:xfrm>
          <a:prstGeom prst="rect">
            <a:avLst/>
          </a:prstGeom>
        </p:spPr>
        <p:txBody>
          <a:bodyPr wrap="square">
            <a:spAutoFit/>
          </a:bodyPr>
          <a:lstStyle/>
          <a:p>
            <a:pPr algn="just"/>
            <a:r>
              <a:rPr lang="fr-FR" sz="1400" dirty="0">
                <a:latin typeface="Wingdings"/>
                <a:ea typeface="Wingdings"/>
                <a:cs typeface="Wingdings"/>
                <a:sym typeface="Wingdings"/>
              </a:rPr>
              <a:t></a:t>
            </a:r>
            <a:r>
              <a:rPr lang="fr-FR" sz="1400" dirty="0">
                <a:latin typeface="Avenir Book"/>
                <a:cs typeface="Avenir Book"/>
                <a:sym typeface="Wingdings"/>
              </a:rPr>
              <a:t> </a:t>
            </a:r>
            <a:r>
              <a:rPr lang="fr-FR" sz="1400" dirty="0" err="1">
                <a:latin typeface="Avenir Book"/>
                <a:cs typeface="Avenir Book"/>
              </a:rPr>
              <a:t>Discovery</a:t>
            </a:r>
            <a:r>
              <a:rPr lang="fr-FR" sz="1400" dirty="0">
                <a:latin typeface="Avenir Book"/>
                <a:cs typeface="Avenir Book"/>
              </a:rPr>
              <a:t> of </a:t>
            </a:r>
            <a:r>
              <a:rPr lang="fr-FR" sz="1400" dirty="0" err="1">
                <a:latin typeface="Avenir Book"/>
                <a:cs typeface="Avenir Book"/>
              </a:rPr>
              <a:t>genetics</a:t>
            </a:r>
            <a:r>
              <a:rPr lang="fr-FR" sz="1400" dirty="0">
                <a:latin typeface="Avenir Book"/>
                <a:cs typeface="Avenir Book"/>
              </a:rPr>
              <a:t> </a:t>
            </a:r>
            <a:r>
              <a:rPr lang="fr-FR" sz="1400" dirty="0" err="1">
                <a:latin typeface="Avenir Book"/>
                <a:cs typeface="Avenir Book"/>
              </a:rPr>
              <a:t>laws</a:t>
            </a:r>
            <a:r>
              <a:rPr lang="fr-FR" sz="1400" dirty="0">
                <a:latin typeface="Avenir Book"/>
                <a:cs typeface="Avenir Book"/>
              </a:rPr>
              <a:t> (Mendel)</a:t>
            </a:r>
          </a:p>
          <a:p>
            <a:pPr algn="just"/>
            <a:r>
              <a:rPr lang="fr-FR" sz="1400" dirty="0">
                <a:latin typeface="Wingdings"/>
                <a:ea typeface="Wingdings"/>
                <a:cs typeface="Wingdings"/>
                <a:sym typeface="Wingdings"/>
              </a:rPr>
              <a:t></a:t>
            </a:r>
            <a:r>
              <a:rPr lang="fr-FR" sz="1400" dirty="0">
                <a:latin typeface="Avenir Book"/>
                <a:cs typeface="Avenir Book"/>
                <a:sym typeface="Wingdings"/>
              </a:rPr>
              <a:t> </a:t>
            </a:r>
            <a:r>
              <a:rPr lang="fr-FR" sz="1400" dirty="0" err="1">
                <a:latin typeface="Avenir Book"/>
                <a:cs typeface="Avenir Book"/>
              </a:rPr>
              <a:t>Discovery</a:t>
            </a:r>
            <a:r>
              <a:rPr lang="fr-FR" sz="1400" dirty="0">
                <a:latin typeface="Avenir Book"/>
                <a:cs typeface="Avenir Book"/>
              </a:rPr>
              <a:t> of the double </a:t>
            </a:r>
            <a:r>
              <a:rPr lang="fr-FR" sz="1400" dirty="0" err="1">
                <a:latin typeface="Avenir Book"/>
                <a:cs typeface="Avenir Book"/>
              </a:rPr>
              <a:t>helix</a:t>
            </a:r>
            <a:r>
              <a:rPr lang="fr-FR" sz="1400" dirty="0">
                <a:latin typeface="Avenir Book"/>
                <a:cs typeface="Avenir Book"/>
              </a:rPr>
              <a:t> structure of DNA</a:t>
            </a:r>
          </a:p>
          <a:p>
            <a:pPr algn="just"/>
            <a:r>
              <a:rPr lang="fr-FR" sz="1400" dirty="0">
                <a:latin typeface="Wingdings"/>
                <a:ea typeface="Wingdings"/>
                <a:cs typeface="Wingdings"/>
                <a:sym typeface="Wingdings"/>
              </a:rPr>
              <a:t></a:t>
            </a:r>
            <a:r>
              <a:rPr lang="fr-FR" sz="1400" dirty="0">
                <a:latin typeface="Avenir Book"/>
                <a:cs typeface="Avenir Book"/>
                <a:sym typeface="Wingdings"/>
              </a:rPr>
              <a:t> </a:t>
            </a:r>
            <a:r>
              <a:rPr lang="fr-FR" sz="1400" dirty="0">
                <a:latin typeface="Avenir Book"/>
                <a:cs typeface="Avenir Book"/>
              </a:rPr>
              <a:t>Technologies: recombinant DNA, PCR</a:t>
            </a:r>
          </a:p>
          <a:p>
            <a:pPr algn="just"/>
            <a:r>
              <a:rPr lang="fr-FR" sz="1400" dirty="0">
                <a:latin typeface="Wingdings"/>
                <a:ea typeface="Wingdings"/>
                <a:cs typeface="Wingdings"/>
                <a:sym typeface="Wingdings"/>
              </a:rPr>
              <a:t></a:t>
            </a:r>
            <a:r>
              <a:rPr lang="fr-FR" sz="1400" dirty="0">
                <a:latin typeface="Avenir Book"/>
                <a:cs typeface="Avenir Book"/>
                <a:sym typeface="Wingdings"/>
              </a:rPr>
              <a:t> </a:t>
            </a:r>
            <a:r>
              <a:rPr lang="fr-FR" sz="1400" dirty="0">
                <a:latin typeface="Avenir Book"/>
                <a:cs typeface="Avenir Book"/>
              </a:rPr>
              <a:t>Relationship </a:t>
            </a:r>
            <a:r>
              <a:rPr lang="fr-FR" sz="1400" dirty="0" err="1">
                <a:latin typeface="Avenir Book"/>
                <a:cs typeface="Avenir Book"/>
              </a:rPr>
              <a:t>between</a:t>
            </a:r>
            <a:r>
              <a:rPr lang="fr-FR" sz="1400" dirty="0">
                <a:latin typeface="Avenir Book"/>
                <a:cs typeface="Avenir Book"/>
              </a:rPr>
              <a:t> </a:t>
            </a:r>
            <a:r>
              <a:rPr lang="fr-FR" sz="1400" dirty="0" err="1">
                <a:latin typeface="Avenir Book"/>
                <a:cs typeface="Avenir Book"/>
              </a:rPr>
              <a:t>genes</a:t>
            </a:r>
            <a:r>
              <a:rPr lang="fr-FR" sz="1400" dirty="0">
                <a:latin typeface="Avenir Book"/>
                <a:cs typeface="Avenir Book"/>
              </a:rPr>
              <a:t> and </a:t>
            </a:r>
            <a:r>
              <a:rPr lang="fr-FR" sz="1400" dirty="0" err="1">
                <a:latin typeface="Avenir Book"/>
                <a:cs typeface="Avenir Book"/>
              </a:rPr>
              <a:t>diseases</a:t>
            </a:r>
            <a:r>
              <a:rPr lang="fr-FR" sz="1400" dirty="0">
                <a:latin typeface="Avenir Book"/>
                <a:cs typeface="Avenir Book"/>
              </a:rPr>
              <a:t> …</a:t>
            </a:r>
          </a:p>
        </p:txBody>
      </p:sp>
      <p:sp>
        <p:nvSpPr>
          <p:cNvPr id="37" name="Rectangle 36"/>
          <p:cNvSpPr/>
          <p:nvPr/>
        </p:nvSpPr>
        <p:spPr>
          <a:xfrm>
            <a:off x="756703" y="6557918"/>
            <a:ext cx="8366143" cy="261610"/>
          </a:xfrm>
          <a:prstGeom prst="rect">
            <a:avLst/>
          </a:prstGeom>
        </p:spPr>
        <p:txBody>
          <a:bodyPr wrap="square">
            <a:spAutoFit/>
          </a:bodyPr>
          <a:lstStyle/>
          <a:p>
            <a:pPr algn="r"/>
            <a:r>
              <a:rPr lang="fr-FR" sz="1100" dirty="0" err="1"/>
              <a:t>https</a:t>
            </a:r>
            <a:r>
              <a:rPr lang="fr-FR" sz="1100" dirty="0"/>
              <a:t>://</a:t>
            </a:r>
            <a:r>
              <a:rPr lang="fr-FR" sz="1100" dirty="0" err="1"/>
              <a:t>exploreable.files.wordpress.com</a:t>
            </a:r>
            <a:r>
              <a:rPr lang="fr-FR" sz="1100" dirty="0"/>
              <a:t>/2011/05/</a:t>
            </a:r>
            <a:r>
              <a:rPr lang="fr-FR" sz="1100" dirty="0" err="1"/>
              <a:t>hgp-summary.jpg</a:t>
            </a:r>
            <a:endParaRPr lang="fr-FR" sz="1100" dirty="0"/>
          </a:p>
        </p:txBody>
      </p:sp>
      <p:grpSp>
        <p:nvGrpSpPr>
          <p:cNvPr id="11" name="Grouper 10"/>
          <p:cNvGrpSpPr/>
          <p:nvPr/>
        </p:nvGrpSpPr>
        <p:grpSpPr>
          <a:xfrm>
            <a:off x="12330" y="2121068"/>
            <a:ext cx="9144000" cy="4509243"/>
            <a:chOff x="0" y="986228"/>
            <a:chExt cx="9144000" cy="4509243"/>
          </a:xfrm>
        </p:grpSpPr>
        <p:pic>
          <p:nvPicPr>
            <p:cNvPr id="12" name="Image 11"/>
            <p:cNvPicPr>
              <a:picLocks noChangeAspect="1"/>
            </p:cNvPicPr>
            <p:nvPr/>
          </p:nvPicPr>
          <p:blipFill>
            <a:blip r:embed="rId2"/>
            <a:stretch>
              <a:fillRect/>
            </a:stretch>
          </p:blipFill>
          <p:spPr>
            <a:xfrm>
              <a:off x="0" y="1358900"/>
              <a:ext cx="9144000" cy="4136571"/>
            </a:xfrm>
            <a:prstGeom prst="rect">
              <a:avLst/>
            </a:prstGeom>
          </p:spPr>
        </p:pic>
        <p:cxnSp>
          <p:nvCxnSpPr>
            <p:cNvPr id="13" name="Connecteur droit avec flèche 12"/>
            <p:cNvCxnSpPr/>
            <p:nvPr/>
          </p:nvCxnSpPr>
          <p:spPr>
            <a:xfrm>
              <a:off x="1080930" y="986228"/>
              <a:ext cx="0" cy="379456"/>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a:off x="3084424" y="986228"/>
              <a:ext cx="0" cy="379456"/>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a:off x="3966452" y="986228"/>
              <a:ext cx="0" cy="379456"/>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a:off x="6402318" y="986228"/>
              <a:ext cx="0" cy="379456"/>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a:off x="5798066" y="986228"/>
              <a:ext cx="0" cy="379456"/>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73677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Content Placeholder 4"/>
          <p:cNvSpPr txBox="1">
            <a:spLocks/>
          </p:cNvSpPr>
          <p:nvPr/>
        </p:nvSpPr>
        <p:spPr>
          <a:xfrm>
            <a:off x="1126246" y="2687638"/>
            <a:ext cx="7569200" cy="26209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fr-FR" sz="4000" b="1" dirty="0">
                <a:latin typeface="Avenir Book"/>
                <a:cs typeface="Avenir Book"/>
              </a:rPr>
              <a:t> </a:t>
            </a:r>
          </a:p>
          <a:p>
            <a:pPr marL="0" indent="0" algn="ctr">
              <a:buNone/>
            </a:pPr>
            <a:r>
              <a:rPr lang="fr-FR" sz="4000" dirty="0" err="1">
                <a:latin typeface="Avenir Book"/>
                <a:cs typeface="Avenir Book"/>
              </a:rPr>
              <a:t>Proteins</a:t>
            </a:r>
            <a:r>
              <a:rPr lang="fr-FR" sz="4000" dirty="0">
                <a:latin typeface="Avenir Book"/>
                <a:cs typeface="Avenir Book"/>
              </a:rPr>
              <a:t> </a:t>
            </a:r>
          </a:p>
        </p:txBody>
      </p:sp>
      <p:sp>
        <p:nvSpPr>
          <p:cNvPr id="3" name="ZoneTexte 2"/>
          <p:cNvSpPr txBox="1"/>
          <p:nvPr/>
        </p:nvSpPr>
        <p:spPr>
          <a:xfrm>
            <a:off x="6451100" y="308044"/>
            <a:ext cx="2692900" cy="707886"/>
          </a:xfrm>
          <a:prstGeom prst="rect">
            <a:avLst/>
          </a:prstGeom>
          <a:solidFill>
            <a:srgbClr val="0F3234"/>
          </a:solidFill>
        </p:spPr>
        <p:txBody>
          <a:bodyPr wrap="square" rtlCol="0">
            <a:spAutoFit/>
          </a:bodyPr>
          <a:lstStyle/>
          <a:p>
            <a:pPr algn="ctr"/>
            <a:r>
              <a:rPr lang="fr-FR" sz="4000" dirty="0">
                <a:solidFill>
                  <a:schemeClr val="bg1"/>
                </a:solidFill>
              </a:rPr>
              <a:t>Part 4</a:t>
            </a:r>
          </a:p>
        </p:txBody>
      </p:sp>
      <p:grpSp>
        <p:nvGrpSpPr>
          <p:cNvPr id="4" name="Grouper 3"/>
          <p:cNvGrpSpPr/>
          <p:nvPr/>
        </p:nvGrpSpPr>
        <p:grpSpPr>
          <a:xfrm>
            <a:off x="61843" y="99195"/>
            <a:ext cx="1064403" cy="6758805"/>
            <a:chOff x="61843" y="99195"/>
            <a:chExt cx="1064403" cy="6758805"/>
          </a:xfrm>
        </p:grpSpPr>
        <p:sp>
          <p:nvSpPr>
            <p:cNvPr id="5"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6"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888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5724645"/>
          </a:xfrm>
          <a:prstGeom prst="rect">
            <a:avLst/>
          </a:prstGeom>
        </p:spPr>
        <p:txBody>
          <a:bodyPr wrap="square">
            <a:spAutoFit/>
          </a:bodyPr>
          <a:lstStyle/>
          <a:p>
            <a:pPr algn="just"/>
            <a:r>
              <a:rPr lang="fr-FR" sz="2400" b="1" dirty="0" err="1">
                <a:latin typeface="Avenir Book"/>
                <a:cs typeface="Avenir Book"/>
              </a:rPr>
              <a:t>Definition</a:t>
            </a:r>
            <a:endParaRPr lang="fr-FR" sz="2400" b="1" dirty="0">
              <a:latin typeface="Avenir Book"/>
              <a:cs typeface="Avenir Book"/>
            </a:endParaRPr>
          </a:p>
          <a:p>
            <a:pPr algn="just"/>
            <a:endParaRPr lang="fr-FR" dirty="0">
              <a:latin typeface="Avenir Book"/>
              <a:cs typeface="Avenir Book"/>
            </a:endParaRPr>
          </a:p>
          <a:p>
            <a:endParaRPr lang="fr-FR" dirty="0"/>
          </a:p>
          <a:p>
            <a:pPr marL="285750" indent="-285750">
              <a:buFont typeface="Wingdings" charset="0"/>
              <a:buChar char=""/>
            </a:pPr>
            <a:r>
              <a:rPr lang="fr-FR" b="1" dirty="0" err="1"/>
              <a:t>Proteins</a:t>
            </a:r>
            <a:r>
              <a:rPr lang="fr-FR" dirty="0"/>
              <a:t> </a:t>
            </a:r>
            <a:r>
              <a:rPr lang="fr-FR" dirty="0" err="1"/>
              <a:t>consist</a:t>
            </a:r>
            <a:r>
              <a:rPr lang="fr-FR" dirty="0"/>
              <a:t> of one or more long </a:t>
            </a:r>
            <a:r>
              <a:rPr lang="fr-FR" dirty="0" err="1"/>
              <a:t>chains</a:t>
            </a:r>
            <a:r>
              <a:rPr lang="fr-FR" dirty="0"/>
              <a:t> of </a:t>
            </a:r>
            <a:r>
              <a:rPr lang="fr-FR" dirty="0" err="1"/>
              <a:t>amino</a:t>
            </a:r>
            <a:r>
              <a:rPr lang="fr-FR" dirty="0"/>
              <a:t> </a:t>
            </a:r>
            <a:r>
              <a:rPr lang="fr-FR" dirty="0" err="1"/>
              <a:t>acid</a:t>
            </a:r>
            <a:r>
              <a:rPr lang="fr-FR" dirty="0"/>
              <a:t> </a:t>
            </a:r>
            <a:r>
              <a:rPr lang="fr-FR" dirty="0" err="1"/>
              <a:t>residues</a:t>
            </a:r>
            <a:r>
              <a:rPr lang="fr-FR" dirty="0"/>
              <a:t> </a:t>
            </a:r>
            <a:r>
              <a:rPr lang="fr-FR" dirty="0">
                <a:sym typeface="Wingdings"/>
              </a:rPr>
              <a:t></a:t>
            </a:r>
            <a:r>
              <a:rPr lang="fr-FR" dirty="0"/>
              <a:t> large </a:t>
            </a:r>
            <a:r>
              <a:rPr lang="fr-FR" dirty="0" err="1"/>
              <a:t>biomolecules</a:t>
            </a:r>
            <a:r>
              <a:rPr lang="fr-FR" dirty="0"/>
              <a:t>, or </a:t>
            </a:r>
            <a:r>
              <a:rPr lang="fr-FR" dirty="0" err="1"/>
              <a:t>macromolecules</a:t>
            </a:r>
            <a:r>
              <a:rPr lang="fr-FR" dirty="0"/>
              <a:t>. </a:t>
            </a:r>
          </a:p>
          <a:p>
            <a:pPr marL="285750" indent="-285750">
              <a:buFont typeface="Wingdings" charset="0"/>
              <a:buChar char=""/>
            </a:pPr>
            <a:endParaRPr lang="fr-FR" dirty="0"/>
          </a:p>
          <a:p>
            <a:pPr marL="285750" indent="-285750">
              <a:buFont typeface="Wingdings" charset="0"/>
              <a:buChar char=""/>
            </a:pPr>
            <a:r>
              <a:rPr lang="fr-FR" dirty="0" err="1"/>
              <a:t>Perform</a:t>
            </a:r>
            <a:r>
              <a:rPr lang="fr-FR" dirty="0"/>
              <a:t> a </a:t>
            </a:r>
            <a:r>
              <a:rPr lang="fr-FR" dirty="0" err="1"/>
              <a:t>vast</a:t>
            </a:r>
            <a:r>
              <a:rPr lang="fr-FR" dirty="0"/>
              <a:t> </a:t>
            </a:r>
            <a:r>
              <a:rPr lang="fr-FR" dirty="0" err="1"/>
              <a:t>array</a:t>
            </a:r>
            <a:r>
              <a:rPr lang="fr-FR" dirty="0"/>
              <a:t> of </a:t>
            </a:r>
            <a:r>
              <a:rPr lang="fr-FR" dirty="0" err="1"/>
              <a:t>functions</a:t>
            </a:r>
            <a:r>
              <a:rPr lang="fr-FR" dirty="0"/>
              <a:t> </a:t>
            </a:r>
            <a:r>
              <a:rPr lang="fr-FR" dirty="0" err="1"/>
              <a:t>within</a:t>
            </a:r>
            <a:r>
              <a:rPr lang="fr-FR" dirty="0"/>
              <a:t> </a:t>
            </a:r>
            <a:r>
              <a:rPr lang="fr-FR" dirty="0" err="1"/>
              <a:t>organisms</a:t>
            </a:r>
            <a:r>
              <a:rPr lang="fr-FR" dirty="0"/>
              <a:t>:</a:t>
            </a:r>
          </a:p>
          <a:p>
            <a:pPr marL="285750" indent="-285750">
              <a:buFontTx/>
              <a:buChar char="-"/>
            </a:pPr>
            <a:r>
              <a:rPr lang="fr-FR" dirty="0" err="1"/>
              <a:t>metabolic</a:t>
            </a:r>
            <a:r>
              <a:rPr lang="fr-FR" dirty="0"/>
              <a:t> </a:t>
            </a:r>
            <a:r>
              <a:rPr lang="fr-FR" dirty="0" err="1"/>
              <a:t>reactions</a:t>
            </a:r>
            <a:endParaRPr lang="fr-FR" dirty="0"/>
          </a:p>
          <a:p>
            <a:pPr marL="285750" indent="-285750">
              <a:buFontTx/>
              <a:buChar char="-"/>
            </a:pPr>
            <a:r>
              <a:rPr lang="fr-FR" dirty="0"/>
              <a:t>DNA </a:t>
            </a:r>
            <a:r>
              <a:rPr lang="fr-FR" dirty="0" err="1"/>
              <a:t>replication</a:t>
            </a:r>
            <a:endParaRPr lang="fr-FR" dirty="0"/>
          </a:p>
          <a:p>
            <a:pPr marL="285750" indent="-285750">
              <a:buFontTx/>
              <a:buChar char="-"/>
            </a:pPr>
            <a:r>
              <a:rPr lang="fr-FR" dirty="0" err="1"/>
              <a:t>response</a:t>
            </a:r>
            <a:r>
              <a:rPr lang="fr-FR" dirty="0"/>
              <a:t> to stimuli</a:t>
            </a:r>
          </a:p>
          <a:p>
            <a:pPr marL="285750" indent="-285750">
              <a:buFontTx/>
              <a:buChar char="-"/>
            </a:pPr>
            <a:r>
              <a:rPr lang="fr-FR" dirty="0" err="1"/>
              <a:t>transporting</a:t>
            </a:r>
            <a:r>
              <a:rPr lang="fr-FR" dirty="0"/>
              <a:t> </a:t>
            </a:r>
            <a:r>
              <a:rPr lang="fr-FR" dirty="0" err="1"/>
              <a:t>molecules</a:t>
            </a:r>
            <a:r>
              <a:rPr lang="fr-FR" dirty="0"/>
              <a:t> </a:t>
            </a:r>
            <a:r>
              <a:rPr lang="fr-FR" dirty="0" err="1"/>
              <a:t>from</a:t>
            </a:r>
            <a:r>
              <a:rPr lang="fr-FR" dirty="0"/>
              <a:t> one location to </a:t>
            </a:r>
            <a:r>
              <a:rPr lang="fr-FR" dirty="0" err="1"/>
              <a:t>another</a:t>
            </a:r>
            <a:r>
              <a:rPr lang="fr-FR" dirty="0"/>
              <a:t>… </a:t>
            </a:r>
          </a:p>
          <a:p>
            <a:pPr marL="285750" indent="-285750">
              <a:buFontTx/>
              <a:buChar char="-"/>
            </a:pPr>
            <a:endParaRPr lang="fr-FR" dirty="0"/>
          </a:p>
          <a:p>
            <a:pPr marL="285750" indent="-285750">
              <a:buFont typeface="Wingdings" charset="0"/>
              <a:buChar char=""/>
            </a:pPr>
            <a:r>
              <a:rPr lang="fr-FR" dirty="0" err="1"/>
              <a:t>Proteins</a:t>
            </a:r>
            <a:r>
              <a:rPr lang="fr-FR" dirty="0"/>
              <a:t> are </a:t>
            </a:r>
            <a:r>
              <a:rPr lang="fr-FR" dirty="0" err="1"/>
              <a:t>assembled</a:t>
            </a:r>
            <a:r>
              <a:rPr lang="fr-FR" dirty="0"/>
              <a:t> </a:t>
            </a:r>
            <a:r>
              <a:rPr lang="fr-FR" dirty="0" err="1"/>
              <a:t>from</a:t>
            </a:r>
            <a:r>
              <a:rPr lang="fr-FR" dirty="0"/>
              <a:t> </a:t>
            </a:r>
            <a:r>
              <a:rPr lang="fr-FR" dirty="0" err="1"/>
              <a:t>amino</a:t>
            </a:r>
            <a:r>
              <a:rPr lang="fr-FR" dirty="0"/>
              <a:t> </a:t>
            </a:r>
            <a:r>
              <a:rPr lang="fr-FR" dirty="0" err="1"/>
              <a:t>acids</a:t>
            </a:r>
            <a:r>
              <a:rPr lang="fr-FR" dirty="0"/>
              <a:t> </a:t>
            </a:r>
            <a:r>
              <a:rPr lang="fr-FR" dirty="0" err="1"/>
              <a:t>using</a:t>
            </a:r>
            <a:r>
              <a:rPr lang="fr-FR" dirty="0"/>
              <a:t> information </a:t>
            </a:r>
            <a:r>
              <a:rPr lang="fr-FR" dirty="0" err="1"/>
              <a:t>encoded</a:t>
            </a:r>
            <a:r>
              <a:rPr lang="fr-FR" dirty="0"/>
              <a:t> in </a:t>
            </a:r>
            <a:r>
              <a:rPr lang="fr-FR" dirty="0" err="1"/>
              <a:t>genes</a:t>
            </a:r>
            <a:r>
              <a:rPr lang="fr-FR" dirty="0"/>
              <a:t>. </a:t>
            </a:r>
            <a:r>
              <a:rPr lang="fr-FR" dirty="0" err="1"/>
              <a:t>Each</a:t>
            </a:r>
            <a:r>
              <a:rPr lang="fr-FR" dirty="0"/>
              <a:t> </a:t>
            </a:r>
            <a:r>
              <a:rPr lang="fr-FR" dirty="0" err="1"/>
              <a:t>protein</a:t>
            </a:r>
            <a:r>
              <a:rPr lang="fr-FR" dirty="0"/>
              <a:t> has </a:t>
            </a:r>
            <a:r>
              <a:rPr lang="fr-FR" dirty="0" err="1"/>
              <a:t>its</a:t>
            </a:r>
            <a:r>
              <a:rPr lang="fr-FR" dirty="0"/>
              <a:t> </a:t>
            </a:r>
            <a:r>
              <a:rPr lang="fr-FR" dirty="0" err="1"/>
              <a:t>own</a:t>
            </a:r>
            <a:r>
              <a:rPr lang="fr-FR" dirty="0"/>
              <a:t> unique </a:t>
            </a:r>
            <a:r>
              <a:rPr lang="fr-FR" dirty="0" err="1"/>
              <a:t>amino</a:t>
            </a:r>
            <a:r>
              <a:rPr lang="fr-FR" dirty="0"/>
              <a:t> </a:t>
            </a:r>
            <a:r>
              <a:rPr lang="fr-FR" dirty="0" err="1"/>
              <a:t>acid</a:t>
            </a:r>
            <a:r>
              <a:rPr lang="fr-FR" dirty="0"/>
              <a:t> </a:t>
            </a:r>
            <a:r>
              <a:rPr lang="fr-FR" dirty="0" err="1"/>
              <a:t>sequence</a:t>
            </a:r>
            <a:r>
              <a:rPr lang="fr-FR" dirty="0"/>
              <a:t> </a:t>
            </a:r>
            <a:r>
              <a:rPr lang="fr-FR" dirty="0" err="1"/>
              <a:t>that</a:t>
            </a:r>
            <a:r>
              <a:rPr lang="fr-FR" dirty="0"/>
              <a:t> </a:t>
            </a:r>
            <a:r>
              <a:rPr lang="fr-FR" dirty="0" err="1"/>
              <a:t>is</a:t>
            </a:r>
            <a:r>
              <a:rPr lang="fr-FR" dirty="0"/>
              <a:t> </a:t>
            </a:r>
            <a:r>
              <a:rPr lang="fr-FR" dirty="0" err="1"/>
              <a:t>specified</a:t>
            </a:r>
            <a:r>
              <a:rPr lang="fr-FR" dirty="0"/>
              <a:t> by the </a:t>
            </a:r>
            <a:r>
              <a:rPr lang="fr-FR" dirty="0" err="1"/>
              <a:t>nucleotide</a:t>
            </a:r>
            <a:r>
              <a:rPr lang="fr-FR" dirty="0"/>
              <a:t> </a:t>
            </a:r>
            <a:r>
              <a:rPr lang="fr-FR" dirty="0" err="1"/>
              <a:t>sequence</a:t>
            </a:r>
            <a:r>
              <a:rPr lang="fr-FR" dirty="0"/>
              <a:t> of the </a:t>
            </a:r>
            <a:r>
              <a:rPr lang="fr-FR" dirty="0" err="1"/>
              <a:t>gene</a:t>
            </a:r>
            <a:r>
              <a:rPr lang="fr-FR" dirty="0"/>
              <a:t> </a:t>
            </a:r>
            <a:r>
              <a:rPr lang="fr-FR" dirty="0" err="1"/>
              <a:t>encoding</a:t>
            </a:r>
            <a:r>
              <a:rPr lang="fr-FR" dirty="0"/>
              <a:t> </a:t>
            </a:r>
            <a:r>
              <a:rPr lang="fr-FR" dirty="0" err="1"/>
              <a:t>this</a:t>
            </a:r>
            <a:r>
              <a:rPr lang="fr-FR" dirty="0"/>
              <a:t> </a:t>
            </a:r>
            <a:r>
              <a:rPr lang="fr-FR" dirty="0" err="1"/>
              <a:t>protein</a:t>
            </a:r>
            <a:r>
              <a:rPr lang="fr-FR" dirty="0"/>
              <a:t>. </a:t>
            </a:r>
          </a:p>
          <a:p>
            <a:pPr marL="285750" indent="-285750">
              <a:buFont typeface="Wingdings" charset="0"/>
              <a:buChar char=""/>
            </a:pPr>
            <a:endParaRPr lang="fr-FR" dirty="0"/>
          </a:p>
          <a:p>
            <a:pPr marL="285750" indent="-285750">
              <a:buFont typeface="Wingdings" charset="0"/>
              <a:buChar char=""/>
            </a:pPr>
            <a:r>
              <a:rPr lang="fr-FR" dirty="0"/>
              <a:t>In </a:t>
            </a:r>
            <a:r>
              <a:rPr lang="fr-FR" dirty="0" err="1"/>
              <a:t>general</a:t>
            </a:r>
            <a:r>
              <a:rPr lang="fr-FR" dirty="0"/>
              <a:t>, the </a:t>
            </a:r>
            <a:r>
              <a:rPr lang="fr-FR" dirty="0" err="1"/>
              <a:t>genetic</a:t>
            </a:r>
            <a:r>
              <a:rPr lang="fr-FR" dirty="0"/>
              <a:t> code </a:t>
            </a:r>
            <a:r>
              <a:rPr lang="fr-FR" dirty="0" err="1"/>
              <a:t>specifies</a:t>
            </a:r>
            <a:r>
              <a:rPr lang="fr-FR" dirty="0"/>
              <a:t> 20 standard </a:t>
            </a:r>
            <a:r>
              <a:rPr lang="fr-FR" dirty="0" err="1"/>
              <a:t>amino</a:t>
            </a:r>
            <a:r>
              <a:rPr lang="fr-FR" dirty="0"/>
              <a:t> </a:t>
            </a:r>
            <a:r>
              <a:rPr lang="fr-FR" dirty="0" err="1"/>
              <a:t>acids</a:t>
            </a:r>
            <a:r>
              <a:rPr lang="fr-FR" dirty="0"/>
              <a:t>; </a:t>
            </a:r>
            <a:r>
              <a:rPr lang="fr-FR" dirty="0" err="1"/>
              <a:t>however</a:t>
            </a:r>
            <a:r>
              <a:rPr lang="fr-FR" dirty="0"/>
              <a:t>, in certain </a:t>
            </a:r>
            <a:r>
              <a:rPr lang="fr-FR" dirty="0" err="1"/>
              <a:t>organisms</a:t>
            </a:r>
            <a:r>
              <a:rPr lang="fr-FR" dirty="0"/>
              <a:t> the </a:t>
            </a:r>
            <a:r>
              <a:rPr lang="fr-FR" dirty="0" err="1"/>
              <a:t>genetic</a:t>
            </a:r>
            <a:r>
              <a:rPr lang="fr-FR" dirty="0"/>
              <a:t> code </a:t>
            </a:r>
            <a:r>
              <a:rPr lang="fr-FR" dirty="0" err="1"/>
              <a:t>can</a:t>
            </a:r>
            <a:r>
              <a:rPr lang="fr-FR" dirty="0"/>
              <a:t> </a:t>
            </a:r>
            <a:r>
              <a:rPr lang="fr-FR" dirty="0" err="1"/>
              <a:t>include</a:t>
            </a:r>
            <a:r>
              <a:rPr lang="fr-FR" dirty="0"/>
              <a:t> </a:t>
            </a:r>
            <a:r>
              <a:rPr lang="fr-FR" dirty="0" err="1"/>
              <a:t>selenocysteine</a:t>
            </a:r>
            <a:r>
              <a:rPr lang="fr-FR" dirty="0"/>
              <a:t> and—in certain </a:t>
            </a:r>
            <a:r>
              <a:rPr lang="fr-FR" dirty="0" err="1"/>
              <a:t>archaea</a:t>
            </a:r>
            <a:r>
              <a:rPr lang="fr-FR" dirty="0"/>
              <a:t>—</a:t>
            </a:r>
            <a:r>
              <a:rPr lang="fr-FR" dirty="0" err="1"/>
              <a:t>pyrrolysine</a:t>
            </a:r>
            <a:r>
              <a:rPr lang="fr-FR" dirty="0"/>
              <a:t>. </a:t>
            </a:r>
          </a:p>
          <a:p>
            <a:endParaRPr lang="fr-FR" dirty="0"/>
          </a:p>
        </p:txBody>
      </p:sp>
      <p:sp>
        <p:nvSpPr>
          <p:cNvPr id="11" name="Rectangle 10"/>
          <p:cNvSpPr/>
          <p:nvPr/>
        </p:nvSpPr>
        <p:spPr>
          <a:xfrm>
            <a:off x="6962284" y="6539249"/>
            <a:ext cx="2159115" cy="246221"/>
          </a:xfrm>
          <a:prstGeom prst="rect">
            <a:avLst/>
          </a:prstGeom>
        </p:spPr>
        <p:txBody>
          <a:bodyPr wrap="none">
            <a:spAutoFit/>
          </a:bodyPr>
          <a:lstStyle/>
          <a:p>
            <a:r>
              <a:rPr lang="nl-NL" sz="1000" dirty="0" err="1"/>
              <a:t>https</a:t>
            </a:r>
            <a:r>
              <a:rPr lang="nl-NL" sz="1000" dirty="0"/>
              <a:t>://</a:t>
            </a:r>
            <a:r>
              <a:rPr lang="nl-NL" sz="1000" dirty="0" err="1"/>
              <a:t>en.wikipedia.org</a:t>
            </a:r>
            <a:r>
              <a:rPr lang="nl-NL" sz="1000" dirty="0"/>
              <a:t>/</a:t>
            </a:r>
            <a:r>
              <a:rPr lang="nl-NL" sz="1000" dirty="0" err="1"/>
              <a:t>wiki</a:t>
            </a:r>
            <a:r>
              <a:rPr lang="nl-NL" sz="1000" dirty="0"/>
              <a:t>/</a:t>
            </a:r>
            <a:r>
              <a:rPr lang="nl-NL" sz="1000" dirty="0" err="1"/>
              <a:t>Protein</a:t>
            </a:r>
            <a:endParaRPr lang="en-US" sz="1000" dirty="0"/>
          </a:p>
        </p:txBody>
      </p:sp>
    </p:spTree>
    <p:extLst>
      <p:ext uri="{BB962C8B-B14F-4D97-AF65-F5344CB8AC3E}">
        <p14:creationId xmlns:p14="http://schemas.microsoft.com/office/powerpoint/2010/main" val="1739741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2123658"/>
          </a:xfrm>
          <a:prstGeom prst="rect">
            <a:avLst/>
          </a:prstGeom>
        </p:spPr>
        <p:txBody>
          <a:bodyPr wrap="square">
            <a:spAutoFit/>
          </a:bodyPr>
          <a:lstStyle/>
          <a:p>
            <a:pPr algn="just"/>
            <a:r>
              <a:rPr lang="fr-FR" sz="2400" b="1" dirty="0" err="1">
                <a:latin typeface="Avenir Book"/>
                <a:cs typeface="Avenir Book"/>
              </a:rPr>
              <a:t>Primary</a:t>
            </a:r>
            <a:r>
              <a:rPr lang="fr-FR" sz="2400" b="1" dirty="0">
                <a:latin typeface="Avenir Book"/>
                <a:cs typeface="Avenir Book"/>
              </a:rPr>
              <a:t> structure</a:t>
            </a:r>
          </a:p>
          <a:p>
            <a:pPr algn="just"/>
            <a:endParaRPr lang="fr-FR" dirty="0">
              <a:latin typeface="Avenir Book"/>
              <a:cs typeface="Avenir Book"/>
            </a:endParaRPr>
          </a:p>
          <a:p>
            <a:endParaRPr lang="fr-FR" dirty="0"/>
          </a:p>
          <a:p>
            <a:pPr marL="285750" indent="-285750">
              <a:buFont typeface="Wingdings" charset="0"/>
              <a:buChar char=""/>
            </a:pPr>
            <a:r>
              <a:rPr lang="fr-FR" dirty="0"/>
              <a:t>A </a:t>
            </a:r>
            <a:r>
              <a:rPr lang="fr-FR" dirty="0" err="1"/>
              <a:t>linear</a:t>
            </a:r>
            <a:r>
              <a:rPr lang="fr-FR" dirty="0"/>
              <a:t> </a:t>
            </a:r>
            <a:r>
              <a:rPr lang="fr-FR" dirty="0" err="1"/>
              <a:t>chain</a:t>
            </a:r>
            <a:r>
              <a:rPr lang="fr-FR" dirty="0"/>
              <a:t> of </a:t>
            </a:r>
            <a:r>
              <a:rPr lang="fr-FR" dirty="0" err="1"/>
              <a:t>amino</a:t>
            </a:r>
            <a:r>
              <a:rPr lang="fr-FR" dirty="0"/>
              <a:t> </a:t>
            </a:r>
            <a:r>
              <a:rPr lang="fr-FR" dirty="0" err="1"/>
              <a:t>acid</a:t>
            </a:r>
            <a:r>
              <a:rPr lang="fr-FR" dirty="0"/>
              <a:t> </a:t>
            </a:r>
            <a:r>
              <a:rPr lang="fr-FR" dirty="0" err="1"/>
              <a:t>residues</a:t>
            </a:r>
            <a:r>
              <a:rPr lang="fr-FR" dirty="0"/>
              <a:t> </a:t>
            </a:r>
            <a:r>
              <a:rPr lang="fr-FR" dirty="0" err="1"/>
              <a:t>is</a:t>
            </a:r>
            <a:r>
              <a:rPr lang="fr-FR" dirty="0"/>
              <a:t> </a:t>
            </a:r>
            <a:r>
              <a:rPr lang="fr-FR" dirty="0" err="1"/>
              <a:t>called</a:t>
            </a:r>
            <a:r>
              <a:rPr lang="fr-FR" dirty="0"/>
              <a:t> a</a:t>
            </a:r>
            <a:r>
              <a:rPr lang="fr-FR" b="1" dirty="0">
                <a:solidFill>
                  <a:srgbClr val="D4350D"/>
                </a:solidFill>
              </a:rPr>
              <a:t> polypeptide</a:t>
            </a:r>
            <a:r>
              <a:rPr lang="fr-FR" dirty="0"/>
              <a:t>. A </a:t>
            </a:r>
            <a:r>
              <a:rPr lang="fr-FR" dirty="0" err="1"/>
              <a:t>protein</a:t>
            </a:r>
            <a:r>
              <a:rPr lang="fr-FR" dirty="0"/>
              <a:t> </a:t>
            </a:r>
            <a:r>
              <a:rPr lang="fr-FR" dirty="0" err="1"/>
              <a:t>contains</a:t>
            </a:r>
            <a:r>
              <a:rPr lang="fr-FR" dirty="0"/>
              <a:t> </a:t>
            </a:r>
            <a:r>
              <a:rPr lang="fr-FR" dirty="0" err="1"/>
              <a:t>at</a:t>
            </a:r>
            <a:r>
              <a:rPr lang="fr-FR" dirty="0"/>
              <a:t> least one long polypeptide. </a:t>
            </a:r>
          </a:p>
          <a:p>
            <a:endParaRPr lang="fr-FR" dirty="0"/>
          </a:p>
          <a:p>
            <a:endParaRPr lang="fr-FR" dirty="0"/>
          </a:p>
        </p:txBody>
      </p:sp>
      <p:pic>
        <p:nvPicPr>
          <p:cNvPr id="4" name="Image 3"/>
          <p:cNvPicPr>
            <a:picLocks noChangeAspect="1"/>
          </p:cNvPicPr>
          <p:nvPr/>
        </p:nvPicPr>
        <p:blipFill>
          <a:blip r:embed="rId2"/>
          <a:stretch>
            <a:fillRect/>
          </a:stretch>
        </p:blipFill>
        <p:spPr>
          <a:xfrm>
            <a:off x="863600" y="2645270"/>
            <a:ext cx="6651420" cy="3848100"/>
          </a:xfrm>
          <a:prstGeom prst="rect">
            <a:avLst/>
          </a:prstGeom>
        </p:spPr>
      </p:pic>
      <p:sp>
        <p:nvSpPr>
          <p:cNvPr id="12" name="Rectangle 11"/>
          <p:cNvSpPr/>
          <p:nvPr/>
        </p:nvSpPr>
        <p:spPr>
          <a:xfrm>
            <a:off x="5406491" y="6457890"/>
            <a:ext cx="3737509" cy="400110"/>
          </a:xfrm>
          <a:prstGeom prst="rect">
            <a:avLst/>
          </a:prstGeom>
        </p:spPr>
        <p:txBody>
          <a:bodyPr wrap="none">
            <a:spAutoFit/>
          </a:bodyPr>
          <a:lstStyle/>
          <a:p>
            <a:pPr algn="r"/>
            <a:r>
              <a:rPr lang="nl-NL" sz="1000" dirty="0"/>
              <a:t>https://en.wikipedia.org/wiki/Protein</a:t>
            </a:r>
          </a:p>
          <a:p>
            <a:pPr algn="r"/>
            <a:r>
              <a:rPr lang="nl-NL" sz="1000" dirty="0" err="1"/>
              <a:t>https</a:t>
            </a:r>
            <a:r>
              <a:rPr lang="nl-NL" sz="1000" dirty="0"/>
              <a:t>://</a:t>
            </a:r>
            <a:r>
              <a:rPr lang="nl-NL" sz="1000" dirty="0" err="1"/>
              <a:t>courses.lumenlearning.com</a:t>
            </a:r>
            <a:r>
              <a:rPr lang="nl-NL" sz="1000" dirty="0"/>
              <a:t>/</a:t>
            </a:r>
            <a:r>
              <a:rPr lang="nl-NL" sz="1000" dirty="0" err="1"/>
              <a:t>microbiology</a:t>
            </a:r>
            <a:r>
              <a:rPr lang="nl-NL" sz="1000" dirty="0"/>
              <a:t>/</a:t>
            </a:r>
            <a:r>
              <a:rPr lang="nl-NL" sz="1000" dirty="0" err="1"/>
              <a:t>chapter</a:t>
            </a:r>
            <a:r>
              <a:rPr lang="nl-NL" sz="1000" dirty="0"/>
              <a:t>/</a:t>
            </a:r>
            <a:r>
              <a:rPr lang="nl-NL" sz="1000" dirty="0" err="1"/>
              <a:t>proteins</a:t>
            </a:r>
            <a:r>
              <a:rPr lang="nl-NL" sz="1000" dirty="0"/>
              <a:t>/</a:t>
            </a:r>
            <a:endParaRPr lang="en-US" sz="1000" dirty="0"/>
          </a:p>
        </p:txBody>
      </p:sp>
    </p:spTree>
    <p:extLst>
      <p:ext uri="{BB962C8B-B14F-4D97-AF65-F5344CB8AC3E}">
        <p14:creationId xmlns:p14="http://schemas.microsoft.com/office/powerpoint/2010/main" val="3965568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3693319"/>
          </a:xfrm>
          <a:prstGeom prst="rect">
            <a:avLst/>
          </a:prstGeom>
        </p:spPr>
        <p:txBody>
          <a:bodyPr wrap="square">
            <a:spAutoFit/>
          </a:bodyPr>
          <a:lstStyle/>
          <a:p>
            <a:pPr algn="just"/>
            <a:r>
              <a:rPr lang="fr-FR" sz="2400" b="1" dirty="0">
                <a:latin typeface="Avenir Book"/>
                <a:cs typeface="Avenir Book"/>
              </a:rPr>
              <a:t>Important</a:t>
            </a:r>
          </a:p>
          <a:p>
            <a:pPr algn="just"/>
            <a:endParaRPr lang="fr-FR" dirty="0">
              <a:latin typeface="Avenir Book"/>
              <a:cs typeface="Avenir Book"/>
            </a:endParaRPr>
          </a:p>
          <a:p>
            <a:endParaRPr lang="fr-FR" dirty="0"/>
          </a:p>
          <a:p>
            <a:pPr marL="285750" indent="-285750">
              <a:buFont typeface="Wingdings" charset="0"/>
              <a:buChar char=""/>
            </a:pPr>
            <a:r>
              <a:rPr lang="fr-FR" sz="2400" b="1" dirty="0"/>
              <a:t>NB: Short polypeptides</a:t>
            </a:r>
            <a:r>
              <a:rPr lang="fr-FR" sz="2400" dirty="0"/>
              <a:t>, </a:t>
            </a:r>
            <a:r>
              <a:rPr lang="fr-FR" sz="2400" dirty="0" err="1"/>
              <a:t>containing</a:t>
            </a:r>
            <a:r>
              <a:rPr lang="fr-FR" sz="2400" dirty="0"/>
              <a:t> </a:t>
            </a:r>
            <a:r>
              <a:rPr lang="fr-FR" sz="2400" dirty="0" err="1"/>
              <a:t>less</a:t>
            </a:r>
            <a:r>
              <a:rPr lang="fr-FR" sz="2400" dirty="0"/>
              <a:t> </a:t>
            </a:r>
            <a:r>
              <a:rPr lang="fr-FR" sz="2400" dirty="0" err="1"/>
              <a:t>than</a:t>
            </a:r>
            <a:r>
              <a:rPr lang="fr-FR" sz="2400" dirty="0"/>
              <a:t> 20–30 </a:t>
            </a:r>
            <a:r>
              <a:rPr lang="fr-FR" sz="2400" dirty="0" err="1"/>
              <a:t>residues</a:t>
            </a:r>
            <a:r>
              <a:rPr lang="fr-FR" sz="2400" dirty="0"/>
              <a:t>, are </a:t>
            </a:r>
            <a:r>
              <a:rPr lang="fr-FR" sz="2400" dirty="0" err="1"/>
              <a:t>rarely</a:t>
            </a:r>
            <a:r>
              <a:rPr lang="fr-FR" sz="2400" dirty="0"/>
              <a:t> </a:t>
            </a:r>
            <a:r>
              <a:rPr lang="fr-FR" sz="2400" dirty="0" err="1"/>
              <a:t>considered</a:t>
            </a:r>
            <a:r>
              <a:rPr lang="fr-FR" sz="2400" dirty="0"/>
              <a:t> to </a:t>
            </a:r>
            <a:r>
              <a:rPr lang="fr-FR" sz="2400" dirty="0" err="1"/>
              <a:t>be</a:t>
            </a:r>
            <a:r>
              <a:rPr lang="fr-FR" sz="2400" dirty="0"/>
              <a:t> </a:t>
            </a:r>
            <a:r>
              <a:rPr lang="fr-FR" sz="2400" dirty="0" err="1"/>
              <a:t>proteins</a:t>
            </a:r>
            <a:r>
              <a:rPr lang="fr-FR" sz="2400" dirty="0"/>
              <a:t> and are </a:t>
            </a:r>
            <a:r>
              <a:rPr lang="fr-FR" sz="2400" dirty="0" err="1"/>
              <a:t>commonly</a:t>
            </a:r>
            <a:r>
              <a:rPr lang="fr-FR" sz="2400" dirty="0"/>
              <a:t> </a:t>
            </a:r>
            <a:r>
              <a:rPr lang="fr-FR" sz="2400" dirty="0" err="1"/>
              <a:t>called</a:t>
            </a:r>
            <a:r>
              <a:rPr lang="fr-FR" sz="2400" dirty="0"/>
              <a:t> </a:t>
            </a:r>
            <a:r>
              <a:rPr lang="fr-FR" sz="2400" b="1" dirty="0">
                <a:solidFill>
                  <a:srgbClr val="D4350D"/>
                </a:solidFill>
              </a:rPr>
              <a:t>peptides</a:t>
            </a:r>
            <a:r>
              <a:rPr lang="fr-FR" sz="2400" dirty="0"/>
              <a:t>, or </a:t>
            </a:r>
            <a:r>
              <a:rPr lang="fr-FR" sz="2400" dirty="0" err="1"/>
              <a:t>sometimes</a:t>
            </a:r>
            <a:r>
              <a:rPr lang="fr-FR" sz="2400" dirty="0"/>
              <a:t> </a:t>
            </a:r>
            <a:r>
              <a:rPr lang="fr-FR" sz="2400" b="1" dirty="0">
                <a:solidFill>
                  <a:srgbClr val="D4350D"/>
                </a:solidFill>
              </a:rPr>
              <a:t>oligopeptides</a:t>
            </a:r>
            <a:r>
              <a:rPr lang="fr-FR" sz="2400" dirty="0"/>
              <a:t>. The </a:t>
            </a:r>
            <a:r>
              <a:rPr lang="fr-FR" sz="2400" dirty="0" err="1"/>
              <a:t>individual</a:t>
            </a:r>
            <a:r>
              <a:rPr lang="fr-FR" sz="2400" dirty="0"/>
              <a:t> </a:t>
            </a:r>
            <a:r>
              <a:rPr lang="fr-FR" sz="2400" dirty="0" err="1"/>
              <a:t>amino</a:t>
            </a:r>
            <a:r>
              <a:rPr lang="fr-FR" sz="2400" dirty="0"/>
              <a:t> </a:t>
            </a:r>
            <a:r>
              <a:rPr lang="fr-FR" sz="2400" dirty="0" err="1"/>
              <a:t>acid</a:t>
            </a:r>
            <a:r>
              <a:rPr lang="fr-FR" sz="2400" dirty="0"/>
              <a:t> </a:t>
            </a:r>
            <a:r>
              <a:rPr lang="fr-FR" sz="2400" dirty="0" err="1"/>
              <a:t>residues</a:t>
            </a:r>
            <a:r>
              <a:rPr lang="fr-FR" sz="2400" dirty="0"/>
              <a:t> are </a:t>
            </a:r>
            <a:r>
              <a:rPr lang="fr-FR" sz="2400" dirty="0" err="1"/>
              <a:t>bonded</a:t>
            </a:r>
            <a:r>
              <a:rPr lang="fr-FR" sz="2400" dirty="0"/>
              <a:t> </a:t>
            </a:r>
            <a:r>
              <a:rPr lang="fr-FR" sz="2400" dirty="0" err="1"/>
              <a:t>together</a:t>
            </a:r>
            <a:r>
              <a:rPr lang="fr-FR" sz="2400" dirty="0"/>
              <a:t> by </a:t>
            </a:r>
            <a:r>
              <a:rPr lang="fr-FR" sz="2400" b="1" dirty="0">
                <a:solidFill>
                  <a:srgbClr val="D4350D"/>
                </a:solidFill>
              </a:rPr>
              <a:t>peptide bonds </a:t>
            </a:r>
            <a:r>
              <a:rPr lang="fr-FR" sz="2400" dirty="0"/>
              <a:t>and adjacent </a:t>
            </a:r>
            <a:r>
              <a:rPr lang="fr-FR" sz="2400" dirty="0" err="1"/>
              <a:t>amino</a:t>
            </a:r>
            <a:r>
              <a:rPr lang="fr-FR" sz="2400" dirty="0"/>
              <a:t> </a:t>
            </a:r>
            <a:r>
              <a:rPr lang="fr-FR" sz="2400" dirty="0" err="1"/>
              <a:t>acid</a:t>
            </a:r>
            <a:r>
              <a:rPr lang="fr-FR" sz="2400" dirty="0"/>
              <a:t> </a:t>
            </a:r>
            <a:r>
              <a:rPr lang="fr-FR" sz="2400" dirty="0" err="1"/>
              <a:t>residues</a:t>
            </a:r>
            <a:r>
              <a:rPr lang="fr-FR" sz="2400" dirty="0"/>
              <a:t>. </a:t>
            </a:r>
          </a:p>
          <a:p>
            <a:pPr marL="285750" indent="-285750">
              <a:buFont typeface="Wingdings" charset="0"/>
              <a:buChar char=""/>
            </a:pPr>
            <a:endParaRPr lang="fr-FR" dirty="0"/>
          </a:p>
          <a:p>
            <a:endParaRPr lang="fr-FR" dirty="0"/>
          </a:p>
          <a:p>
            <a:endParaRPr lang="fr-FR" dirty="0"/>
          </a:p>
        </p:txBody>
      </p:sp>
      <p:sp>
        <p:nvSpPr>
          <p:cNvPr id="11" name="Rectangle 10"/>
          <p:cNvSpPr/>
          <p:nvPr/>
        </p:nvSpPr>
        <p:spPr>
          <a:xfrm>
            <a:off x="6962284" y="6539249"/>
            <a:ext cx="2159115" cy="246221"/>
          </a:xfrm>
          <a:prstGeom prst="rect">
            <a:avLst/>
          </a:prstGeom>
        </p:spPr>
        <p:txBody>
          <a:bodyPr wrap="none">
            <a:spAutoFit/>
          </a:bodyPr>
          <a:lstStyle/>
          <a:p>
            <a:r>
              <a:rPr lang="nl-NL" sz="1000" dirty="0" err="1"/>
              <a:t>https</a:t>
            </a:r>
            <a:r>
              <a:rPr lang="nl-NL" sz="1000" dirty="0"/>
              <a:t>://</a:t>
            </a:r>
            <a:r>
              <a:rPr lang="nl-NL" sz="1000" dirty="0" err="1"/>
              <a:t>en.wikipedia.org</a:t>
            </a:r>
            <a:r>
              <a:rPr lang="nl-NL" sz="1000" dirty="0"/>
              <a:t>/</a:t>
            </a:r>
            <a:r>
              <a:rPr lang="nl-NL" sz="1000" dirty="0" err="1"/>
              <a:t>wiki</a:t>
            </a:r>
            <a:r>
              <a:rPr lang="nl-NL" sz="1000" dirty="0"/>
              <a:t>/</a:t>
            </a:r>
            <a:r>
              <a:rPr lang="nl-NL" sz="1000" dirty="0" err="1"/>
              <a:t>Protein</a:t>
            </a:r>
            <a:endParaRPr lang="en-US" sz="1000" dirty="0"/>
          </a:p>
        </p:txBody>
      </p:sp>
    </p:spTree>
    <p:extLst>
      <p:ext uri="{BB962C8B-B14F-4D97-AF65-F5344CB8AC3E}">
        <p14:creationId xmlns:p14="http://schemas.microsoft.com/office/powerpoint/2010/main" val="3338765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5170647"/>
          </a:xfrm>
          <a:prstGeom prst="rect">
            <a:avLst/>
          </a:prstGeom>
        </p:spPr>
        <p:txBody>
          <a:bodyPr wrap="square">
            <a:spAutoFit/>
          </a:bodyPr>
          <a:lstStyle/>
          <a:p>
            <a:pPr algn="just"/>
            <a:r>
              <a:rPr lang="fr-FR" sz="2400" b="1" dirty="0" err="1">
                <a:latin typeface="Avenir Book"/>
                <a:cs typeface="Avenir Book"/>
              </a:rPr>
              <a:t>Synthesis</a:t>
            </a:r>
            <a:endParaRPr lang="fr-FR" sz="2400" b="1" dirty="0">
              <a:latin typeface="Avenir Book"/>
              <a:cs typeface="Avenir Book"/>
            </a:endParaRPr>
          </a:p>
          <a:p>
            <a:pPr algn="just"/>
            <a:endParaRPr lang="fr-FR" dirty="0">
              <a:latin typeface="Avenir Book"/>
              <a:cs typeface="Avenir Book"/>
            </a:endParaRPr>
          </a:p>
          <a:p>
            <a:endParaRPr lang="fr-FR" dirty="0"/>
          </a:p>
          <a:p>
            <a:r>
              <a:rPr lang="en-US" dirty="0"/>
              <a:t>Peptides (from Gr.: π</a:t>
            </a:r>
            <a:r>
              <a:rPr lang="en-US" dirty="0" err="1"/>
              <a:t>ε</a:t>
            </a:r>
            <a:r>
              <a:rPr lang="en-US" dirty="0"/>
              <a:t>π</a:t>
            </a:r>
            <a:r>
              <a:rPr lang="en-US" dirty="0" err="1"/>
              <a:t>τός</a:t>
            </a:r>
            <a:r>
              <a:rPr lang="en-US" dirty="0"/>
              <a:t>, </a:t>
            </a:r>
            <a:r>
              <a:rPr lang="en-US" dirty="0" err="1"/>
              <a:t>peptós</a:t>
            </a:r>
            <a:r>
              <a:rPr lang="en-US" dirty="0"/>
              <a:t> "digested"; derived from π</a:t>
            </a:r>
            <a:r>
              <a:rPr lang="en-US" dirty="0" err="1"/>
              <a:t>έσσειν</a:t>
            </a:r>
            <a:r>
              <a:rPr lang="en-US" dirty="0"/>
              <a:t>, </a:t>
            </a:r>
            <a:r>
              <a:rPr lang="en-US" dirty="0" err="1"/>
              <a:t>péssein</a:t>
            </a:r>
            <a:r>
              <a:rPr lang="en-US" dirty="0"/>
              <a:t> "to digest") are natural biological or artificially manufactured short chains of amino acid monomers linked by peptide (amide) bonds.</a:t>
            </a:r>
          </a:p>
          <a:p>
            <a:endParaRPr lang="en-US" dirty="0"/>
          </a:p>
          <a:p>
            <a:r>
              <a:rPr lang="en-US" dirty="0"/>
              <a:t>A polypeptide is a long, continuous peptide chain (dipeptides, </a:t>
            </a:r>
            <a:r>
              <a:rPr lang="en-US" dirty="0" err="1"/>
              <a:t>tripeptides</a:t>
            </a:r>
            <a:r>
              <a:rPr lang="en-US" dirty="0"/>
              <a:t>…). </a:t>
            </a:r>
          </a:p>
          <a:p>
            <a:endParaRPr lang="en-US" dirty="0"/>
          </a:p>
          <a:p>
            <a:r>
              <a:rPr lang="en-US" dirty="0"/>
              <a:t>Peptides fall under the broad chemical classes of biological </a:t>
            </a:r>
            <a:r>
              <a:rPr lang="en-US" dirty="0">
                <a:solidFill>
                  <a:srgbClr val="FF0000"/>
                </a:solidFill>
              </a:rPr>
              <a:t>oligomers</a:t>
            </a:r>
            <a:r>
              <a:rPr lang="en-US" dirty="0"/>
              <a:t> and </a:t>
            </a:r>
            <a:r>
              <a:rPr lang="en-US" dirty="0">
                <a:solidFill>
                  <a:srgbClr val="FF0000"/>
                </a:solidFill>
              </a:rPr>
              <a:t>polymers</a:t>
            </a:r>
            <a:r>
              <a:rPr lang="en-US" dirty="0"/>
              <a:t>, alongside </a:t>
            </a:r>
            <a:r>
              <a:rPr lang="en-US" dirty="0">
                <a:solidFill>
                  <a:srgbClr val="FF0000"/>
                </a:solidFill>
              </a:rPr>
              <a:t>nucleic acids</a:t>
            </a:r>
            <a:r>
              <a:rPr lang="en-US" dirty="0"/>
              <a:t>, </a:t>
            </a:r>
            <a:r>
              <a:rPr lang="en-US" dirty="0">
                <a:solidFill>
                  <a:srgbClr val="FF0000"/>
                </a:solidFill>
              </a:rPr>
              <a:t>oligosaccharides</a:t>
            </a:r>
            <a:r>
              <a:rPr lang="en-US" dirty="0"/>
              <a:t> and </a:t>
            </a:r>
            <a:r>
              <a:rPr lang="en-US" dirty="0">
                <a:solidFill>
                  <a:srgbClr val="FF0000"/>
                </a:solidFill>
              </a:rPr>
              <a:t>polysaccharides</a:t>
            </a:r>
            <a:r>
              <a:rPr lang="en-US" dirty="0"/>
              <a:t>, ….</a:t>
            </a:r>
          </a:p>
          <a:p>
            <a:endParaRPr lang="en-US" dirty="0"/>
          </a:p>
          <a:p>
            <a:r>
              <a:rPr lang="en-US" b="1" dirty="0"/>
              <a:t>Oligomers</a:t>
            </a:r>
            <a:r>
              <a:rPr lang="en-US" dirty="0"/>
              <a:t> : (</a:t>
            </a:r>
            <a:r>
              <a:rPr lang="en-US" dirty="0" err="1"/>
              <a:t>oligo</a:t>
            </a:r>
            <a:r>
              <a:rPr lang="en-US" dirty="0"/>
              <a:t>:"a few”, </a:t>
            </a:r>
            <a:r>
              <a:rPr lang="en-US" dirty="0" err="1"/>
              <a:t>mer</a:t>
            </a:r>
            <a:r>
              <a:rPr lang="en-US" dirty="0"/>
              <a:t>:"parts") is a molecular complex that consists of a few monomer units, in contrast to a polymer, where the number of monomers is, in principle, unlimited (dimers, </a:t>
            </a:r>
            <a:r>
              <a:rPr lang="en-US" dirty="0" err="1"/>
              <a:t>trimers</a:t>
            </a:r>
            <a:r>
              <a:rPr lang="en-US" dirty="0"/>
              <a:t>, tetramers…) </a:t>
            </a:r>
          </a:p>
          <a:p>
            <a:endParaRPr lang="en-US" dirty="0"/>
          </a:p>
          <a:p>
            <a:r>
              <a:rPr lang="en-US" b="1" dirty="0"/>
              <a:t>Polymers</a:t>
            </a:r>
            <a:r>
              <a:rPr lang="en-US" dirty="0"/>
              <a:t>: (</a:t>
            </a:r>
            <a:r>
              <a:rPr lang="en-US" dirty="0" err="1"/>
              <a:t>poly:"many</a:t>
            </a:r>
            <a:r>
              <a:rPr lang="en-US" dirty="0"/>
              <a:t>”, </a:t>
            </a:r>
            <a:r>
              <a:rPr lang="en-US" dirty="0" err="1"/>
              <a:t>mer</a:t>
            </a:r>
            <a:r>
              <a:rPr lang="en-US" dirty="0"/>
              <a:t>:"parts"), macromolecule, composed of many repeated subunits = broad range of properties, both synthetic and natural. </a:t>
            </a:r>
          </a:p>
        </p:txBody>
      </p:sp>
      <p:sp>
        <p:nvSpPr>
          <p:cNvPr id="11" name="Rectangle 10"/>
          <p:cNvSpPr/>
          <p:nvPr/>
        </p:nvSpPr>
        <p:spPr>
          <a:xfrm>
            <a:off x="6962284" y="6539249"/>
            <a:ext cx="2159115" cy="246221"/>
          </a:xfrm>
          <a:prstGeom prst="rect">
            <a:avLst/>
          </a:prstGeom>
        </p:spPr>
        <p:txBody>
          <a:bodyPr wrap="none">
            <a:spAutoFit/>
          </a:bodyPr>
          <a:lstStyle/>
          <a:p>
            <a:r>
              <a:rPr lang="nl-NL" sz="1000" dirty="0" err="1"/>
              <a:t>https</a:t>
            </a:r>
            <a:r>
              <a:rPr lang="nl-NL" sz="1000" dirty="0"/>
              <a:t>://</a:t>
            </a:r>
            <a:r>
              <a:rPr lang="nl-NL" sz="1000" dirty="0" err="1"/>
              <a:t>en.wikipedia.org</a:t>
            </a:r>
            <a:r>
              <a:rPr lang="nl-NL" sz="1000" dirty="0"/>
              <a:t>/</a:t>
            </a:r>
            <a:r>
              <a:rPr lang="nl-NL" sz="1000" dirty="0" err="1"/>
              <a:t>wiki</a:t>
            </a:r>
            <a:r>
              <a:rPr lang="nl-NL" sz="1000" dirty="0"/>
              <a:t>/Peptide</a:t>
            </a:r>
            <a:endParaRPr lang="en-US" sz="1000" dirty="0"/>
          </a:p>
        </p:txBody>
      </p:sp>
    </p:spTree>
    <p:extLst>
      <p:ext uri="{BB962C8B-B14F-4D97-AF65-F5344CB8AC3E}">
        <p14:creationId xmlns:p14="http://schemas.microsoft.com/office/powerpoint/2010/main" val="1744886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724400" y="2876570"/>
            <a:ext cx="4419600" cy="3097738"/>
          </a:xfrm>
          <a:prstGeom prst="rect">
            <a:avLst/>
          </a:prstGeom>
        </p:spPr>
      </p:pic>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3717009" cy="1846659"/>
          </a:xfrm>
          <a:prstGeom prst="rect">
            <a:avLst/>
          </a:prstGeom>
        </p:spPr>
        <p:txBody>
          <a:bodyPr wrap="square">
            <a:spAutoFit/>
          </a:bodyPr>
          <a:lstStyle/>
          <a:p>
            <a:pPr algn="just"/>
            <a:r>
              <a:rPr lang="fr-FR" sz="2400" b="1" dirty="0" err="1">
                <a:latin typeface="Avenir Book"/>
                <a:cs typeface="Avenir Book"/>
              </a:rPr>
              <a:t>Secondary</a:t>
            </a:r>
            <a:r>
              <a:rPr lang="fr-FR" sz="2400" b="1" dirty="0">
                <a:latin typeface="Avenir Book"/>
                <a:cs typeface="Avenir Book"/>
              </a:rPr>
              <a:t> Structure</a:t>
            </a:r>
          </a:p>
          <a:p>
            <a:pPr algn="just"/>
            <a:endParaRPr lang="fr-FR" dirty="0">
              <a:latin typeface="Avenir Book"/>
              <a:cs typeface="Avenir Book"/>
            </a:endParaRPr>
          </a:p>
          <a:p>
            <a:endParaRPr lang="fr-FR" dirty="0"/>
          </a:p>
          <a:p>
            <a:pPr marL="285750" indent="-285750">
              <a:buFont typeface="Wingdings" charset="0"/>
              <a:buChar char=""/>
            </a:pPr>
            <a:r>
              <a:rPr lang="fr-FR" dirty="0"/>
              <a:t>The </a:t>
            </a:r>
            <a:r>
              <a:rPr lang="fr-FR" dirty="0" err="1"/>
              <a:t>chain</a:t>
            </a:r>
            <a:r>
              <a:rPr lang="fr-FR" dirty="0"/>
              <a:t> of </a:t>
            </a:r>
            <a:r>
              <a:rPr lang="fr-FR" dirty="0" err="1"/>
              <a:t>amino</a:t>
            </a:r>
            <a:r>
              <a:rPr lang="fr-FR" dirty="0"/>
              <a:t> </a:t>
            </a:r>
            <a:r>
              <a:rPr lang="fr-FR" dirty="0" err="1"/>
              <a:t>acids</a:t>
            </a:r>
            <a:r>
              <a:rPr lang="fr-FR" dirty="0"/>
              <a:t> </a:t>
            </a:r>
            <a:r>
              <a:rPr lang="fr-FR" dirty="0" err="1"/>
              <a:t>that</a:t>
            </a:r>
            <a:r>
              <a:rPr lang="fr-FR" dirty="0"/>
              <a:t> </a:t>
            </a:r>
            <a:r>
              <a:rPr lang="fr-FR" dirty="0" err="1"/>
              <a:t>defines</a:t>
            </a:r>
            <a:r>
              <a:rPr lang="fr-FR" dirty="0"/>
              <a:t> a </a:t>
            </a:r>
            <a:r>
              <a:rPr lang="fr-FR" dirty="0" err="1"/>
              <a:t>protein’s</a:t>
            </a:r>
            <a:r>
              <a:rPr lang="fr-FR" dirty="0"/>
              <a:t> </a:t>
            </a:r>
            <a:r>
              <a:rPr lang="fr-FR" dirty="0" err="1"/>
              <a:t>primary</a:t>
            </a:r>
            <a:r>
              <a:rPr lang="fr-FR" dirty="0"/>
              <a:t> structure </a:t>
            </a:r>
            <a:r>
              <a:rPr lang="fr-FR" dirty="0" err="1"/>
              <a:t>is</a:t>
            </a:r>
            <a:r>
              <a:rPr lang="fr-FR" dirty="0"/>
              <a:t> not </a:t>
            </a:r>
            <a:r>
              <a:rPr lang="fr-FR" dirty="0" err="1"/>
              <a:t>rigid</a:t>
            </a:r>
            <a:r>
              <a:rPr lang="fr-FR" dirty="0"/>
              <a:t>. </a:t>
            </a:r>
          </a:p>
        </p:txBody>
      </p:sp>
      <p:sp>
        <p:nvSpPr>
          <p:cNvPr id="11" name="Rectangle 10"/>
          <p:cNvSpPr/>
          <p:nvPr/>
        </p:nvSpPr>
        <p:spPr>
          <a:xfrm>
            <a:off x="5406491" y="6457890"/>
            <a:ext cx="3737509" cy="400110"/>
          </a:xfrm>
          <a:prstGeom prst="rect">
            <a:avLst/>
          </a:prstGeom>
        </p:spPr>
        <p:txBody>
          <a:bodyPr wrap="none">
            <a:spAutoFit/>
          </a:bodyPr>
          <a:lstStyle/>
          <a:p>
            <a:pPr algn="r"/>
            <a:r>
              <a:rPr lang="nl-NL" sz="1000" dirty="0"/>
              <a:t>https://en.wikipedia.org/wiki/Protein</a:t>
            </a:r>
          </a:p>
          <a:p>
            <a:pPr algn="r"/>
            <a:r>
              <a:rPr lang="nl-NL" sz="1000" dirty="0" err="1"/>
              <a:t>https</a:t>
            </a:r>
            <a:r>
              <a:rPr lang="nl-NL" sz="1000" dirty="0"/>
              <a:t>://</a:t>
            </a:r>
            <a:r>
              <a:rPr lang="nl-NL" sz="1000" dirty="0" err="1"/>
              <a:t>courses.lumenlearning.com</a:t>
            </a:r>
            <a:r>
              <a:rPr lang="nl-NL" sz="1000" dirty="0"/>
              <a:t>/</a:t>
            </a:r>
            <a:r>
              <a:rPr lang="nl-NL" sz="1000" dirty="0" err="1"/>
              <a:t>microbiology</a:t>
            </a:r>
            <a:r>
              <a:rPr lang="nl-NL" sz="1000" dirty="0"/>
              <a:t>/</a:t>
            </a:r>
            <a:r>
              <a:rPr lang="nl-NL" sz="1000" dirty="0" err="1"/>
              <a:t>chapter</a:t>
            </a:r>
            <a:r>
              <a:rPr lang="nl-NL" sz="1000" dirty="0"/>
              <a:t>/</a:t>
            </a:r>
            <a:r>
              <a:rPr lang="nl-NL" sz="1000" dirty="0" err="1"/>
              <a:t>proteins</a:t>
            </a:r>
            <a:r>
              <a:rPr lang="nl-NL" sz="1000" dirty="0"/>
              <a:t>/</a:t>
            </a:r>
            <a:endParaRPr lang="en-US" sz="1000" dirty="0"/>
          </a:p>
        </p:txBody>
      </p:sp>
      <p:sp>
        <p:nvSpPr>
          <p:cNvPr id="6" name="Rectangle 5"/>
          <p:cNvSpPr/>
          <p:nvPr/>
        </p:nvSpPr>
        <p:spPr>
          <a:xfrm>
            <a:off x="854991" y="3000444"/>
            <a:ext cx="4085309" cy="2862323"/>
          </a:xfrm>
          <a:prstGeom prst="rect">
            <a:avLst/>
          </a:prstGeom>
        </p:spPr>
        <p:txBody>
          <a:bodyPr wrap="square">
            <a:spAutoFit/>
          </a:bodyPr>
          <a:lstStyle/>
          <a:p>
            <a:endParaRPr lang="fr-FR" dirty="0"/>
          </a:p>
          <a:p>
            <a:pPr marL="285750" indent="-285750">
              <a:buFont typeface="Wingdings" charset="0"/>
              <a:buChar char=""/>
            </a:pPr>
            <a:r>
              <a:rPr lang="fr-FR" dirty="0"/>
              <a:t>In long </a:t>
            </a:r>
            <a:r>
              <a:rPr lang="fr-FR" dirty="0" err="1"/>
              <a:t>chains</a:t>
            </a:r>
            <a:r>
              <a:rPr lang="fr-FR" dirty="0"/>
              <a:t> </a:t>
            </a:r>
            <a:r>
              <a:rPr lang="fr-FR" dirty="0" err="1"/>
              <a:t>hydrogen</a:t>
            </a:r>
            <a:r>
              <a:rPr lang="fr-FR" dirty="0"/>
              <a:t> </a:t>
            </a:r>
            <a:r>
              <a:rPr lang="fr-FR" dirty="0" err="1"/>
              <a:t>bonding</a:t>
            </a:r>
            <a:r>
              <a:rPr lang="fr-FR" dirty="0"/>
              <a:t> </a:t>
            </a:r>
            <a:r>
              <a:rPr lang="fr-FR" dirty="0" err="1"/>
              <a:t>may</a:t>
            </a:r>
            <a:r>
              <a:rPr lang="fr-FR" dirty="0"/>
              <a:t> </a:t>
            </a:r>
            <a:r>
              <a:rPr lang="fr-FR" dirty="0" err="1"/>
              <a:t>occur</a:t>
            </a:r>
            <a:r>
              <a:rPr lang="fr-FR" dirty="0"/>
              <a:t> </a:t>
            </a:r>
            <a:r>
              <a:rPr lang="fr-FR" dirty="0" err="1"/>
              <a:t>between</a:t>
            </a:r>
            <a:r>
              <a:rPr lang="fr-FR" dirty="0"/>
              <a:t> amine and </a:t>
            </a:r>
            <a:r>
              <a:rPr lang="fr-FR" dirty="0" err="1"/>
              <a:t>carbonyl</a:t>
            </a:r>
            <a:r>
              <a:rPr lang="fr-FR" dirty="0"/>
              <a:t> </a:t>
            </a:r>
            <a:r>
              <a:rPr lang="fr-FR" dirty="0" err="1"/>
              <a:t>functional</a:t>
            </a:r>
            <a:r>
              <a:rPr lang="fr-FR" dirty="0"/>
              <a:t> groups </a:t>
            </a:r>
            <a:r>
              <a:rPr lang="fr-FR" dirty="0" err="1"/>
              <a:t>within</a:t>
            </a:r>
            <a:r>
              <a:rPr lang="fr-FR" dirty="0"/>
              <a:t> the peptide </a:t>
            </a:r>
            <a:r>
              <a:rPr lang="fr-FR" dirty="0" err="1"/>
              <a:t>backbone</a:t>
            </a:r>
            <a:r>
              <a:rPr lang="fr-FR" dirty="0"/>
              <a:t> </a:t>
            </a:r>
          </a:p>
          <a:p>
            <a:endParaRPr lang="fr-FR" dirty="0">
              <a:sym typeface="Wingdings"/>
            </a:endParaRPr>
          </a:p>
          <a:p>
            <a:r>
              <a:rPr lang="fr-FR" dirty="0">
                <a:sym typeface="Wingdings"/>
              </a:rPr>
              <a:t> </a:t>
            </a:r>
            <a:r>
              <a:rPr lang="fr-FR" dirty="0" err="1"/>
              <a:t>localized</a:t>
            </a:r>
            <a:r>
              <a:rPr lang="fr-FR" dirty="0"/>
              <a:t> </a:t>
            </a:r>
            <a:r>
              <a:rPr lang="fr-FR" dirty="0" err="1"/>
              <a:t>folding</a:t>
            </a:r>
            <a:r>
              <a:rPr lang="fr-FR" dirty="0"/>
              <a:t> of the polypeptide </a:t>
            </a:r>
            <a:r>
              <a:rPr lang="fr-FR" dirty="0" err="1"/>
              <a:t>chain</a:t>
            </a:r>
            <a:r>
              <a:rPr lang="fr-FR" dirty="0"/>
              <a:t> </a:t>
            </a:r>
            <a:r>
              <a:rPr lang="fr-FR" dirty="0" err="1"/>
              <a:t>into</a:t>
            </a:r>
            <a:r>
              <a:rPr lang="fr-FR" dirty="0"/>
              <a:t> </a:t>
            </a:r>
            <a:r>
              <a:rPr lang="fr-FR" b="1" dirty="0" err="1">
                <a:solidFill>
                  <a:srgbClr val="D4350D"/>
                </a:solidFill>
              </a:rPr>
              <a:t>helices</a:t>
            </a:r>
            <a:r>
              <a:rPr lang="fr-FR" b="1" dirty="0"/>
              <a:t> </a:t>
            </a:r>
            <a:r>
              <a:rPr lang="fr-FR" dirty="0"/>
              <a:t>and </a:t>
            </a:r>
            <a:r>
              <a:rPr lang="fr-FR" b="1" dirty="0" err="1">
                <a:solidFill>
                  <a:srgbClr val="D4350D"/>
                </a:solidFill>
              </a:rPr>
              <a:t>sheets</a:t>
            </a:r>
            <a:r>
              <a:rPr lang="fr-FR" dirty="0"/>
              <a:t>. </a:t>
            </a:r>
            <a:r>
              <a:rPr lang="fr-FR" dirty="0" err="1"/>
              <a:t>These</a:t>
            </a:r>
            <a:r>
              <a:rPr lang="fr-FR" dirty="0"/>
              <a:t> </a:t>
            </a:r>
            <a:r>
              <a:rPr lang="fr-FR" dirty="0" err="1"/>
              <a:t>shapes</a:t>
            </a:r>
            <a:r>
              <a:rPr lang="fr-FR" dirty="0"/>
              <a:t> </a:t>
            </a:r>
            <a:r>
              <a:rPr lang="fr-FR" dirty="0" err="1"/>
              <a:t>constitute</a:t>
            </a:r>
            <a:r>
              <a:rPr lang="fr-FR" dirty="0"/>
              <a:t> a </a:t>
            </a:r>
            <a:r>
              <a:rPr lang="fr-FR" dirty="0" err="1"/>
              <a:t>protein’s</a:t>
            </a:r>
            <a:r>
              <a:rPr lang="fr-FR" dirty="0"/>
              <a:t> </a:t>
            </a:r>
            <a:r>
              <a:rPr lang="fr-FR" b="1" dirty="0" err="1"/>
              <a:t>secondary</a:t>
            </a:r>
            <a:r>
              <a:rPr lang="fr-FR" b="1" dirty="0"/>
              <a:t> structure</a:t>
            </a:r>
            <a:r>
              <a:rPr lang="fr-FR" dirty="0"/>
              <a:t>. </a:t>
            </a:r>
          </a:p>
        </p:txBody>
      </p:sp>
    </p:spTree>
    <p:extLst>
      <p:ext uri="{BB962C8B-B14F-4D97-AF65-F5344CB8AC3E}">
        <p14:creationId xmlns:p14="http://schemas.microsoft.com/office/powerpoint/2010/main" val="33918903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724400" y="911673"/>
            <a:ext cx="4419600" cy="3097738"/>
          </a:xfrm>
          <a:prstGeom prst="rect">
            <a:avLst/>
          </a:prstGeom>
        </p:spPr>
      </p:pic>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406491" y="6457890"/>
            <a:ext cx="3737509" cy="400110"/>
          </a:xfrm>
          <a:prstGeom prst="rect">
            <a:avLst/>
          </a:prstGeom>
        </p:spPr>
        <p:txBody>
          <a:bodyPr wrap="none">
            <a:spAutoFit/>
          </a:bodyPr>
          <a:lstStyle/>
          <a:p>
            <a:pPr algn="r"/>
            <a:r>
              <a:rPr lang="nl-NL" sz="1000" dirty="0"/>
              <a:t>https://en.wikipedia.org/wiki/Protein</a:t>
            </a:r>
          </a:p>
          <a:p>
            <a:pPr algn="r"/>
            <a:r>
              <a:rPr lang="nl-NL" sz="1000" dirty="0" err="1"/>
              <a:t>https</a:t>
            </a:r>
            <a:r>
              <a:rPr lang="nl-NL" sz="1000" dirty="0"/>
              <a:t>://</a:t>
            </a:r>
            <a:r>
              <a:rPr lang="nl-NL" sz="1000" dirty="0" err="1"/>
              <a:t>courses.lumenlearning.com</a:t>
            </a:r>
            <a:r>
              <a:rPr lang="nl-NL" sz="1000" dirty="0"/>
              <a:t>/</a:t>
            </a:r>
            <a:r>
              <a:rPr lang="nl-NL" sz="1000" dirty="0" err="1"/>
              <a:t>microbiology</a:t>
            </a:r>
            <a:r>
              <a:rPr lang="nl-NL" sz="1000" dirty="0"/>
              <a:t>/</a:t>
            </a:r>
            <a:r>
              <a:rPr lang="nl-NL" sz="1000" dirty="0" err="1"/>
              <a:t>chapter</a:t>
            </a:r>
            <a:r>
              <a:rPr lang="nl-NL" sz="1000" dirty="0"/>
              <a:t>/</a:t>
            </a:r>
            <a:r>
              <a:rPr lang="nl-NL" sz="1000" dirty="0" err="1"/>
              <a:t>proteins</a:t>
            </a:r>
            <a:r>
              <a:rPr lang="nl-NL" sz="1000" dirty="0"/>
              <a:t>/</a:t>
            </a:r>
            <a:endParaRPr lang="en-US" sz="1000" dirty="0"/>
          </a:p>
        </p:txBody>
      </p:sp>
      <p:sp>
        <p:nvSpPr>
          <p:cNvPr id="7" name="Rectangle 6"/>
          <p:cNvSpPr/>
          <p:nvPr/>
        </p:nvSpPr>
        <p:spPr>
          <a:xfrm>
            <a:off x="832903" y="4387692"/>
            <a:ext cx="8018997" cy="1754327"/>
          </a:xfrm>
          <a:prstGeom prst="rect">
            <a:avLst/>
          </a:prstGeom>
        </p:spPr>
        <p:txBody>
          <a:bodyPr wrap="square">
            <a:spAutoFit/>
          </a:bodyPr>
          <a:lstStyle/>
          <a:p>
            <a:pPr marL="285750" indent="-285750">
              <a:buFont typeface="Wingdings" charset="0"/>
              <a:buChar char=""/>
            </a:pPr>
            <a:r>
              <a:rPr lang="fr-FR" b="1" dirty="0"/>
              <a:t>α-</a:t>
            </a:r>
            <a:r>
              <a:rPr lang="fr-FR" b="1" dirty="0" err="1"/>
              <a:t>helix</a:t>
            </a:r>
            <a:r>
              <a:rPr lang="fr-FR" dirty="0"/>
              <a:t> structure: </a:t>
            </a:r>
            <a:r>
              <a:rPr lang="fr-FR" b="1" dirty="0">
                <a:solidFill>
                  <a:srgbClr val="D4350D"/>
                </a:solidFill>
              </a:rPr>
              <a:t>H-bonds </a:t>
            </a:r>
            <a:r>
              <a:rPr lang="fr-FR" dirty="0" err="1"/>
              <a:t>between</a:t>
            </a:r>
            <a:r>
              <a:rPr lang="fr-FR" dirty="0"/>
              <a:t> the </a:t>
            </a:r>
            <a:r>
              <a:rPr lang="fr-FR" b="1" dirty="0">
                <a:solidFill>
                  <a:srgbClr val="D4350D"/>
                </a:solidFill>
              </a:rPr>
              <a:t>O </a:t>
            </a:r>
            <a:r>
              <a:rPr lang="fr-FR" b="1" dirty="0" err="1">
                <a:solidFill>
                  <a:srgbClr val="D4350D"/>
                </a:solidFill>
              </a:rPr>
              <a:t>atom</a:t>
            </a:r>
            <a:r>
              <a:rPr lang="fr-FR" b="1" dirty="0">
                <a:solidFill>
                  <a:srgbClr val="D4350D"/>
                </a:solidFill>
              </a:rPr>
              <a:t> </a:t>
            </a:r>
            <a:r>
              <a:rPr lang="fr-FR" dirty="0"/>
              <a:t>in a </a:t>
            </a:r>
            <a:r>
              <a:rPr lang="fr-FR" b="1" dirty="0" err="1"/>
              <a:t>carbonyl</a:t>
            </a:r>
            <a:r>
              <a:rPr lang="fr-FR" b="1" dirty="0"/>
              <a:t> group</a:t>
            </a:r>
            <a:r>
              <a:rPr lang="fr-FR" dirty="0"/>
              <a:t> of one </a:t>
            </a:r>
            <a:r>
              <a:rPr lang="fr-FR" dirty="0" err="1"/>
              <a:t>aa</a:t>
            </a:r>
            <a:r>
              <a:rPr lang="fr-FR" dirty="0"/>
              <a:t> and the </a:t>
            </a:r>
            <a:r>
              <a:rPr lang="fr-FR" b="1" dirty="0">
                <a:solidFill>
                  <a:srgbClr val="D4350D"/>
                </a:solidFill>
              </a:rPr>
              <a:t>H </a:t>
            </a:r>
            <a:r>
              <a:rPr lang="fr-FR" b="1" dirty="0" err="1">
                <a:solidFill>
                  <a:srgbClr val="D4350D"/>
                </a:solidFill>
              </a:rPr>
              <a:t>atom</a:t>
            </a:r>
            <a:r>
              <a:rPr lang="fr-FR" b="1" dirty="0">
                <a:solidFill>
                  <a:srgbClr val="D4350D"/>
                </a:solidFill>
              </a:rPr>
              <a:t> </a:t>
            </a:r>
            <a:r>
              <a:rPr lang="fr-FR" dirty="0"/>
              <a:t>of the </a:t>
            </a:r>
            <a:r>
              <a:rPr lang="fr-FR" b="1" dirty="0" err="1"/>
              <a:t>amino</a:t>
            </a:r>
            <a:r>
              <a:rPr lang="fr-FR" b="1" dirty="0"/>
              <a:t> group </a:t>
            </a:r>
            <a:r>
              <a:rPr lang="fr-FR" dirty="0" err="1"/>
              <a:t>that</a:t>
            </a:r>
            <a:r>
              <a:rPr lang="fr-FR" dirty="0"/>
              <a:t> </a:t>
            </a:r>
            <a:r>
              <a:rPr lang="fr-FR" dirty="0" err="1"/>
              <a:t>is</a:t>
            </a:r>
            <a:r>
              <a:rPr lang="fr-FR" dirty="0"/>
              <a:t> </a:t>
            </a:r>
            <a:r>
              <a:rPr lang="fr-FR" dirty="0" err="1"/>
              <a:t>just</a:t>
            </a:r>
            <a:r>
              <a:rPr lang="fr-FR" dirty="0"/>
              <a:t> four </a:t>
            </a:r>
            <a:r>
              <a:rPr lang="fr-FR" dirty="0" err="1"/>
              <a:t>amino</a:t>
            </a:r>
            <a:r>
              <a:rPr lang="fr-FR" dirty="0"/>
              <a:t> </a:t>
            </a:r>
            <a:r>
              <a:rPr lang="fr-FR" dirty="0" err="1"/>
              <a:t>acid</a:t>
            </a:r>
            <a:r>
              <a:rPr lang="fr-FR" dirty="0"/>
              <a:t> </a:t>
            </a:r>
            <a:r>
              <a:rPr lang="fr-FR" dirty="0" err="1"/>
              <a:t>units</a:t>
            </a:r>
            <a:r>
              <a:rPr lang="fr-FR" dirty="0"/>
              <a:t> </a:t>
            </a:r>
            <a:r>
              <a:rPr lang="fr-FR" dirty="0" err="1"/>
              <a:t>further</a:t>
            </a:r>
            <a:r>
              <a:rPr lang="fr-FR" dirty="0"/>
              <a:t>. </a:t>
            </a:r>
          </a:p>
          <a:p>
            <a:pPr marL="285750" indent="-285750">
              <a:buFont typeface="Wingdings" charset="0"/>
              <a:buChar char=""/>
            </a:pPr>
            <a:endParaRPr lang="fr-FR" dirty="0"/>
          </a:p>
          <a:p>
            <a:pPr marL="285750" indent="-285750">
              <a:buFont typeface="Wingdings" charset="0"/>
              <a:buChar char=""/>
            </a:pPr>
            <a:r>
              <a:rPr lang="fr-FR" b="1" dirty="0"/>
              <a:t>β-</a:t>
            </a:r>
            <a:r>
              <a:rPr lang="fr-FR" b="1" dirty="0" err="1"/>
              <a:t>pleated</a:t>
            </a:r>
            <a:r>
              <a:rPr lang="fr-FR" b="1" dirty="0"/>
              <a:t> </a:t>
            </a:r>
            <a:r>
              <a:rPr lang="fr-FR" b="1" dirty="0" err="1"/>
              <a:t>sheet</a:t>
            </a:r>
            <a:r>
              <a:rPr lang="fr-FR" dirty="0"/>
              <a:t>, the </a:t>
            </a:r>
            <a:r>
              <a:rPr lang="fr-FR" dirty="0" err="1"/>
              <a:t>pleats</a:t>
            </a:r>
            <a:r>
              <a:rPr lang="fr-FR" dirty="0"/>
              <a:t> are </a:t>
            </a:r>
            <a:r>
              <a:rPr lang="fr-FR" dirty="0" err="1"/>
              <a:t>formed</a:t>
            </a:r>
            <a:r>
              <a:rPr lang="fr-FR" dirty="0"/>
              <a:t> by </a:t>
            </a:r>
            <a:r>
              <a:rPr lang="fr-FR" dirty="0" err="1"/>
              <a:t>similar</a:t>
            </a:r>
            <a:r>
              <a:rPr lang="fr-FR" dirty="0"/>
              <a:t> </a:t>
            </a:r>
            <a:r>
              <a:rPr lang="fr-FR" b="1" dirty="0"/>
              <a:t>H bonds</a:t>
            </a:r>
            <a:r>
              <a:rPr lang="fr-FR" dirty="0"/>
              <a:t> </a:t>
            </a:r>
            <a:r>
              <a:rPr lang="fr-FR" dirty="0" err="1"/>
              <a:t>between</a:t>
            </a:r>
            <a:r>
              <a:rPr lang="fr-FR" dirty="0"/>
              <a:t> </a:t>
            </a:r>
            <a:r>
              <a:rPr lang="fr-FR" dirty="0" err="1"/>
              <a:t>continuous</a:t>
            </a:r>
            <a:r>
              <a:rPr lang="fr-FR" dirty="0"/>
              <a:t> </a:t>
            </a:r>
            <a:r>
              <a:rPr lang="fr-FR" dirty="0" err="1"/>
              <a:t>sequences</a:t>
            </a:r>
            <a:r>
              <a:rPr lang="fr-FR" dirty="0"/>
              <a:t> of </a:t>
            </a:r>
            <a:r>
              <a:rPr lang="fr-FR" b="1" dirty="0" err="1"/>
              <a:t>carbonyl</a:t>
            </a:r>
            <a:r>
              <a:rPr lang="fr-FR" dirty="0"/>
              <a:t> and </a:t>
            </a:r>
            <a:r>
              <a:rPr lang="fr-FR" b="1" dirty="0" err="1"/>
              <a:t>amino</a:t>
            </a:r>
            <a:r>
              <a:rPr lang="fr-FR" b="1" dirty="0"/>
              <a:t> groups</a:t>
            </a:r>
            <a:r>
              <a:rPr lang="fr-FR" dirty="0"/>
              <a:t> </a:t>
            </a:r>
            <a:r>
              <a:rPr lang="fr-FR" dirty="0" err="1"/>
              <a:t>that</a:t>
            </a:r>
            <a:r>
              <a:rPr lang="fr-FR" dirty="0"/>
              <a:t> are </a:t>
            </a:r>
            <a:r>
              <a:rPr lang="fr-FR" dirty="0" err="1"/>
              <a:t>further</a:t>
            </a:r>
            <a:r>
              <a:rPr lang="fr-FR" dirty="0"/>
              <a:t> </a:t>
            </a:r>
            <a:r>
              <a:rPr lang="fr-FR" dirty="0" err="1"/>
              <a:t>separated</a:t>
            </a:r>
            <a:r>
              <a:rPr lang="fr-FR" dirty="0"/>
              <a:t> on the </a:t>
            </a:r>
            <a:r>
              <a:rPr lang="fr-FR" dirty="0" err="1"/>
              <a:t>backbone</a:t>
            </a:r>
            <a:r>
              <a:rPr lang="fr-FR" dirty="0"/>
              <a:t> of the polypeptide </a:t>
            </a:r>
            <a:r>
              <a:rPr lang="fr-FR" dirty="0" err="1"/>
              <a:t>chain</a:t>
            </a:r>
            <a:r>
              <a:rPr lang="fr-FR" dirty="0"/>
              <a:t>.</a:t>
            </a:r>
          </a:p>
        </p:txBody>
      </p:sp>
      <p:sp>
        <p:nvSpPr>
          <p:cNvPr id="12" name="Rectangle 11"/>
          <p:cNvSpPr/>
          <p:nvPr/>
        </p:nvSpPr>
        <p:spPr>
          <a:xfrm>
            <a:off x="854991" y="1049534"/>
            <a:ext cx="3717009" cy="1846659"/>
          </a:xfrm>
          <a:prstGeom prst="rect">
            <a:avLst/>
          </a:prstGeom>
        </p:spPr>
        <p:txBody>
          <a:bodyPr wrap="square">
            <a:spAutoFit/>
          </a:bodyPr>
          <a:lstStyle/>
          <a:p>
            <a:pPr algn="just"/>
            <a:r>
              <a:rPr lang="fr-FR" sz="2400" b="1" dirty="0" err="1">
                <a:latin typeface="Avenir Book"/>
                <a:cs typeface="Avenir Book"/>
              </a:rPr>
              <a:t>Secondary</a:t>
            </a:r>
            <a:r>
              <a:rPr lang="fr-FR" sz="2400" b="1" dirty="0">
                <a:latin typeface="Avenir Book"/>
                <a:cs typeface="Avenir Book"/>
              </a:rPr>
              <a:t> Structure</a:t>
            </a:r>
          </a:p>
          <a:p>
            <a:pPr algn="just"/>
            <a:endParaRPr lang="fr-FR" dirty="0">
              <a:latin typeface="Avenir Book"/>
              <a:cs typeface="Avenir Book"/>
            </a:endParaRPr>
          </a:p>
          <a:p>
            <a:endParaRPr lang="fr-FR" dirty="0"/>
          </a:p>
          <a:p>
            <a:pPr marL="285750" indent="-285750">
              <a:buFont typeface="Wingdings" charset="0"/>
              <a:buChar char=""/>
            </a:pPr>
            <a:r>
              <a:rPr lang="fr-FR" dirty="0"/>
              <a:t>The </a:t>
            </a:r>
            <a:r>
              <a:rPr lang="fr-FR" dirty="0" err="1"/>
              <a:t>most</a:t>
            </a:r>
            <a:r>
              <a:rPr lang="fr-FR" dirty="0"/>
              <a:t> </a:t>
            </a:r>
            <a:r>
              <a:rPr lang="fr-FR" dirty="0" err="1"/>
              <a:t>common</a:t>
            </a:r>
            <a:r>
              <a:rPr lang="fr-FR" dirty="0"/>
              <a:t> </a:t>
            </a:r>
            <a:r>
              <a:rPr lang="fr-FR" dirty="0" err="1"/>
              <a:t>secondary</a:t>
            </a:r>
            <a:r>
              <a:rPr lang="fr-FR" dirty="0"/>
              <a:t> structures are the α-</a:t>
            </a:r>
            <a:r>
              <a:rPr lang="fr-FR" dirty="0" err="1"/>
              <a:t>helix</a:t>
            </a:r>
            <a:r>
              <a:rPr lang="fr-FR" dirty="0"/>
              <a:t> and β-</a:t>
            </a:r>
            <a:r>
              <a:rPr lang="fr-FR" dirty="0" err="1"/>
              <a:t>pleated</a:t>
            </a:r>
            <a:r>
              <a:rPr lang="fr-FR" dirty="0"/>
              <a:t> </a:t>
            </a:r>
            <a:r>
              <a:rPr lang="fr-FR" dirty="0" err="1"/>
              <a:t>sheet</a:t>
            </a:r>
            <a:r>
              <a:rPr lang="fr-FR" dirty="0"/>
              <a:t>. </a:t>
            </a:r>
          </a:p>
        </p:txBody>
      </p:sp>
    </p:spTree>
    <p:extLst>
      <p:ext uri="{BB962C8B-B14F-4D97-AF65-F5344CB8AC3E}">
        <p14:creationId xmlns:p14="http://schemas.microsoft.com/office/powerpoint/2010/main" val="1891453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2123658"/>
          </a:xfrm>
          <a:prstGeom prst="rect">
            <a:avLst/>
          </a:prstGeom>
        </p:spPr>
        <p:txBody>
          <a:bodyPr wrap="square">
            <a:spAutoFit/>
          </a:bodyPr>
          <a:lstStyle/>
          <a:p>
            <a:pPr algn="just"/>
            <a:r>
              <a:rPr lang="fr-FR" sz="2400" b="1" dirty="0" err="1">
                <a:latin typeface="Avenir Book"/>
                <a:cs typeface="Avenir Book"/>
              </a:rPr>
              <a:t>Tertiary</a:t>
            </a:r>
            <a:r>
              <a:rPr lang="fr-FR" sz="2400" b="1" dirty="0">
                <a:latin typeface="Avenir Book"/>
                <a:cs typeface="Avenir Book"/>
              </a:rPr>
              <a:t> Structure</a:t>
            </a:r>
          </a:p>
          <a:p>
            <a:pPr algn="just"/>
            <a:endParaRPr lang="fr-FR" dirty="0">
              <a:latin typeface="Avenir Book"/>
              <a:cs typeface="Avenir Book"/>
            </a:endParaRPr>
          </a:p>
          <a:p>
            <a:endParaRPr lang="fr-FR" dirty="0"/>
          </a:p>
          <a:p>
            <a:pPr marL="285750" indent="-285750">
              <a:buFont typeface="Wingdings" charset="0"/>
              <a:buChar char=""/>
            </a:pPr>
            <a:r>
              <a:rPr lang="fr-FR" dirty="0"/>
              <a:t>the </a:t>
            </a:r>
            <a:r>
              <a:rPr lang="fr-FR" b="1" dirty="0" err="1"/>
              <a:t>tertiary</a:t>
            </a:r>
            <a:r>
              <a:rPr lang="fr-FR" b="1" dirty="0"/>
              <a:t> structure</a:t>
            </a:r>
            <a:r>
              <a:rPr lang="fr-FR" dirty="0"/>
              <a:t>  </a:t>
            </a:r>
            <a:r>
              <a:rPr lang="fr-FR" dirty="0" err="1"/>
              <a:t>is</a:t>
            </a:r>
            <a:r>
              <a:rPr lang="fr-FR" dirty="0"/>
              <a:t> the large-</a:t>
            </a:r>
            <a:r>
              <a:rPr lang="fr-FR" dirty="0" err="1"/>
              <a:t>scale</a:t>
            </a:r>
            <a:r>
              <a:rPr lang="fr-FR" dirty="0"/>
              <a:t> 3D </a:t>
            </a:r>
            <a:r>
              <a:rPr lang="fr-FR" dirty="0" err="1"/>
              <a:t>shape</a:t>
            </a:r>
            <a:r>
              <a:rPr lang="fr-FR" dirty="0"/>
              <a:t> of a single polypeptide </a:t>
            </a:r>
            <a:r>
              <a:rPr lang="fr-FR" dirty="0" err="1"/>
              <a:t>chain</a:t>
            </a:r>
            <a:r>
              <a:rPr lang="fr-FR" dirty="0"/>
              <a:t>. </a:t>
            </a:r>
            <a:r>
              <a:rPr lang="fr-FR" dirty="0" err="1"/>
              <a:t>Tertiary</a:t>
            </a:r>
            <a:r>
              <a:rPr lang="fr-FR" dirty="0"/>
              <a:t> structure </a:t>
            </a:r>
            <a:r>
              <a:rPr lang="fr-FR" dirty="0" err="1"/>
              <a:t>is</a:t>
            </a:r>
            <a:r>
              <a:rPr lang="fr-FR" dirty="0"/>
              <a:t> </a:t>
            </a:r>
            <a:r>
              <a:rPr lang="fr-FR" dirty="0" err="1"/>
              <a:t>determined</a:t>
            </a:r>
            <a:r>
              <a:rPr lang="fr-FR" dirty="0"/>
              <a:t> by </a:t>
            </a:r>
            <a:r>
              <a:rPr lang="fr-FR" b="1" dirty="0">
                <a:solidFill>
                  <a:srgbClr val="D4350D"/>
                </a:solidFill>
              </a:rPr>
              <a:t>interactions </a:t>
            </a:r>
            <a:r>
              <a:rPr lang="fr-FR" b="1" dirty="0" err="1">
                <a:solidFill>
                  <a:srgbClr val="D4350D"/>
                </a:solidFill>
              </a:rPr>
              <a:t>between</a:t>
            </a:r>
            <a:r>
              <a:rPr lang="fr-FR" b="1" dirty="0">
                <a:solidFill>
                  <a:srgbClr val="D4350D"/>
                </a:solidFill>
              </a:rPr>
              <a:t> </a:t>
            </a:r>
            <a:r>
              <a:rPr lang="fr-FR" b="1" dirty="0" err="1">
                <a:solidFill>
                  <a:srgbClr val="D4350D"/>
                </a:solidFill>
              </a:rPr>
              <a:t>amino</a:t>
            </a:r>
            <a:r>
              <a:rPr lang="fr-FR" b="1" dirty="0">
                <a:solidFill>
                  <a:srgbClr val="D4350D"/>
                </a:solidFill>
              </a:rPr>
              <a:t> </a:t>
            </a:r>
            <a:r>
              <a:rPr lang="fr-FR" b="1" dirty="0" err="1">
                <a:solidFill>
                  <a:srgbClr val="D4350D"/>
                </a:solidFill>
              </a:rPr>
              <a:t>acid</a:t>
            </a:r>
            <a:r>
              <a:rPr lang="fr-FR" b="1" dirty="0">
                <a:solidFill>
                  <a:srgbClr val="D4350D"/>
                </a:solidFill>
              </a:rPr>
              <a:t> </a:t>
            </a:r>
            <a:r>
              <a:rPr lang="fr-FR" b="1" dirty="0" err="1">
                <a:solidFill>
                  <a:srgbClr val="D4350D"/>
                </a:solidFill>
              </a:rPr>
              <a:t>residues</a:t>
            </a:r>
            <a:r>
              <a:rPr lang="fr-FR" b="1" dirty="0">
                <a:solidFill>
                  <a:srgbClr val="D4350D"/>
                </a:solidFill>
              </a:rPr>
              <a:t> </a:t>
            </a:r>
            <a:r>
              <a:rPr lang="fr-FR" b="1" dirty="0" err="1">
                <a:solidFill>
                  <a:srgbClr val="D4350D"/>
                </a:solidFill>
              </a:rPr>
              <a:t>that</a:t>
            </a:r>
            <a:r>
              <a:rPr lang="fr-FR" b="1" dirty="0">
                <a:solidFill>
                  <a:srgbClr val="D4350D"/>
                </a:solidFill>
              </a:rPr>
              <a:t> are far </a:t>
            </a:r>
            <a:r>
              <a:rPr lang="fr-FR" b="1" dirty="0" err="1">
                <a:solidFill>
                  <a:srgbClr val="D4350D"/>
                </a:solidFill>
              </a:rPr>
              <a:t>apart</a:t>
            </a:r>
            <a:r>
              <a:rPr lang="fr-FR" b="1" dirty="0">
                <a:solidFill>
                  <a:srgbClr val="D4350D"/>
                </a:solidFill>
              </a:rPr>
              <a:t> in the </a:t>
            </a:r>
            <a:r>
              <a:rPr lang="fr-FR" b="1" dirty="0" err="1">
                <a:solidFill>
                  <a:srgbClr val="D4350D"/>
                </a:solidFill>
              </a:rPr>
              <a:t>chain</a:t>
            </a:r>
            <a:r>
              <a:rPr lang="fr-FR" dirty="0"/>
              <a:t>. A </a:t>
            </a:r>
            <a:r>
              <a:rPr lang="fr-FR" dirty="0" err="1"/>
              <a:t>variety</a:t>
            </a:r>
            <a:r>
              <a:rPr lang="fr-FR" dirty="0"/>
              <a:t> of interactions </a:t>
            </a:r>
            <a:r>
              <a:rPr lang="fr-FR" dirty="0" err="1"/>
              <a:t>give</a:t>
            </a:r>
            <a:r>
              <a:rPr lang="fr-FR" dirty="0"/>
              <a:t> </a:t>
            </a:r>
            <a:r>
              <a:rPr lang="fr-FR" dirty="0" err="1"/>
              <a:t>rise</a:t>
            </a:r>
            <a:r>
              <a:rPr lang="fr-FR" dirty="0"/>
              <a:t> to </a:t>
            </a:r>
            <a:r>
              <a:rPr lang="fr-FR" dirty="0" err="1"/>
              <a:t>protein</a:t>
            </a:r>
            <a:r>
              <a:rPr lang="fr-FR" dirty="0"/>
              <a:t> </a:t>
            </a:r>
            <a:r>
              <a:rPr lang="fr-FR" dirty="0" err="1"/>
              <a:t>tertiary</a:t>
            </a:r>
            <a:r>
              <a:rPr lang="fr-FR" dirty="0"/>
              <a:t> structure, </a:t>
            </a:r>
            <a:r>
              <a:rPr lang="fr-FR" dirty="0" err="1"/>
              <a:t>such</a:t>
            </a:r>
            <a:r>
              <a:rPr lang="fr-FR" dirty="0"/>
              <a:t> as:</a:t>
            </a:r>
          </a:p>
        </p:txBody>
      </p:sp>
      <p:sp>
        <p:nvSpPr>
          <p:cNvPr id="10" name="Rectangle 9"/>
          <p:cNvSpPr/>
          <p:nvPr/>
        </p:nvSpPr>
        <p:spPr>
          <a:xfrm>
            <a:off x="5406491" y="6457890"/>
            <a:ext cx="3737509" cy="400110"/>
          </a:xfrm>
          <a:prstGeom prst="rect">
            <a:avLst/>
          </a:prstGeom>
        </p:spPr>
        <p:txBody>
          <a:bodyPr wrap="none">
            <a:spAutoFit/>
          </a:bodyPr>
          <a:lstStyle/>
          <a:p>
            <a:pPr algn="r"/>
            <a:r>
              <a:rPr lang="nl-NL" sz="1000" dirty="0"/>
              <a:t>https://en.wikipedia.org/wiki/Protein</a:t>
            </a:r>
          </a:p>
          <a:p>
            <a:pPr algn="r"/>
            <a:r>
              <a:rPr lang="nl-NL" sz="1000" dirty="0" err="1"/>
              <a:t>https</a:t>
            </a:r>
            <a:r>
              <a:rPr lang="nl-NL" sz="1000" dirty="0"/>
              <a:t>://</a:t>
            </a:r>
            <a:r>
              <a:rPr lang="nl-NL" sz="1000" dirty="0" err="1"/>
              <a:t>courses.lumenlearning.com</a:t>
            </a:r>
            <a:r>
              <a:rPr lang="nl-NL" sz="1000" dirty="0"/>
              <a:t>/</a:t>
            </a:r>
            <a:r>
              <a:rPr lang="nl-NL" sz="1000" dirty="0" err="1"/>
              <a:t>microbiology</a:t>
            </a:r>
            <a:r>
              <a:rPr lang="nl-NL" sz="1000" dirty="0"/>
              <a:t>/</a:t>
            </a:r>
            <a:r>
              <a:rPr lang="nl-NL" sz="1000" dirty="0" err="1"/>
              <a:t>chapter</a:t>
            </a:r>
            <a:r>
              <a:rPr lang="nl-NL" sz="1000" dirty="0"/>
              <a:t>/</a:t>
            </a:r>
            <a:r>
              <a:rPr lang="nl-NL" sz="1000" dirty="0" err="1"/>
              <a:t>proteins</a:t>
            </a:r>
            <a:r>
              <a:rPr lang="nl-NL" sz="1000" dirty="0"/>
              <a:t>/</a:t>
            </a:r>
            <a:endParaRPr lang="en-US" sz="1000" dirty="0"/>
          </a:p>
        </p:txBody>
      </p:sp>
      <p:pic>
        <p:nvPicPr>
          <p:cNvPr id="4" name="Image 3"/>
          <p:cNvPicPr>
            <a:picLocks noChangeAspect="1"/>
          </p:cNvPicPr>
          <p:nvPr/>
        </p:nvPicPr>
        <p:blipFill>
          <a:blip r:embed="rId3"/>
          <a:stretch>
            <a:fillRect/>
          </a:stretch>
        </p:blipFill>
        <p:spPr>
          <a:xfrm>
            <a:off x="5360191" y="3314701"/>
            <a:ext cx="3737509" cy="2113402"/>
          </a:xfrm>
          <a:prstGeom prst="rect">
            <a:avLst/>
          </a:prstGeom>
        </p:spPr>
      </p:pic>
      <p:sp>
        <p:nvSpPr>
          <p:cNvPr id="6" name="Rectangle 5"/>
          <p:cNvSpPr/>
          <p:nvPr/>
        </p:nvSpPr>
        <p:spPr>
          <a:xfrm>
            <a:off x="994691" y="3441700"/>
            <a:ext cx="4572000" cy="2031325"/>
          </a:xfrm>
          <a:prstGeom prst="rect">
            <a:avLst/>
          </a:prstGeom>
        </p:spPr>
        <p:txBody>
          <a:bodyPr>
            <a:spAutoFit/>
          </a:bodyPr>
          <a:lstStyle/>
          <a:p>
            <a:pPr marL="285750" indent="-285750">
              <a:buFontTx/>
              <a:buChar char="-"/>
            </a:pPr>
            <a:r>
              <a:rPr lang="fr-FR" b="1" dirty="0" err="1"/>
              <a:t>disulfide</a:t>
            </a:r>
            <a:r>
              <a:rPr lang="fr-FR" b="1" dirty="0"/>
              <a:t> bridges</a:t>
            </a:r>
            <a:r>
              <a:rPr lang="fr-FR" dirty="0"/>
              <a:t> bonds (–SH) </a:t>
            </a:r>
          </a:p>
          <a:p>
            <a:pPr marL="285750" indent="-285750">
              <a:buFontTx/>
              <a:buChar char="-"/>
            </a:pPr>
            <a:r>
              <a:rPr lang="fr-FR" b="1" dirty="0" err="1"/>
              <a:t>hydrogen</a:t>
            </a:r>
            <a:r>
              <a:rPr lang="fr-FR" b="1" dirty="0"/>
              <a:t> bonds</a:t>
            </a:r>
            <a:endParaRPr lang="fr-FR" dirty="0"/>
          </a:p>
          <a:p>
            <a:pPr marL="285750" indent="-285750">
              <a:buFontTx/>
              <a:buChar char="-"/>
            </a:pPr>
            <a:r>
              <a:rPr lang="fr-FR" b="1" dirty="0" err="1"/>
              <a:t>ionic</a:t>
            </a:r>
            <a:r>
              <a:rPr lang="fr-FR" b="1" dirty="0"/>
              <a:t> bonds</a:t>
            </a:r>
            <a:endParaRPr lang="fr-FR" dirty="0"/>
          </a:p>
          <a:p>
            <a:pPr marL="285750" indent="-285750">
              <a:buFontTx/>
              <a:buChar char="-"/>
            </a:pPr>
            <a:r>
              <a:rPr lang="fr-FR" b="1" dirty="0" err="1"/>
              <a:t>hydrophobic</a:t>
            </a:r>
            <a:r>
              <a:rPr lang="fr-FR" b="1" dirty="0"/>
              <a:t> interactions </a:t>
            </a:r>
            <a:r>
              <a:rPr lang="fr-FR" dirty="0" err="1"/>
              <a:t>between</a:t>
            </a:r>
            <a:r>
              <a:rPr lang="fr-FR" dirty="0"/>
              <a:t> </a:t>
            </a:r>
            <a:r>
              <a:rPr lang="fr-FR" dirty="0" err="1"/>
              <a:t>nonpolar</a:t>
            </a:r>
            <a:r>
              <a:rPr lang="fr-FR" dirty="0"/>
              <a:t> </a:t>
            </a:r>
            <a:r>
              <a:rPr lang="fr-FR" dirty="0" err="1"/>
              <a:t>side</a:t>
            </a:r>
            <a:r>
              <a:rPr lang="fr-FR" dirty="0"/>
              <a:t> </a:t>
            </a:r>
            <a:r>
              <a:rPr lang="fr-FR" dirty="0" err="1"/>
              <a:t>chains</a:t>
            </a:r>
            <a:r>
              <a:rPr lang="fr-FR" dirty="0"/>
              <a:t>.</a:t>
            </a:r>
          </a:p>
          <a:p>
            <a:pPr marL="285750" indent="-285750">
              <a:buFontTx/>
              <a:buChar char="-"/>
            </a:pPr>
            <a:endParaRPr lang="fr-FR" dirty="0"/>
          </a:p>
          <a:p>
            <a:r>
              <a:rPr lang="fr-FR" dirty="0">
                <a:sym typeface="Wingdings"/>
              </a:rPr>
              <a:t> </a:t>
            </a:r>
            <a:r>
              <a:rPr lang="fr-FR" dirty="0" err="1"/>
              <a:t>These</a:t>
            </a:r>
            <a:r>
              <a:rPr lang="fr-FR" dirty="0"/>
              <a:t> </a:t>
            </a:r>
            <a:r>
              <a:rPr lang="fr-FR" dirty="0" err="1"/>
              <a:t>processes</a:t>
            </a:r>
            <a:r>
              <a:rPr lang="fr-FR" dirty="0"/>
              <a:t> </a:t>
            </a:r>
            <a:r>
              <a:rPr lang="fr-FR" dirty="0" err="1"/>
              <a:t>determine</a:t>
            </a:r>
            <a:r>
              <a:rPr lang="fr-FR" dirty="0"/>
              <a:t> </a:t>
            </a:r>
            <a:r>
              <a:rPr lang="fr-FR" b="1" dirty="0" err="1"/>
              <a:t>protein</a:t>
            </a:r>
            <a:r>
              <a:rPr lang="fr-FR" b="1" dirty="0"/>
              <a:t> </a:t>
            </a:r>
            <a:r>
              <a:rPr lang="fr-FR" b="1" dirty="0" err="1"/>
              <a:t>folding</a:t>
            </a:r>
            <a:r>
              <a:rPr lang="fr-FR" dirty="0"/>
              <a:t>. </a:t>
            </a:r>
          </a:p>
        </p:txBody>
      </p:sp>
      <p:sp>
        <p:nvSpPr>
          <p:cNvPr id="7" name="Rectangle 6"/>
          <p:cNvSpPr/>
          <p:nvPr/>
        </p:nvSpPr>
        <p:spPr>
          <a:xfrm>
            <a:off x="842291" y="5607735"/>
            <a:ext cx="7894698" cy="923330"/>
          </a:xfrm>
          <a:prstGeom prst="rect">
            <a:avLst/>
          </a:prstGeom>
        </p:spPr>
        <p:txBody>
          <a:bodyPr wrap="square">
            <a:spAutoFit/>
          </a:bodyPr>
          <a:lstStyle/>
          <a:p>
            <a:pPr marL="285750" indent="-285750">
              <a:buFont typeface="Wingdings" charset="0"/>
              <a:buChar char=""/>
            </a:pPr>
            <a:r>
              <a:rPr lang="fr-FR" dirty="0"/>
              <a:t>All </a:t>
            </a:r>
            <a:r>
              <a:rPr lang="fr-FR" dirty="0" err="1"/>
              <a:t>these</a:t>
            </a:r>
            <a:r>
              <a:rPr lang="fr-FR" dirty="0"/>
              <a:t> interactions, </a:t>
            </a:r>
            <a:r>
              <a:rPr lang="fr-FR" dirty="0" err="1"/>
              <a:t>weak</a:t>
            </a:r>
            <a:r>
              <a:rPr lang="fr-FR" dirty="0"/>
              <a:t> and </a:t>
            </a:r>
            <a:r>
              <a:rPr lang="fr-FR" dirty="0" err="1"/>
              <a:t>strong</a:t>
            </a:r>
            <a:r>
              <a:rPr lang="fr-FR" dirty="0"/>
              <a:t>, combine to </a:t>
            </a:r>
            <a:r>
              <a:rPr lang="fr-FR" dirty="0" err="1"/>
              <a:t>determine</a:t>
            </a:r>
            <a:r>
              <a:rPr lang="fr-FR" dirty="0"/>
              <a:t> the final </a:t>
            </a:r>
            <a:r>
              <a:rPr lang="fr-FR" b="1" dirty="0"/>
              <a:t>3D </a:t>
            </a:r>
            <a:r>
              <a:rPr lang="fr-FR" b="1" dirty="0" err="1"/>
              <a:t>shape</a:t>
            </a:r>
            <a:r>
              <a:rPr lang="fr-FR" b="1" dirty="0"/>
              <a:t> of the </a:t>
            </a:r>
            <a:r>
              <a:rPr lang="fr-FR" b="1" dirty="0" err="1"/>
              <a:t>protein</a:t>
            </a:r>
            <a:r>
              <a:rPr lang="fr-FR" b="1" dirty="0"/>
              <a:t> </a:t>
            </a:r>
            <a:r>
              <a:rPr lang="fr-FR" dirty="0"/>
              <a:t>and </a:t>
            </a:r>
            <a:r>
              <a:rPr lang="fr-FR" dirty="0" err="1"/>
              <a:t>its</a:t>
            </a:r>
            <a:r>
              <a:rPr lang="fr-FR" dirty="0"/>
              <a:t> </a:t>
            </a:r>
            <a:r>
              <a:rPr lang="fr-FR" b="1" dirty="0" err="1"/>
              <a:t>function</a:t>
            </a:r>
            <a:r>
              <a:rPr lang="fr-FR" b="1" dirty="0"/>
              <a:t>. </a:t>
            </a:r>
            <a:r>
              <a:rPr lang="fr-FR" dirty="0" err="1"/>
              <a:t>Folded</a:t>
            </a:r>
            <a:r>
              <a:rPr lang="fr-FR" dirty="0"/>
              <a:t> </a:t>
            </a:r>
            <a:r>
              <a:rPr lang="fr-FR" dirty="0" err="1"/>
              <a:t>proteins</a:t>
            </a:r>
            <a:r>
              <a:rPr lang="fr-FR" dirty="0"/>
              <a:t> </a:t>
            </a:r>
            <a:r>
              <a:rPr lang="fr-FR" dirty="0" err="1"/>
              <a:t>that</a:t>
            </a:r>
            <a:r>
              <a:rPr lang="fr-FR" dirty="0"/>
              <a:t> are </a:t>
            </a:r>
            <a:r>
              <a:rPr lang="fr-FR" dirty="0" err="1"/>
              <a:t>fully</a:t>
            </a:r>
            <a:r>
              <a:rPr lang="fr-FR" dirty="0"/>
              <a:t> </a:t>
            </a:r>
            <a:r>
              <a:rPr lang="fr-FR" dirty="0" err="1"/>
              <a:t>functional</a:t>
            </a:r>
            <a:r>
              <a:rPr lang="fr-FR" dirty="0"/>
              <a:t> in </a:t>
            </a:r>
            <a:r>
              <a:rPr lang="fr-FR" dirty="0" err="1"/>
              <a:t>their</a:t>
            </a:r>
            <a:r>
              <a:rPr lang="fr-FR" dirty="0"/>
              <a:t> normal </a:t>
            </a:r>
            <a:r>
              <a:rPr lang="fr-FR" dirty="0" err="1"/>
              <a:t>biological</a:t>
            </a:r>
            <a:r>
              <a:rPr lang="fr-FR" dirty="0"/>
              <a:t> </a:t>
            </a:r>
            <a:r>
              <a:rPr lang="fr-FR" dirty="0" err="1"/>
              <a:t>role</a:t>
            </a:r>
            <a:r>
              <a:rPr lang="fr-FR" dirty="0"/>
              <a:t> are </a:t>
            </a:r>
            <a:r>
              <a:rPr lang="fr-FR" dirty="0" err="1"/>
              <a:t>said</a:t>
            </a:r>
            <a:r>
              <a:rPr lang="fr-FR" dirty="0"/>
              <a:t> to </a:t>
            </a:r>
            <a:r>
              <a:rPr lang="fr-FR" dirty="0" err="1"/>
              <a:t>possess</a:t>
            </a:r>
            <a:r>
              <a:rPr lang="fr-FR" dirty="0"/>
              <a:t> a </a:t>
            </a:r>
            <a:r>
              <a:rPr lang="fr-FR" b="1" dirty="0"/>
              <a:t>native structure</a:t>
            </a:r>
            <a:r>
              <a:rPr lang="fr-FR" dirty="0"/>
              <a:t>. </a:t>
            </a:r>
          </a:p>
        </p:txBody>
      </p:sp>
    </p:spTree>
    <p:extLst>
      <p:ext uri="{BB962C8B-B14F-4D97-AF65-F5344CB8AC3E}">
        <p14:creationId xmlns:p14="http://schemas.microsoft.com/office/powerpoint/2010/main" val="3532134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2123658"/>
          </a:xfrm>
          <a:prstGeom prst="rect">
            <a:avLst/>
          </a:prstGeom>
        </p:spPr>
        <p:txBody>
          <a:bodyPr wrap="square">
            <a:spAutoFit/>
          </a:bodyPr>
          <a:lstStyle/>
          <a:p>
            <a:pPr algn="just"/>
            <a:r>
              <a:rPr lang="fr-FR" sz="2400" b="1" dirty="0" err="1">
                <a:latin typeface="Avenir Book"/>
                <a:cs typeface="Avenir Book"/>
              </a:rPr>
              <a:t>Quaternary</a:t>
            </a:r>
            <a:r>
              <a:rPr lang="fr-FR" sz="2400" b="1" dirty="0">
                <a:latin typeface="Avenir Book"/>
                <a:cs typeface="Avenir Book"/>
              </a:rPr>
              <a:t> Structure</a:t>
            </a:r>
          </a:p>
          <a:p>
            <a:pPr algn="just"/>
            <a:endParaRPr lang="fr-FR" dirty="0">
              <a:latin typeface="Avenir Book"/>
              <a:cs typeface="Avenir Book"/>
            </a:endParaRPr>
          </a:p>
          <a:p>
            <a:endParaRPr lang="fr-FR" dirty="0"/>
          </a:p>
          <a:p>
            <a:pPr marL="285750" indent="-285750">
              <a:buFont typeface="Wingdings" charset="0"/>
              <a:buChar char=""/>
            </a:pPr>
            <a:r>
              <a:rPr lang="fr-FR" dirty="0" err="1"/>
              <a:t>Some</a:t>
            </a:r>
            <a:r>
              <a:rPr lang="fr-FR" dirty="0"/>
              <a:t> </a:t>
            </a:r>
            <a:r>
              <a:rPr lang="fr-FR" dirty="0" err="1"/>
              <a:t>proteins</a:t>
            </a:r>
            <a:r>
              <a:rPr lang="fr-FR" dirty="0"/>
              <a:t> are </a:t>
            </a:r>
            <a:r>
              <a:rPr lang="fr-FR" dirty="0" err="1"/>
              <a:t>assemblies</a:t>
            </a:r>
            <a:r>
              <a:rPr lang="fr-FR" dirty="0"/>
              <a:t> of </a:t>
            </a:r>
            <a:r>
              <a:rPr lang="fr-FR" dirty="0" err="1"/>
              <a:t>several</a:t>
            </a:r>
            <a:r>
              <a:rPr lang="fr-FR" dirty="0"/>
              <a:t> </a:t>
            </a:r>
            <a:r>
              <a:rPr lang="fr-FR" dirty="0" err="1"/>
              <a:t>separate</a:t>
            </a:r>
            <a:r>
              <a:rPr lang="fr-FR" dirty="0"/>
              <a:t> polypeptides, </a:t>
            </a:r>
            <a:r>
              <a:rPr lang="fr-FR" dirty="0" err="1"/>
              <a:t>also</a:t>
            </a:r>
            <a:r>
              <a:rPr lang="fr-FR" dirty="0"/>
              <a:t> </a:t>
            </a:r>
            <a:r>
              <a:rPr lang="fr-FR" dirty="0" err="1"/>
              <a:t>known</a:t>
            </a:r>
            <a:r>
              <a:rPr lang="fr-FR" dirty="0"/>
              <a:t> as </a:t>
            </a:r>
            <a:r>
              <a:rPr lang="fr-FR" dirty="0" err="1"/>
              <a:t>protein</a:t>
            </a:r>
            <a:r>
              <a:rPr lang="fr-FR" dirty="0"/>
              <a:t> </a:t>
            </a:r>
            <a:r>
              <a:rPr lang="fr-FR" dirty="0" err="1"/>
              <a:t>subunits</a:t>
            </a:r>
            <a:r>
              <a:rPr lang="fr-FR" dirty="0"/>
              <a:t>. </a:t>
            </a:r>
            <a:r>
              <a:rPr lang="fr-FR" dirty="0" err="1"/>
              <a:t>These</a:t>
            </a:r>
            <a:r>
              <a:rPr lang="fr-FR" dirty="0"/>
              <a:t> </a:t>
            </a:r>
            <a:r>
              <a:rPr lang="fr-FR" dirty="0" err="1"/>
              <a:t>proteins</a:t>
            </a:r>
            <a:r>
              <a:rPr lang="fr-FR" dirty="0"/>
              <a:t> </a:t>
            </a:r>
            <a:r>
              <a:rPr lang="fr-FR" dirty="0" err="1"/>
              <a:t>function</a:t>
            </a:r>
            <a:r>
              <a:rPr lang="fr-FR" dirty="0"/>
              <a:t> </a:t>
            </a:r>
            <a:r>
              <a:rPr lang="fr-FR" dirty="0" err="1"/>
              <a:t>adequately</a:t>
            </a:r>
            <a:r>
              <a:rPr lang="fr-FR" dirty="0"/>
              <a:t> </a:t>
            </a:r>
            <a:r>
              <a:rPr lang="fr-FR" dirty="0" err="1"/>
              <a:t>only</a:t>
            </a:r>
            <a:r>
              <a:rPr lang="fr-FR" dirty="0"/>
              <a:t> </a:t>
            </a:r>
            <a:r>
              <a:rPr lang="fr-FR" dirty="0" err="1"/>
              <a:t>when</a:t>
            </a:r>
            <a:r>
              <a:rPr lang="fr-FR" dirty="0"/>
              <a:t> all </a:t>
            </a:r>
            <a:r>
              <a:rPr lang="fr-FR" dirty="0" err="1"/>
              <a:t>subunits</a:t>
            </a:r>
            <a:r>
              <a:rPr lang="fr-FR" dirty="0"/>
              <a:t> are </a:t>
            </a:r>
            <a:r>
              <a:rPr lang="fr-FR" dirty="0" err="1"/>
              <a:t>present</a:t>
            </a:r>
            <a:r>
              <a:rPr lang="fr-FR" dirty="0"/>
              <a:t> and </a:t>
            </a:r>
            <a:r>
              <a:rPr lang="fr-FR" dirty="0" err="1"/>
              <a:t>appropriately</a:t>
            </a:r>
            <a:r>
              <a:rPr lang="fr-FR" dirty="0"/>
              <a:t> </a:t>
            </a:r>
            <a:r>
              <a:rPr lang="fr-FR" dirty="0" err="1"/>
              <a:t>configured</a:t>
            </a:r>
            <a:r>
              <a:rPr lang="fr-FR" dirty="0"/>
              <a:t>. </a:t>
            </a:r>
          </a:p>
          <a:p>
            <a:endParaRPr lang="fr-FR" dirty="0"/>
          </a:p>
        </p:txBody>
      </p:sp>
      <p:sp>
        <p:nvSpPr>
          <p:cNvPr id="10" name="Rectangle 9"/>
          <p:cNvSpPr/>
          <p:nvPr/>
        </p:nvSpPr>
        <p:spPr>
          <a:xfrm>
            <a:off x="5406491" y="6457890"/>
            <a:ext cx="3737509" cy="400110"/>
          </a:xfrm>
          <a:prstGeom prst="rect">
            <a:avLst/>
          </a:prstGeom>
        </p:spPr>
        <p:txBody>
          <a:bodyPr wrap="none">
            <a:spAutoFit/>
          </a:bodyPr>
          <a:lstStyle/>
          <a:p>
            <a:pPr algn="r"/>
            <a:r>
              <a:rPr lang="nl-NL" sz="1000" dirty="0"/>
              <a:t>https://en.wikipedia.org/wiki/Protein</a:t>
            </a:r>
          </a:p>
          <a:p>
            <a:pPr algn="r"/>
            <a:r>
              <a:rPr lang="nl-NL" sz="1000" dirty="0" err="1"/>
              <a:t>https</a:t>
            </a:r>
            <a:r>
              <a:rPr lang="nl-NL" sz="1000" dirty="0"/>
              <a:t>://</a:t>
            </a:r>
            <a:r>
              <a:rPr lang="nl-NL" sz="1000" dirty="0" err="1"/>
              <a:t>courses.lumenlearning.com</a:t>
            </a:r>
            <a:r>
              <a:rPr lang="nl-NL" sz="1000" dirty="0"/>
              <a:t>/</a:t>
            </a:r>
            <a:r>
              <a:rPr lang="nl-NL" sz="1000" dirty="0" err="1"/>
              <a:t>microbiology</a:t>
            </a:r>
            <a:r>
              <a:rPr lang="nl-NL" sz="1000" dirty="0"/>
              <a:t>/</a:t>
            </a:r>
            <a:r>
              <a:rPr lang="nl-NL" sz="1000" dirty="0" err="1"/>
              <a:t>chapter</a:t>
            </a:r>
            <a:r>
              <a:rPr lang="nl-NL" sz="1000" dirty="0"/>
              <a:t>/</a:t>
            </a:r>
            <a:r>
              <a:rPr lang="nl-NL" sz="1000" dirty="0" err="1"/>
              <a:t>proteins</a:t>
            </a:r>
            <a:r>
              <a:rPr lang="nl-NL" sz="1000" dirty="0"/>
              <a:t>/</a:t>
            </a:r>
            <a:endParaRPr lang="en-US" sz="1000" dirty="0"/>
          </a:p>
        </p:txBody>
      </p:sp>
      <p:pic>
        <p:nvPicPr>
          <p:cNvPr id="4" name="Image 3"/>
          <p:cNvPicPr>
            <a:picLocks noChangeAspect="1"/>
          </p:cNvPicPr>
          <p:nvPr/>
        </p:nvPicPr>
        <p:blipFill>
          <a:blip r:embed="rId3"/>
          <a:stretch>
            <a:fillRect/>
          </a:stretch>
        </p:blipFill>
        <p:spPr>
          <a:xfrm>
            <a:off x="4894000" y="2984500"/>
            <a:ext cx="4203700" cy="3264708"/>
          </a:xfrm>
          <a:prstGeom prst="rect">
            <a:avLst/>
          </a:prstGeom>
        </p:spPr>
      </p:pic>
      <p:sp>
        <p:nvSpPr>
          <p:cNvPr id="6" name="Rectangle 5"/>
          <p:cNvSpPr/>
          <p:nvPr/>
        </p:nvSpPr>
        <p:spPr>
          <a:xfrm>
            <a:off x="829591" y="3188631"/>
            <a:ext cx="4415509" cy="2585323"/>
          </a:xfrm>
          <a:prstGeom prst="rect">
            <a:avLst/>
          </a:prstGeom>
        </p:spPr>
        <p:txBody>
          <a:bodyPr wrap="square">
            <a:spAutoFit/>
          </a:bodyPr>
          <a:lstStyle/>
          <a:p>
            <a:pPr marL="285750" indent="-285750">
              <a:buFont typeface="Wingdings" charset="0"/>
              <a:buChar char=""/>
            </a:pPr>
            <a:r>
              <a:rPr lang="fr-FR" dirty="0"/>
              <a:t>The interactions </a:t>
            </a:r>
            <a:r>
              <a:rPr lang="fr-FR" dirty="0" err="1"/>
              <a:t>that</a:t>
            </a:r>
            <a:r>
              <a:rPr lang="fr-FR" dirty="0"/>
              <a:t> </a:t>
            </a:r>
            <a:r>
              <a:rPr lang="fr-FR" dirty="0" err="1"/>
              <a:t>hold</a:t>
            </a:r>
            <a:r>
              <a:rPr lang="fr-FR" dirty="0"/>
              <a:t> </a:t>
            </a:r>
            <a:r>
              <a:rPr lang="fr-FR" dirty="0" err="1"/>
              <a:t>these</a:t>
            </a:r>
            <a:r>
              <a:rPr lang="fr-FR" dirty="0"/>
              <a:t> </a:t>
            </a:r>
            <a:r>
              <a:rPr lang="fr-FR" dirty="0" err="1"/>
              <a:t>subunits</a:t>
            </a:r>
            <a:r>
              <a:rPr lang="fr-FR" dirty="0"/>
              <a:t> </a:t>
            </a:r>
            <a:r>
              <a:rPr lang="fr-FR" dirty="0" err="1"/>
              <a:t>together</a:t>
            </a:r>
            <a:r>
              <a:rPr lang="fr-FR" dirty="0"/>
              <a:t> </a:t>
            </a:r>
            <a:r>
              <a:rPr lang="fr-FR" dirty="0" err="1"/>
              <a:t>constitute</a:t>
            </a:r>
            <a:r>
              <a:rPr lang="fr-FR" dirty="0"/>
              <a:t> the </a:t>
            </a:r>
            <a:r>
              <a:rPr lang="fr-FR" b="1" dirty="0" err="1"/>
              <a:t>quaternary</a:t>
            </a:r>
            <a:r>
              <a:rPr lang="fr-FR" b="1" dirty="0"/>
              <a:t> structure</a:t>
            </a:r>
            <a:r>
              <a:rPr lang="fr-FR" dirty="0"/>
              <a:t> of the </a:t>
            </a:r>
            <a:r>
              <a:rPr lang="fr-FR" dirty="0" err="1"/>
              <a:t>protein</a:t>
            </a:r>
            <a:r>
              <a:rPr lang="fr-FR" dirty="0"/>
              <a:t>. </a:t>
            </a:r>
          </a:p>
          <a:p>
            <a:pPr marL="285750" indent="-285750">
              <a:buFont typeface="Wingdings" charset="0"/>
              <a:buChar char=""/>
            </a:pPr>
            <a:endParaRPr lang="fr-FR" dirty="0"/>
          </a:p>
          <a:p>
            <a:pPr marL="285750" indent="-285750">
              <a:buFont typeface="Wingdings" charset="0"/>
              <a:buChar char=""/>
            </a:pPr>
            <a:r>
              <a:rPr lang="fr-FR" dirty="0"/>
              <a:t>The </a:t>
            </a:r>
            <a:r>
              <a:rPr lang="fr-FR" dirty="0" err="1"/>
              <a:t>overall</a:t>
            </a:r>
            <a:r>
              <a:rPr lang="fr-FR" dirty="0"/>
              <a:t> </a:t>
            </a:r>
            <a:r>
              <a:rPr lang="fr-FR" dirty="0" err="1"/>
              <a:t>quaternary</a:t>
            </a:r>
            <a:r>
              <a:rPr lang="fr-FR" dirty="0"/>
              <a:t> structure </a:t>
            </a:r>
            <a:r>
              <a:rPr lang="fr-FR" dirty="0" err="1"/>
              <a:t>is</a:t>
            </a:r>
            <a:r>
              <a:rPr lang="fr-FR" dirty="0"/>
              <a:t> </a:t>
            </a:r>
            <a:r>
              <a:rPr lang="fr-FR" dirty="0" err="1"/>
              <a:t>stabilized</a:t>
            </a:r>
            <a:r>
              <a:rPr lang="fr-FR" dirty="0"/>
              <a:t> by </a:t>
            </a:r>
            <a:r>
              <a:rPr lang="fr-FR" dirty="0" err="1"/>
              <a:t>relatively</a:t>
            </a:r>
            <a:r>
              <a:rPr lang="fr-FR" dirty="0"/>
              <a:t> </a:t>
            </a:r>
            <a:r>
              <a:rPr lang="fr-FR" dirty="0" err="1"/>
              <a:t>weak</a:t>
            </a:r>
            <a:r>
              <a:rPr lang="fr-FR" dirty="0"/>
              <a:t> interactions. </a:t>
            </a:r>
          </a:p>
          <a:p>
            <a:pPr marL="285750" indent="-285750">
              <a:buFont typeface="Wingdings" charset="0"/>
              <a:buChar char=""/>
            </a:pPr>
            <a:endParaRPr lang="fr-FR" dirty="0"/>
          </a:p>
          <a:p>
            <a:pPr marL="285750" indent="-285750">
              <a:buFont typeface="Wingdings" charset="0"/>
              <a:buChar char=""/>
            </a:pPr>
            <a:r>
              <a:rPr lang="fr-FR" dirty="0" err="1"/>
              <a:t>Example</a:t>
            </a:r>
            <a:r>
              <a:rPr lang="fr-FR" dirty="0"/>
              <a:t> of </a:t>
            </a:r>
            <a:r>
              <a:rPr lang="fr-FR" dirty="0" err="1"/>
              <a:t>Hemoglobin</a:t>
            </a:r>
            <a:r>
              <a:rPr lang="fr-FR" dirty="0"/>
              <a:t>: </a:t>
            </a:r>
            <a:r>
              <a:rPr lang="fr-FR" dirty="0" err="1"/>
              <a:t>quaternary</a:t>
            </a:r>
            <a:r>
              <a:rPr lang="fr-FR" dirty="0"/>
              <a:t> structure of 4 </a:t>
            </a:r>
            <a:r>
              <a:rPr lang="fr-FR" dirty="0" err="1"/>
              <a:t>globular</a:t>
            </a:r>
            <a:r>
              <a:rPr lang="fr-FR" dirty="0"/>
              <a:t> </a:t>
            </a:r>
            <a:r>
              <a:rPr lang="fr-FR" dirty="0" err="1"/>
              <a:t>protein</a:t>
            </a:r>
            <a:r>
              <a:rPr lang="fr-FR" dirty="0"/>
              <a:t> </a:t>
            </a:r>
            <a:r>
              <a:rPr lang="fr-FR" dirty="0" err="1"/>
              <a:t>subunits</a:t>
            </a:r>
            <a:r>
              <a:rPr lang="fr-FR" dirty="0"/>
              <a:t>.</a:t>
            </a:r>
          </a:p>
        </p:txBody>
      </p:sp>
    </p:spTree>
    <p:extLst>
      <p:ext uri="{BB962C8B-B14F-4D97-AF65-F5344CB8AC3E}">
        <p14:creationId xmlns:p14="http://schemas.microsoft.com/office/powerpoint/2010/main" val="2632299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738664"/>
          </a:xfrm>
          <a:prstGeom prst="rect">
            <a:avLst/>
          </a:prstGeom>
        </p:spPr>
        <p:txBody>
          <a:bodyPr wrap="square">
            <a:spAutoFit/>
          </a:bodyPr>
          <a:lstStyle/>
          <a:p>
            <a:pPr algn="just"/>
            <a:r>
              <a:rPr lang="fr-FR" sz="2400" b="1" dirty="0">
                <a:latin typeface="Avenir Book"/>
                <a:cs typeface="Avenir Book"/>
              </a:rPr>
              <a:t>In </a:t>
            </a:r>
            <a:r>
              <a:rPr lang="fr-FR" sz="2400" b="1" dirty="0" err="1">
                <a:latin typeface="Avenir Book"/>
                <a:cs typeface="Avenir Book"/>
              </a:rPr>
              <a:t>Brief</a:t>
            </a:r>
            <a:endParaRPr lang="fr-FR" sz="2400" b="1" dirty="0">
              <a:latin typeface="Avenir Book"/>
              <a:cs typeface="Avenir Book"/>
            </a:endParaRPr>
          </a:p>
          <a:p>
            <a:pPr algn="just"/>
            <a:endParaRPr lang="fr-FR" dirty="0">
              <a:latin typeface="Avenir Book"/>
              <a:cs typeface="Avenir Book"/>
            </a:endParaRPr>
          </a:p>
        </p:txBody>
      </p:sp>
      <p:sp>
        <p:nvSpPr>
          <p:cNvPr id="10" name="Rectangle 9"/>
          <p:cNvSpPr/>
          <p:nvPr/>
        </p:nvSpPr>
        <p:spPr>
          <a:xfrm>
            <a:off x="5406491" y="6457890"/>
            <a:ext cx="3737509" cy="400110"/>
          </a:xfrm>
          <a:prstGeom prst="rect">
            <a:avLst/>
          </a:prstGeom>
        </p:spPr>
        <p:txBody>
          <a:bodyPr wrap="none">
            <a:spAutoFit/>
          </a:bodyPr>
          <a:lstStyle/>
          <a:p>
            <a:pPr algn="r"/>
            <a:r>
              <a:rPr lang="nl-NL" sz="1000" dirty="0"/>
              <a:t>https://en.wikipedia.org/wiki/Protein</a:t>
            </a:r>
          </a:p>
          <a:p>
            <a:pPr algn="r"/>
            <a:r>
              <a:rPr lang="nl-NL" sz="1000" dirty="0" err="1"/>
              <a:t>https</a:t>
            </a:r>
            <a:r>
              <a:rPr lang="nl-NL" sz="1000" dirty="0"/>
              <a:t>://</a:t>
            </a:r>
            <a:r>
              <a:rPr lang="nl-NL" sz="1000" dirty="0" err="1"/>
              <a:t>courses.lumenlearning.com</a:t>
            </a:r>
            <a:r>
              <a:rPr lang="nl-NL" sz="1000" dirty="0"/>
              <a:t>/</a:t>
            </a:r>
            <a:r>
              <a:rPr lang="nl-NL" sz="1000" dirty="0" err="1"/>
              <a:t>microbiology</a:t>
            </a:r>
            <a:r>
              <a:rPr lang="nl-NL" sz="1000" dirty="0"/>
              <a:t>/</a:t>
            </a:r>
            <a:r>
              <a:rPr lang="nl-NL" sz="1000" dirty="0" err="1"/>
              <a:t>chapter</a:t>
            </a:r>
            <a:r>
              <a:rPr lang="nl-NL" sz="1000" dirty="0"/>
              <a:t>/</a:t>
            </a:r>
            <a:r>
              <a:rPr lang="nl-NL" sz="1000" dirty="0" err="1"/>
              <a:t>proteins</a:t>
            </a:r>
            <a:r>
              <a:rPr lang="nl-NL" sz="1000" dirty="0"/>
              <a:t>/</a:t>
            </a:r>
            <a:endParaRPr lang="en-US" sz="1000" dirty="0"/>
          </a:p>
        </p:txBody>
      </p:sp>
      <p:pic>
        <p:nvPicPr>
          <p:cNvPr id="5" name="Image 4"/>
          <p:cNvPicPr>
            <a:picLocks noChangeAspect="1"/>
          </p:cNvPicPr>
          <p:nvPr/>
        </p:nvPicPr>
        <p:blipFill>
          <a:blip r:embed="rId3"/>
          <a:stretch>
            <a:fillRect/>
          </a:stretch>
        </p:blipFill>
        <p:spPr>
          <a:xfrm>
            <a:off x="0" y="2133600"/>
            <a:ext cx="9144000" cy="3580228"/>
          </a:xfrm>
          <a:prstGeom prst="rect">
            <a:avLst/>
          </a:prstGeom>
        </p:spPr>
      </p:pic>
    </p:spTree>
    <p:extLst>
      <p:ext uri="{BB962C8B-B14F-4D97-AF65-F5344CB8AC3E}">
        <p14:creationId xmlns:p14="http://schemas.microsoft.com/office/powerpoint/2010/main" val="3767370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9" name="Rectangle 38"/>
          <p:cNvSpPr/>
          <p:nvPr/>
        </p:nvSpPr>
        <p:spPr>
          <a:xfrm>
            <a:off x="552745" y="864916"/>
            <a:ext cx="8544956" cy="594224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 knowledge: a constant evolution </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660607" y="1503999"/>
            <a:ext cx="163454" cy="867664"/>
          </a:xfrm>
          <a:prstGeom prst="rect">
            <a:avLst/>
          </a:prstGeom>
          <a:solidFill>
            <a:srgbClr val="D4350D">
              <a:alpha val="88000"/>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a:t>
            </a:r>
          </a:p>
        </p:txBody>
      </p:sp>
      <p:cxnSp>
        <p:nvCxnSpPr>
          <p:cNvPr id="6" name="Connecteur droit 5"/>
          <p:cNvCxnSpPr>
            <a:stCxn id="3" idx="3"/>
          </p:cNvCxnSpPr>
          <p:nvPr/>
        </p:nvCxnSpPr>
        <p:spPr>
          <a:xfrm flipV="1">
            <a:off x="824061" y="1906395"/>
            <a:ext cx="7707489" cy="3143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Connecteur droit 11"/>
          <p:cNvCxnSpPr/>
          <p:nvPr/>
        </p:nvCxnSpPr>
        <p:spPr>
          <a:xfrm>
            <a:off x="660606" y="3706098"/>
            <a:ext cx="7870944"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Connecteur droit 16"/>
          <p:cNvCxnSpPr/>
          <p:nvPr/>
        </p:nvCxnSpPr>
        <p:spPr>
          <a:xfrm>
            <a:off x="660606" y="5505795"/>
            <a:ext cx="7870944" cy="1"/>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rot="16200000">
            <a:off x="-239393" y="4603148"/>
            <a:ext cx="1799998"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Connecteur droit 18"/>
          <p:cNvCxnSpPr/>
          <p:nvPr/>
        </p:nvCxnSpPr>
        <p:spPr>
          <a:xfrm rot="16200000">
            <a:off x="7631551" y="2810844"/>
            <a:ext cx="1799998"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Ellipse 10"/>
          <p:cNvSpPr/>
          <p:nvPr/>
        </p:nvSpPr>
        <p:spPr>
          <a:xfrm>
            <a:off x="2873523" y="1868669"/>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p:cNvSpPr/>
          <p:nvPr/>
        </p:nvSpPr>
        <p:spPr>
          <a:xfrm>
            <a:off x="4484438" y="1861547"/>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Ellipse 22"/>
          <p:cNvSpPr/>
          <p:nvPr/>
        </p:nvSpPr>
        <p:spPr>
          <a:xfrm>
            <a:off x="6027945" y="1852141"/>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p:cNvSpPr/>
          <p:nvPr/>
        </p:nvSpPr>
        <p:spPr>
          <a:xfrm>
            <a:off x="7638860" y="1845019"/>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Ellipse 28"/>
          <p:cNvSpPr/>
          <p:nvPr/>
        </p:nvSpPr>
        <p:spPr>
          <a:xfrm>
            <a:off x="6104904" y="5413147"/>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llipse 29"/>
          <p:cNvSpPr/>
          <p:nvPr/>
        </p:nvSpPr>
        <p:spPr>
          <a:xfrm>
            <a:off x="7715819" y="5406025"/>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Ellipse 30"/>
          <p:cNvSpPr/>
          <p:nvPr/>
        </p:nvSpPr>
        <p:spPr>
          <a:xfrm>
            <a:off x="2952001" y="3645055"/>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Ellipse 31"/>
          <p:cNvSpPr/>
          <p:nvPr/>
        </p:nvSpPr>
        <p:spPr>
          <a:xfrm>
            <a:off x="4562916" y="3637933"/>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 name="Ellipse 32"/>
          <p:cNvSpPr/>
          <p:nvPr/>
        </p:nvSpPr>
        <p:spPr>
          <a:xfrm>
            <a:off x="6106423" y="3628527"/>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llipse 33"/>
          <p:cNvSpPr/>
          <p:nvPr/>
        </p:nvSpPr>
        <p:spPr>
          <a:xfrm>
            <a:off x="7717338" y="3621405"/>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Ellipse 34"/>
          <p:cNvSpPr/>
          <p:nvPr/>
        </p:nvSpPr>
        <p:spPr>
          <a:xfrm>
            <a:off x="1304881" y="5419607"/>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Ellipse 37"/>
          <p:cNvSpPr/>
          <p:nvPr/>
        </p:nvSpPr>
        <p:spPr>
          <a:xfrm>
            <a:off x="1307919" y="1852141"/>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70" name="Grouper 69"/>
          <p:cNvGrpSpPr/>
          <p:nvPr/>
        </p:nvGrpSpPr>
        <p:grpSpPr>
          <a:xfrm>
            <a:off x="1642996" y="906890"/>
            <a:ext cx="861494" cy="1009589"/>
            <a:chOff x="1837381" y="1075344"/>
            <a:chExt cx="861494" cy="1009589"/>
          </a:xfrm>
        </p:grpSpPr>
        <p:grpSp>
          <p:nvGrpSpPr>
            <p:cNvPr id="67" name="Grouper 66"/>
            <p:cNvGrpSpPr/>
            <p:nvPr/>
          </p:nvGrpSpPr>
          <p:grpSpPr>
            <a:xfrm>
              <a:off x="1837381" y="1115712"/>
              <a:ext cx="861494" cy="969221"/>
              <a:chOff x="1560775" y="1115712"/>
              <a:chExt cx="861494" cy="969221"/>
            </a:xfrm>
          </p:grpSpPr>
          <p:cxnSp>
            <p:nvCxnSpPr>
              <p:cNvPr id="66" name="Connecteur droit 65"/>
              <p:cNvCxnSpPr/>
              <p:nvPr/>
            </p:nvCxnSpPr>
            <p:spPr>
              <a:xfrm rot="5400000">
                <a:off x="1241893" y="1744704"/>
                <a:ext cx="680458" cy="0"/>
              </a:xfrm>
              <a:prstGeom prst="line">
                <a:avLst/>
              </a:prstGeom>
              <a:ln>
                <a:solidFill>
                  <a:srgbClr val="E9C11C"/>
                </a:solidFill>
              </a:ln>
            </p:spPr>
            <p:style>
              <a:lnRef idx="2">
                <a:schemeClr val="accent1"/>
              </a:lnRef>
              <a:fillRef idx="0">
                <a:schemeClr val="accent1"/>
              </a:fillRef>
              <a:effectRef idx="1">
                <a:schemeClr val="accent1"/>
              </a:effectRef>
              <a:fontRef idx="minor">
                <a:schemeClr val="tx1"/>
              </a:fontRef>
            </p:style>
          </p:cxnSp>
          <p:sp>
            <p:nvSpPr>
              <p:cNvPr id="40" name="Signalisation droite 39"/>
              <p:cNvSpPr/>
              <p:nvPr/>
            </p:nvSpPr>
            <p:spPr>
              <a:xfrm>
                <a:off x="1560775" y="1115712"/>
                <a:ext cx="861494" cy="289221"/>
              </a:xfrm>
              <a:prstGeom prst="homePlate">
                <a:avLst/>
              </a:prstGeom>
              <a:solidFill>
                <a:srgbClr val="E9C1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68" name="ZoneTexte 67"/>
            <p:cNvSpPr txBox="1"/>
            <p:nvPr/>
          </p:nvSpPr>
          <p:spPr>
            <a:xfrm>
              <a:off x="1837381" y="1075344"/>
              <a:ext cx="828325" cy="369332"/>
            </a:xfrm>
            <a:prstGeom prst="rect">
              <a:avLst/>
            </a:prstGeom>
            <a:noFill/>
          </p:spPr>
          <p:txBody>
            <a:bodyPr wrap="square" rtlCol="0">
              <a:spAutoFit/>
            </a:bodyPr>
            <a:lstStyle/>
            <a:p>
              <a:r>
                <a:rPr lang="fr-FR" b="1" dirty="0">
                  <a:solidFill>
                    <a:srgbClr val="FFFFFF"/>
                  </a:solidFill>
                  <a:latin typeface="Century Gothic"/>
                  <a:cs typeface="Century Gothic"/>
                </a:rPr>
                <a:t>1953</a:t>
              </a:r>
            </a:p>
          </p:txBody>
        </p:sp>
      </p:grpSp>
      <p:sp>
        <p:nvSpPr>
          <p:cNvPr id="71" name="ZoneTexte 70"/>
          <p:cNvSpPr txBox="1"/>
          <p:nvPr/>
        </p:nvSpPr>
        <p:spPr>
          <a:xfrm>
            <a:off x="1621590" y="1302274"/>
            <a:ext cx="1251933" cy="600164"/>
          </a:xfrm>
          <a:prstGeom prst="rect">
            <a:avLst/>
          </a:prstGeom>
          <a:noFill/>
        </p:spPr>
        <p:txBody>
          <a:bodyPr wrap="square" rtlCol="0">
            <a:spAutoFit/>
          </a:bodyPr>
          <a:lstStyle/>
          <a:p>
            <a:r>
              <a:rPr lang="fr-FR" sz="1100" b="1" dirty="0"/>
              <a:t>WATSON &amp; CRICK </a:t>
            </a:r>
            <a:r>
              <a:rPr lang="fr-FR" sz="1100" dirty="0"/>
              <a:t>DNA DOUBLE HELIX STRUCTURE</a:t>
            </a:r>
          </a:p>
        </p:txBody>
      </p:sp>
      <p:sp>
        <p:nvSpPr>
          <p:cNvPr id="72" name="ZoneTexte 71"/>
          <p:cNvSpPr txBox="1"/>
          <p:nvPr/>
        </p:nvSpPr>
        <p:spPr>
          <a:xfrm rot="16200000">
            <a:off x="1084047" y="2207247"/>
            <a:ext cx="587231" cy="276999"/>
          </a:xfrm>
          <a:prstGeom prst="rect">
            <a:avLst/>
          </a:prstGeom>
          <a:noFill/>
        </p:spPr>
        <p:txBody>
          <a:bodyPr wrap="square" rtlCol="0">
            <a:spAutoFit/>
          </a:bodyPr>
          <a:lstStyle/>
          <a:p>
            <a:pPr algn="r"/>
            <a:r>
              <a:rPr lang="fr-FR" sz="1200" b="1" dirty="0">
                <a:latin typeface="Century Gothic"/>
                <a:cs typeface="Century Gothic"/>
              </a:rPr>
              <a:t>1950</a:t>
            </a:r>
          </a:p>
        </p:txBody>
      </p:sp>
      <p:sp>
        <p:nvSpPr>
          <p:cNvPr id="73" name="ZoneTexte 72"/>
          <p:cNvSpPr txBox="1"/>
          <p:nvPr/>
        </p:nvSpPr>
        <p:spPr>
          <a:xfrm rot="16200000">
            <a:off x="4269300" y="2207247"/>
            <a:ext cx="587231" cy="276999"/>
          </a:xfrm>
          <a:prstGeom prst="rect">
            <a:avLst/>
          </a:prstGeom>
          <a:noFill/>
        </p:spPr>
        <p:txBody>
          <a:bodyPr wrap="square" rtlCol="0">
            <a:spAutoFit/>
          </a:bodyPr>
          <a:lstStyle/>
          <a:p>
            <a:pPr algn="r"/>
            <a:r>
              <a:rPr lang="fr-FR" sz="1200" b="1" dirty="0">
                <a:latin typeface="Century Gothic"/>
                <a:cs typeface="Century Gothic"/>
              </a:rPr>
              <a:t>1960</a:t>
            </a:r>
          </a:p>
        </p:txBody>
      </p:sp>
      <p:sp>
        <p:nvSpPr>
          <p:cNvPr id="74" name="ZoneTexte 73"/>
          <p:cNvSpPr txBox="1"/>
          <p:nvPr/>
        </p:nvSpPr>
        <p:spPr>
          <a:xfrm rot="16200000">
            <a:off x="7415774" y="2203785"/>
            <a:ext cx="587231" cy="276999"/>
          </a:xfrm>
          <a:prstGeom prst="rect">
            <a:avLst/>
          </a:prstGeom>
          <a:noFill/>
        </p:spPr>
        <p:txBody>
          <a:bodyPr wrap="square" rtlCol="0">
            <a:spAutoFit/>
          </a:bodyPr>
          <a:lstStyle/>
          <a:p>
            <a:pPr algn="r"/>
            <a:r>
              <a:rPr lang="fr-FR" sz="1200" b="1" dirty="0">
                <a:latin typeface="Century Gothic"/>
                <a:cs typeface="Century Gothic"/>
              </a:rPr>
              <a:t>1970</a:t>
            </a:r>
          </a:p>
        </p:txBody>
      </p:sp>
      <p:sp>
        <p:nvSpPr>
          <p:cNvPr id="76" name="ZoneTexte 75"/>
          <p:cNvSpPr txBox="1"/>
          <p:nvPr/>
        </p:nvSpPr>
        <p:spPr>
          <a:xfrm rot="16200000">
            <a:off x="2730788" y="3986923"/>
            <a:ext cx="587231" cy="276999"/>
          </a:xfrm>
          <a:prstGeom prst="rect">
            <a:avLst/>
          </a:prstGeom>
          <a:noFill/>
        </p:spPr>
        <p:txBody>
          <a:bodyPr wrap="square" rtlCol="0">
            <a:spAutoFit/>
          </a:bodyPr>
          <a:lstStyle/>
          <a:p>
            <a:pPr algn="r"/>
            <a:r>
              <a:rPr lang="fr-FR" sz="1200" b="1" dirty="0">
                <a:latin typeface="Century Gothic"/>
                <a:cs typeface="Century Gothic"/>
              </a:rPr>
              <a:t>1990</a:t>
            </a:r>
          </a:p>
        </p:txBody>
      </p:sp>
      <p:sp>
        <p:nvSpPr>
          <p:cNvPr id="77" name="ZoneTexte 76"/>
          <p:cNvSpPr txBox="1"/>
          <p:nvPr/>
        </p:nvSpPr>
        <p:spPr>
          <a:xfrm rot="16200000">
            <a:off x="5877262" y="3983461"/>
            <a:ext cx="587231" cy="276999"/>
          </a:xfrm>
          <a:prstGeom prst="rect">
            <a:avLst/>
          </a:prstGeom>
          <a:noFill/>
        </p:spPr>
        <p:txBody>
          <a:bodyPr wrap="square" rtlCol="0">
            <a:spAutoFit/>
          </a:bodyPr>
          <a:lstStyle/>
          <a:p>
            <a:pPr algn="r"/>
            <a:r>
              <a:rPr lang="fr-FR" sz="1200" b="1" dirty="0">
                <a:latin typeface="Century Gothic"/>
                <a:cs typeface="Century Gothic"/>
              </a:rPr>
              <a:t>1980</a:t>
            </a:r>
          </a:p>
        </p:txBody>
      </p:sp>
      <p:sp>
        <p:nvSpPr>
          <p:cNvPr id="78" name="ZoneTexte 77"/>
          <p:cNvSpPr txBox="1"/>
          <p:nvPr/>
        </p:nvSpPr>
        <p:spPr>
          <a:xfrm rot="16200000">
            <a:off x="1084988" y="5770118"/>
            <a:ext cx="587231" cy="276999"/>
          </a:xfrm>
          <a:prstGeom prst="rect">
            <a:avLst/>
          </a:prstGeom>
          <a:noFill/>
        </p:spPr>
        <p:txBody>
          <a:bodyPr wrap="square" rtlCol="0">
            <a:spAutoFit/>
          </a:bodyPr>
          <a:lstStyle/>
          <a:p>
            <a:pPr algn="r"/>
            <a:r>
              <a:rPr lang="fr-FR" sz="1200" b="1" dirty="0">
                <a:latin typeface="Century Gothic"/>
                <a:cs typeface="Century Gothic"/>
              </a:rPr>
              <a:t>2000</a:t>
            </a:r>
          </a:p>
        </p:txBody>
      </p:sp>
      <p:grpSp>
        <p:nvGrpSpPr>
          <p:cNvPr id="81" name="Grouper 80"/>
          <p:cNvGrpSpPr/>
          <p:nvPr/>
        </p:nvGrpSpPr>
        <p:grpSpPr>
          <a:xfrm flipH="1">
            <a:off x="6271998" y="2174592"/>
            <a:ext cx="1207076" cy="1514954"/>
            <a:chOff x="1837381" y="1075344"/>
            <a:chExt cx="1207076" cy="1514954"/>
          </a:xfrm>
        </p:grpSpPr>
        <p:grpSp>
          <p:nvGrpSpPr>
            <p:cNvPr id="82" name="Grouper 81"/>
            <p:cNvGrpSpPr/>
            <p:nvPr/>
          </p:nvGrpSpPr>
          <p:grpSpPr>
            <a:xfrm>
              <a:off x="1837381" y="1115712"/>
              <a:ext cx="861494" cy="1474586"/>
              <a:chOff x="1560775" y="1115712"/>
              <a:chExt cx="861494" cy="1474586"/>
            </a:xfrm>
          </p:grpSpPr>
          <p:cxnSp>
            <p:nvCxnSpPr>
              <p:cNvPr id="84" name="Connecteur droit 83"/>
              <p:cNvCxnSpPr/>
              <p:nvPr/>
            </p:nvCxnSpPr>
            <p:spPr>
              <a:xfrm rot="5400000">
                <a:off x="971896" y="1980072"/>
                <a:ext cx="1220452" cy="0"/>
              </a:xfrm>
              <a:prstGeom prst="line">
                <a:avLst/>
              </a:prstGeom>
              <a:ln>
                <a:solidFill>
                  <a:srgbClr val="E9C11C"/>
                </a:solidFill>
              </a:ln>
            </p:spPr>
            <p:style>
              <a:lnRef idx="2">
                <a:schemeClr val="accent1"/>
              </a:lnRef>
              <a:fillRef idx="0">
                <a:schemeClr val="accent1"/>
              </a:fillRef>
              <a:effectRef idx="1">
                <a:schemeClr val="accent1"/>
              </a:effectRef>
              <a:fontRef idx="minor">
                <a:schemeClr val="tx1"/>
              </a:fontRef>
            </p:style>
          </p:cxnSp>
          <p:sp>
            <p:nvSpPr>
              <p:cNvPr id="85" name="Signalisation droite 84"/>
              <p:cNvSpPr/>
              <p:nvPr/>
            </p:nvSpPr>
            <p:spPr>
              <a:xfrm>
                <a:off x="1560775" y="1115712"/>
                <a:ext cx="861494" cy="289221"/>
              </a:xfrm>
              <a:prstGeom prst="homePlate">
                <a:avLst/>
              </a:prstGeom>
              <a:solidFill>
                <a:srgbClr val="E9C1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3" name="ZoneTexte 82"/>
            <p:cNvSpPr txBox="1"/>
            <p:nvPr/>
          </p:nvSpPr>
          <p:spPr>
            <a:xfrm>
              <a:off x="1850341" y="1075344"/>
              <a:ext cx="1194116" cy="369332"/>
            </a:xfrm>
            <a:prstGeom prst="rect">
              <a:avLst/>
            </a:prstGeom>
            <a:noFill/>
          </p:spPr>
          <p:txBody>
            <a:bodyPr wrap="square" rtlCol="0">
              <a:spAutoFit/>
            </a:bodyPr>
            <a:lstStyle/>
            <a:p>
              <a:pPr algn="r"/>
              <a:r>
                <a:rPr lang="fr-FR" b="1" dirty="0">
                  <a:solidFill>
                    <a:srgbClr val="FFFFFF"/>
                  </a:solidFill>
                  <a:latin typeface="Century Gothic"/>
                  <a:cs typeface="Century Gothic"/>
                </a:rPr>
                <a:t>1976</a:t>
              </a:r>
            </a:p>
          </p:txBody>
        </p:sp>
      </p:grpSp>
      <p:sp>
        <p:nvSpPr>
          <p:cNvPr id="86" name="ZoneTexte 85"/>
          <p:cNvSpPr txBox="1"/>
          <p:nvPr/>
        </p:nvSpPr>
        <p:spPr>
          <a:xfrm>
            <a:off x="8043253" y="1180065"/>
            <a:ext cx="1251933" cy="769441"/>
          </a:xfrm>
          <a:prstGeom prst="rect">
            <a:avLst/>
          </a:prstGeom>
          <a:noFill/>
        </p:spPr>
        <p:txBody>
          <a:bodyPr wrap="square" rtlCol="0">
            <a:spAutoFit/>
          </a:bodyPr>
          <a:lstStyle/>
          <a:p>
            <a:r>
              <a:rPr lang="fr-FR" sz="1100" b="1" dirty="0"/>
              <a:t>MIN JOU &amp; al </a:t>
            </a:r>
            <a:r>
              <a:rPr lang="fr-FR" sz="1100" dirty="0"/>
              <a:t>1st COMPLETE GENE</a:t>
            </a:r>
          </a:p>
          <a:p>
            <a:r>
              <a:rPr lang="fr-FR" sz="1100" dirty="0"/>
              <a:t>BACTERIOPHAGE MS2</a:t>
            </a:r>
          </a:p>
        </p:txBody>
      </p:sp>
      <p:grpSp>
        <p:nvGrpSpPr>
          <p:cNvPr id="87" name="Grouper 86"/>
          <p:cNvGrpSpPr/>
          <p:nvPr/>
        </p:nvGrpSpPr>
        <p:grpSpPr>
          <a:xfrm>
            <a:off x="8038163" y="864916"/>
            <a:ext cx="1220035" cy="1009589"/>
            <a:chOff x="1837381" y="1075344"/>
            <a:chExt cx="1220035" cy="1009589"/>
          </a:xfrm>
        </p:grpSpPr>
        <p:grpSp>
          <p:nvGrpSpPr>
            <p:cNvPr id="88" name="Grouper 87"/>
            <p:cNvGrpSpPr/>
            <p:nvPr/>
          </p:nvGrpSpPr>
          <p:grpSpPr>
            <a:xfrm>
              <a:off x="1837381" y="1115712"/>
              <a:ext cx="861494" cy="969221"/>
              <a:chOff x="1560775" y="1115712"/>
              <a:chExt cx="861494" cy="969221"/>
            </a:xfrm>
          </p:grpSpPr>
          <p:cxnSp>
            <p:nvCxnSpPr>
              <p:cNvPr id="90" name="Connecteur droit 89"/>
              <p:cNvCxnSpPr/>
              <p:nvPr/>
            </p:nvCxnSpPr>
            <p:spPr>
              <a:xfrm rot="5400000">
                <a:off x="1241893" y="1744704"/>
                <a:ext cx="680458" cy="0"/>
              </a:xfrm>
              <a:prstGeom prst="line">
                <a:avLst/>
              </a:prstGeom>
              <a:ln>
                <a:solidFill>
                  <a:srgbClr val="E9C11C"/>
                </a:solidFill>
              </a:ln>
            </p:spPr>
            <p:style>
              <a:lnRef idx="2">
                <a:schemeClr val="accent1"/>
              </a:lnRef>
              <a:fillRef idx="0">
                <a:schemeClr val="accent1"/>
              </a:fillRef>
              <a:effectRef idx="1">
                <a:schemeClr val="accent1"/>
              </a:effectRef>
              <a:fontRef idx="minor">
                <a:schemeClr val="tx1"/>
              </a:fontRef>
            </p:style>
          </p:cxnSp>
          <p:sp>
            <p:nvSpPr>
              <p:cNvPr id="91" name="Signalisation droite 90"/>
              <p:cNvSpPr/>
              <p:nvPr/>
            </p:nvSpPr>
            <p:spPr>
              <a:xfrm>
                <a:off x="1560775" y="1115712"/>
                <a:ext cx="861494" cy="289221"/>
              </a:xfrm>
              <a:prstGeom prst="homePlate">
                <a:avLst/>
              </a:prstGeom>
              <a:solidFill>
                <a:srgbClr val="E9C1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9" name="ZoneTexte 88"/>
            <p:cNvSpPr txBox="1"/>
            <p:nvPr/>
          </p:nvSpPr>
          <p:spPr>
            <a:xfrm>
              <a:off x="1863300" y="1075344"/>
              <a:ext cx="1194116" cy="369332"/>
            </a:xfrm>
            <a:prstGeom prst="rect">
              <a:avLst/>
            </a:prstGeom>
            <a:noFill/>
          </p:spPr>
          <p:txBody>
            <a:bodyPr wrap="square" rtlCol="0">
              <a:spAutoFit/>
            </a:bodyPr>
            <a:lstStyle/>
            <a:p>
              <a:r>
                <a:rPr lang="fr-FR" b="1" dirty="0">
                  <a:solidFill>
                    <a:srgbClr val="FFFFFF"/>
                  </a:solidFill>
                  <a:latin typeface="Century Gothic"/>
                  <a:cs typeface="Century Gothic"/>
                </a:rPr>
                <a:t>1972</a:t>
              </a:r>
            </a:p>
          </p:txBody>
        </p:sp>
      </p:grpSp>
      <p:sp>
        <p:nvSpPr>
          <p:cNvPr id="93" name="ZoneTexte 92"/>
          <p:cNvSpPr txBox="1"/>
          <p:nvPr/>
        </p:nvSpPr>
        <p:spPr>
          <a:xfrm>
            <a:off x="4780110" y="2500763"/>
            <a:ext cx="2728365" cy="430887"/>
          </a:xfrm>
          <a:prstGeom prst="rect">
            <a:avLst/>
          </a:prstGeom>
          <a:noFill/>
        </p:spPr>
        <p:txBody>
          <a:bodyPr wrap="square" rtlCol="0">
            <a:spAutoFit/>
          </a:bodyPr>
          <a:lstStyle/>
          <a:p>
            <a:pPr algn="r"/>
            <a:r>
              <a:rPr lang="fr-FR" sz="1100" b="1" dirty="0"/>
              <a:t>FIERS &amp; al </a:t>
            </a:r>
            <a:r>
              <a:rPr lang="fr-FR" sz="1100" dirty="0"/>
              <a:t>1st COMPLETE GENOME BACTERIOPHAGE MS2 (VIRAL RNA </a:t>
            </a:r>
            <a:r>
              <a:rPr lang="fr-FR" sz="1100" kern="0" dirty="0">
                <a:solidFill>
                  <a:sysClr val="windowText" lastClr="000000"/>
                </a:solidFill>
                <a:cs typeface="Calibri"/>
              </a:rPr>
              <a:t>3,569 nt</a:t>
            </a:r>
            <a:r>
              <a:rPr lang="fr-FR" sz="1100" dirty="0"/>
              <a:t>)</a:t>
            </a:r>
          </a:p>
        </p:txBody>
      </p:sp>
      <p:grpSp>
        <p:nvGrpSpPr>
          <p:cNvPr id="94" name="Grouper 93"/>
          <p:cNvGrpSpPr/>
          <p:nvPr/>
        </p:nvGrpSpPr>
        <p:grpSpPr>
          <a:xfrm flipH="1" flipV="1">
            <a:off x="6271998" y="3699248"/>
            <a:ext cx="898487" cy="815219"/>
            <a:chOff x="1837381" y="1269714"/>
            <a:chExt cx="898487" cy="815219"/>
          </a:xfrm>
        </p:grpSpPr>
        <p:grpSp>
          <p:nvGrpSpPr>
            <p:cNvPr id="95" name="Grouper 94"/>
            <p:cNvGrpSpPr/>
            <p:nvPr/>
          </p:nvGrpSpPr>
          <p:grpSpPr>
            <a:xfrm>
              <a:off x="1837381" y="1297124"/>
              <a:ext cx="861494" cy="787809"/>
              <a:chOff x="1560775" y="1297124"/>
              <a:chExt cx="861494" cy="787809"/>
            </a:xfrm>
          </p:grpSpPr>
          <p:cxnSp>
            <p:nvCxnSpPr>
              <p:cNvPr id="97" name="Connecteur droit 96"/>
              <p:cNvCxnSpPr/>
              <p:nvPr/>
            </p:nvCxnSpPr>
            <p:spPr>
              <a:xfrm rot="5400000">
                <a:off x="1313893" y="1816704"/>
                <a:ext cx="53645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8" name="Signalisation droite 97"/>
              <p:cNvSpPr/>
              <p:nvPr/>
            </p:nvSpPr>
            <p:spPr>
              <a:xfrm>
                <a:off x="1560775" y="1297124"/>
                <a:ext cx="861494" cy="289221"/>
              </a:xfrm>
              <a:prstGeom prst="homePlate">
                <a:avLst/>
              </a:prstGeom>
              <a:solidFill>
                <a:srgbClr val="FF470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96" name="ZoneTexte 95"/>
            <p:cNvSpPr txBox="1"/>
            <p:nvPr/>
          </p:nvSpPr>
          <p:spPr>
            <a:xfrm flipV="1">
              <a:off x="1850342" y="1269714"/>
              <a:ext cx="885526" cy="369332"/>
            </a:xfrm>
            <a:prstGeom prst="rect">
              <a:avLst/>
            </a:prstGeom>
            <a:noFill/>
          </p:spPr>
          <p:txBody>
            <a:bodyPr wrap="square" rtlCol="0">
              <a:spAutoFit/>
            </a:bodyPr>
            <a:lstStyle/>
            <a:p>
              <a:pPr algn="r"/>
              <a:r>
                <a:rPr lang="fr-FR" b="1" dirty="0">
                  <a:solidFill>
                    <a:srgbClr val="FFFFFF"/>
                  </a:solidFill>
                  <a:latin typeface="Century Gothic"/>
                  <a:cs typeface="Century Gothic"/>
                </a:rPr>
                <a:t>1977</a:t>
              </a:r>
            </a:p>
          </p:txBody>
        </p:sp>
      </p:grpSp>
      <p:grpSp>
        <p:nvGrpSpPr>
          <p:cNvPr id="99" name="Grouper 98"/>
          <p:cNvGrpSpPr/>
          <p:nvPr/>
        </p:nvGrpSpPr>
        <p:grpSpPr>
          <a:xfrm flipH="1">
            <a:off x="5966404" y="2871032"/>
            <a:ext cx="1207076" cy="818516"/>
            <a:chOff x="1824422" y="1075344"/>
            <a:chExt cx="1207076" cy="818516"/>
          </a:xfrm>
        </p:grpSpPr>
        <p:grpSp>
          <p:nvGrpSpPr>
            <p:cNvPr id="100" name="Grouper 99"/>
            <p:cNvGrpSpPr/>
            <p:nvPr/>
          </p:nvGrpSpPr>
          <p:grpSpPr>
            <a:xfrm>
              <a:off x="1824422" y="1115712"/>
              <a:ext cx="861494" cy="778148"/>
              <a:chOff x="1547816" y="1115712"/>
              <a:chExt cx="861494" cy="778148"/>
            </a:xfrm>
          </p:grpSpPr>
          <p:cxnSp>
            <p:nvCxnSpPr>
              <p:cNvPr id="102" name="Connecteur droit 101"/>
              <p:cNvCxnSpPr/>
              <p:nvPr/>
            </p:nvCxnSpPr>
            <p:spPr>
              <a:xfrm flipH="1">
                <a:off x="1569160" y="1359905"/>
                <a:ext cx="2" cy="533955"/>
              </a:xfrm>
              <a:prstGeom prst="line">
                <a:avLst/>
              </a:prstGeom>
              <a:ln>
                <a:solidFill>
                  <a:srgbClr val="E9C11C"/>
                </a:solidFill>
              </a:ln>
            </p:spPr>
            <p:style>
              <a:lnRef idx="2">
                <a:schemeClr val="accent1"/>
              </a:lnRef>
              <a:fillRef idx="0">
                <a:schemeClr val="accent1"/>
              </a:fillRef>
              <a:effectRef idx="1">
                <a:schemeClr val="accent1"/>
              </a:effectRef>
              <a:fontRef idx="minor">
                <a:schemeClr val="tx1"/>
              </a:fontRef>
            </p:style>
          </p:cxnSp>
          <p:sp>
            <p:nvSpPr>
              <p:cNvPr id="103" name="Signalisation droite 102"/>
              <p:cNvSpPr/>
              <p:nvPr/>
            </p:nvSpPr>
            <p:spPr>
              <a:xfrm>
                <a:off x="1547816" y="1115712"/>
                <a:ext cx="861494" cy="289221"/>
              </a:xfrm>
              <a:prstGeom prst="homePlate">
                <a:avLst/>
              </a:prstGeom>
              <a:solidFill>
                <a:srgbClr val="E9C1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01" name="ZoneTexte 100"/>
            <p:cNvSpPr txBox="1"/>
            <p:nvPr/>
          </p:nvSpPr>
          <p:spPr>
            <a:xfrm>
              <a:off x="1837382" y="1075344"/>
              <a:ext cx="1194116" cy="369332"/>
            </a:xfrm>
            <a:prstGeom prst="rect">
              <a:avLst/>
            </a:prstGeom>
            <a:noFill/>
          </p:spPr>
          <p:txBody>
            <a:bodyPr wrap="square" rtlCol="0">
              <a:spAutoFit/>
            </a:bodyPr>
            <a:lstStyle/>
            <a:p>
              <a:pPr algn="r"/>
              <a:r>
                <a:rPr lang="fr-FR" b="1" dirty="0">
                  <a:solidFill>
                    <a:srgbClr val="FFFFFF"/>
                  </a:solidFill>
                  <a:latin typeface="Century Gothic"/>
                  <a:cs typeface="Century Gothic"/>
                </a:rPr>
                <a:t>1977</a:t>
              </a:r>
            </a:p>
          </p:txBody>
        </p:sp>
      </p:grpSp>
      <p:sp>
        <p:nvSpPr>
          <p:cNvPr id="105" name="ZoneTexte 104"/>
          <p:cNvSpPr txBox="1"/>
          <p:nvPr/>
        </p:nvSpPr>
        <p:spPr>
          <a:xfrm>
            <a:off x="4975604" y="3237146"/>
            <a:ext cx="2182436" cy="430887"/>
          </a:xfrm>
          <a:prstGeom prst="rect">
            <a:avLst/>
          </a:prstGeom>
          <a:noFill/>
        </p:spPr>
        <p:txBody>
          <a:bodyPr wrap="square" rtlCol="0">
            <a:spAutoFit/>
          </a:bodyPr>
          <a:lstStyle/>
          <a:p>
            <a:pPr lvl="0" algn="r"/>
            <a:r>
              <a:rPr lang="fr-FR" sz="1100" b="1" dirty="0"/>
              <a:t>SANGER &amp; al </a:t>
            </a:r>
            <a:r>
              <a:rPr lang="fr-FR" sz="1100" dirty="0"/>
              <a:t>1st COMPLETE DNA GENOME BACTERIOPHAGE φX174</a:t>
            </a:r>
          </a:p>
        </p:txBody>
      </p:sp>
      <p:sp>
        <p:nvSpPr>
          <p:cNvPr id="106" name="ZoneTexte 105"/>
          <p:cNvSpPr txBox="1"/>
          <p:nvPr/>
        </p:nvSpPr>
        <p:spPr>
          <a:xfrm>
            <a:off x="7135117" y="4127211"/>
            <a:ext cx="1846578" cy="430887"/>
          </a:xfrm>
          <a:prstGeom prst="rect">
            <a:avLst/>
          </a:prstGeom>
          <a:noFill/>
        </p:spPr>
        <p:txBody>
          <a:bodyPr wrap="square" rtlCol="0">
            <a:spAutoFit/>
          </a:bodyPr>
          <a:lstStyle/>
          <a:p>
            <a:pPr lvl="0"/>
            <a:r>
              <a:rPr lang="fr-FR" sz="1100" b="1" dirty="0"/>
              <a:t>SANGER SEQUENCING</a:t>
            </a:r>
          </a:p>
          <a:p>
            <a:pPr lvl="0"/>
            <a:r>
              <a:rPr lang="fr-FR" sz="1100" b="1" dirty="0"/>
              <a:t>+ MAXAM &amp; GILBERT </a:t>
            </a:r>
            <a:endParaRPr lang="fr-FR" sz="1100" dirty="0"/>
          </a:p>
        </p:txBody>
      </p:sp>
      <p:grpSp>
        <p:nvGrpSpPr>
          <p:cNvPr id="107" name="Grouper 106"/>
          <p:cNvGrpSpPr/>
          <p:nvPr/>
        </p:nvGrpSpPr>
        <p:grpSpPr>
          <a:xfrm flipH="1" flipV="1">
            <a:off x="3105082" y="3716963"/>
            <a:ext cx="861494" cy="815219"/>
            <a:chOff x="1837381" y="1269714"/>
            <a:chExt cx="861494" cy="815219"/>
          </a:xfrm>
        </p:grpSpPr>
        <p:grpSp>
          <p:nvGrpSpPr>
            <p:cNvPr id="108" name="Grouper 107"/>
            <p:cNvGrpSpPr/>
            <p:nvPr/>
          </p:nvGrpSpPr>
          <p:grpSpPr>
            <a:xfrm>
              <a:off x="1837381" y="1297124"/>
              <a:ext cx="861494" cy="787809"/>
              <a:chOff x="1560775" y="1297124"/>
              <a:chExt cx="861494" cy="787809"/>
            </a:xfrm>
          </p:grpSpPr>
          <p:cxnSp>
            <p:nvCxnSpPr>
              <p:cNvPr id="110" name="Connecteur droit 109"/>
              <p:cNvCxnSpPr/>
              <p:nvPr/>
            </p:nvCxnSpPr>
            <p:spPr>
              <a:xfrm rot="5400000">
                <a:off x="1313893" y="1816704"/>
                <a:ext cx="53645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1" name="Signalisation droite 110"/>
              <p:cNvSpPr/>
              <p:nvPr/>
            </p:nvSpPr>
            <p:spPr>
              <a:xfrm>
                <a:off x="1560775" y="1297124"/>
                <a:ext cx="861494" cy="289221"/>
              </a:xfrm>
              <a:prstGeom prst="homePlate">
                <a:avLst/>
              </a:prstGeom>
              <a:solidFill>
                <a:srgbClr val="FF470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09" name="ZoneTexte 108"/>
            <p:cNvSpPr txBox="1"/>
            <p:nvPr/>
          </p:nvSpPr>
          <p:spPr>
            <a:xfrm flipV="1">
              <a:off x="1850345" y="1269714"/>
              <a:ext cx="848245" cy="369332"/>
            </a:xfrm>
            <a:prstGeom prst="rect">
              <a:avLst/>
            </a:prstGeom>
            <a:noFill/>
          </p:spPr>
          <p:txBody>
            <a:bodyPr wrap="square" rtlCol="0">
              <a:spAutoFit/>
            </a:bodyPr>
            <a:lstStyle/>
            <a:p>
              <a:pPr algn="r"/>
              <a:r>
                <a:rPr lang="fr-FR" b="1" dirty="0">
                  <a:solidFill>
                    <a:srgbClr val="FFFFFF"/>
                  </a:solidFill>
                  <a:latin typeface="Century Gothic"/>
                  <a:cs typeface="Century Gothic"/>
                </a:rPr>
                <a:t>1987</a:t>
              </a:r>
            </a:p>
          </p:txBody>
        </p:sp>
      </p:grpSp>
      <p:sp>
        <p:nvSpPr>
          <p:cNvPr id="112" name="ZoneTexte 111"/>
          <p:cNvSpPr txBox="1"/>
          <p:nvPr/>
        </p:nvSpPr>
        <p:spPr>
          <a:xfrm>
            <a:off x="3931208" y="3963514"/>
            <a:ext cx="1744713" cy="600164"/>
          </a:xfrm>
          <a:prstGeom prst="rect">
            <a:avLst/>
          </a:prstGeom>
          <a:noFill/>
        </p:spPr>
        <p:txBody>
          <a:bodyPr wrap="square" rtlCol="0">
            <a:spAutoFit/>
          </a:bodyPr>
          <a:lstStyle/>
          <a:p>
            <a:r>
              <a:rPr lang="fr-FR" sz="1100" b="1" cap="all" dirty="0"/>
              <a:t>ABI </a:t>
            </a:r>
            <a:r>
              <a:rPr lang="fr-FR" sz="1100" b="1" cap="all" dirty="0" err="1"/>
              <a:t>markets</a:t>
            </a:r>
            <a:r>
              <a:rPr lang="fr-FR" sz="1100" b="1" cap="all" dirty="0"/>
              <a:t> ABI370, the 1st </a:t>
            </a:r>
            <a:r>
              <a:rPr lang="fr-FR" sz="1100" b="1" cap="all" dirty="0" err="1"/>
              <a:t>fully</a:t>
            </a:r>
            <a:r>
              <a:rPr lang="fr-FR" sz="1100" b="1" cap="all" dirty="0"/>
              <a:t> </a:t>
            </a:r>
            <a:r>
              <a:rPr lang="fr-FR" sz="1100" b="1" cap="all" dirty="0" err="1"/>
              <a:t>automated</a:t>
            </a:r>
            <a:r>
              <a:rPr lang="fr-FR" sz="1100" b="1" cap="all" dirty="0"/>
              <a:t> </a:t>
            </a:r>
            <a:r>
              <a:rPr lang="fr-FR" sz="1100" b="1" cap="all" dirty="0" err="1"/>
              <a:t>sequencing</a:t>
            </a:r>
            <a:r>
              <a:rPr lang="fr-FR" sz="1100" b="1" cap="all" dirty="0"/>
              <a:t> </a:t>
            </a:r>
            <a:r>
              <a:rPr lang="fr-FR" sz="1100" b="1" cap="all" dirty="0" err="1"/>
              <a:t>machinE</a:t>
            </a:r>
            <a:endParaRPr lang="fr-FR" sz="1100" b="1" cap="all" dirty="0"/>
          </a:p>
        </p:txBody>
      </p:sp>
      <p:grpSp>
        <p:nvGrpSpPr>
          <p:cNvPr id="113" name="Grouper 112"/>
          <p:cNvGrpSpPr/>
          <p:nvPr/>
        </p:nvGrpSpPr>
        <p:grpSpPr>
          <a:xfrm flipH="1">
            <a:off x="552744" y="2707374"/>
            <a:ext cx="861494" cy="1009589"/>
            <a:chOff x="1837381" y="1075344"/>
            <a:chExt cx="861494" cy="1009589"/>
          </a:xfrm>
        </p:grpSpPr>
        <p:grpSp>
          <p:nvGrpSpPr>
            <p:cNvPr id="114" name="Grouper 113"/>
            <p:cNvGrpSpPr/>
            <p:nvPr/>
          </p:nvGrpSpPr>
          <p:grpSpPr>
            <a:xfrm>
              <a:off x="1837381" y="1115712"/>
              <a:ext cx="861494" cy="969221"/>
              <a:chOff x="1560775" y="1115712"/>
              <a:chExt cx="861494" cy="969221"/>
            </a:xfrm>
          </p:grpSpPr>
          <p:cxnSp>
            <p:nvCxnSpPr>
              <p:cNvPr id="116" name="Connecteur droit 115"/>
              <p:cNvCxnSpPr/>
              <p:nvPr/>
            </p:nvCxnSpPr>
            <p:spPr>
              <a:xfrm rot="5400000">
                <a:off x="1241893" y="1744704"/>
                <a:ext cx="680458" cy="0"/>
              </a:xfrm>
              <a:prstGeom prst="line">
                <a:avLst/>
              </a:prstGeom>
              <a:ln>
                <a:solidFill>
                  <a:srgbClr val="E9C11C"/>
                </a:solidFill>
              </a:ln>
            </p:spPr>
            <p:style>
              <a:lnRef idx="2">
                <a:schemeClr val="accent1"/>
              </a:lnRef>
              <a:fillRef idx="0">
                <a:schemeClr val="accent1"/>
              </a:fillRef>
              <a:effectRef idx="1">
                <a:schemeClr val="accent1"/>
              </a:effectRef>
              <a:fontRef idx="minor">
                <a:schemeClr val="tx1"/>
              </a:fontRef>
            </p:style>
          </p:cxnSp>
          <p:sp>
            <p:nvSpPr>
              <p:cNvPr id="117" name="Signalisation droite 116"/>
              <p:cNvSpPr/>
              <p:nvPr/>
            </p:nvSpPr>
            <p:spPr>
              <a:xfrm>
                <a:off x="1560775" y="1115712"/>
                <a:ext cx="861494" cy="289221"/>
              </a:xfrm>
              <a:prstGeom prst="homePlate">
                <a:avLst/>
              </a:prstGeom>
              <a:solidFill>
                <a:srgbClr val="E9C1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5" name="ZoneTexte 114"/>
            <p:cNvSpPr txBox="1"/>
            <p:nvPr/>
          </p:nvSpPr>
          <p:spPr>
            <a:xfrm>
              <a:off x="1837381" y="1075344"/>
              <a:ext cx="828325" cy="369332"/>
            </a:xfrm>
            <a:prstGeom prst="rect">
              <a:avLst/>
            </a:prstGeom>
            <a:noFill/>
          </p:spPr>
          <p:txBody>
            <a:bodyPr wrap="square" rtlCol="0">
              <a:spAutoFit/>
            </a:bodyPr>
            <a:lstStyle/>
            <a:p>
              <a:r>
                <a:rPr lang="fr-FR" b="1" dirty="0">
                  <a:solidFill>
                    <a:srgbClr val="FFFFFF"/>
                  </a:solidFill>
                  <a:latin typeface="Century Gothic"/>
                  <a:cs typeface="Century Gothic"/>
                </a:rPr>
                <a:t>1995</a:t>
              </a:r>
            </a:p>
          </p:txBody>
        </p:sp>
      </p:grpSp>
      <p:sp>
        <p:nvSpPr>
          <p:cNvPr id="118" name="ZoneTexte 117"/>
          <p:cNvSpPr txBox="1"/>
          <p:nvPr/>
        </p:nvSpPr>
        <p:spPr>
          <a:xfrm>
            <a:off x="1347755" y="2791766"/>
            <a:ext cx="1525768" cy="938719"/>
          </a:xfrm>
          <a:prstGeom prst="rect">
            <a:avLst/>
          </a:prstGeom>
          <a:noFill/>
        </p:spPr>
        <p:txBody>
          <a:bodyPr wrap="square" rtlCol="0">
            <a:spAutoFit/>
          </a:bodyPr>
          <a:lstStyle/>
          <a:p>
            <a:r>
              <a:rPr lang="fr-FR" sz="1100" b="1" dirty="0"/>
              <a:t>VENTER &amp; al </a:t>
            </a:r>
            <a:r>
              <a:rPr lang="fr-FR" sz="1100" dirty="0"/>
              <a:t>1st COMPLETE GENOME OF </a:t>
            </a:r>
            <a:r>
              <a:rPr lang="fr-FR" sz="1100" i="1" dirty="0"/>
              <a:t>H. INFLUENZAE </a:t>
            </a:r>
            <a:r>
              <a:rPr lang="fr-FR" sz="1100" dirty="0"/>
              <a:t>(BACTERIUM, CIRCULAR CHR &gt;1,8Mb)</a:t>
            </a:r>
            <a:endParaRPr lang="fr-FR" sz="1100" i="1" dirty="0"/>
          </a:p>
        </p:txBody>
      </p:sp>
      <p:grpSp>
        <p:nvGrpSpPr>
          <p:cNvPr id="119" name="Grouper 118"/>
          <p:cNvGrpSpPr/>
          <p:nvPr/>
        </p:nvGrpSpPr>
        <p:grpSpPr>
          <a:xfrm flipH="1" flipV="1">
            <a:off x="523508" y="3715557"/>
            <a:ext cx="955523" cy="810356"/>
            <a:chOff x="1772588" y="1274576"/>
            <a:chExt cx="955523" cy="810356"/>
          </a:xfrm>
        </p:grpSpPr>
        <p:grpSp>
          <p:nvGrpSpPr>
            <p:cNvPr id="120" name="Grouper 119"/>
            <p:cNvGrpSpPr/>
            <p:nvPr/>
          </p:nvGrpSpPr>
          <p:grpSpPr>
            <a:xfrm>
              <a:off x="1837381" y="1297124"/>
              <a:ext cx="861494" cy="787808"/>
              <a:chOff x="1560775" y="1297124"/>
              <a:chExt cx="861494" cy="787808"/>
            </a:xfrm>
          </p:grpSpPr>
          <p:cxnSp>
            <p:nvCxnSpPr>
              <p:cNvPr id="122" name="Connecteur droit 121"/>
              <p:cNvCxnSpPr/>
              <p:nvPr/>
            </p:nvCxnSpPr>
            <p:spPr>
              <a:xfrm rot="5400000">
                <a:off x="1313893" y="1816704"/>
                <a:ext cx="536457" cy="0"/>
              </a:xfrm>
              <a:prstGeom prst="line">
                <a:avLst/>
              </a:prstGeom>
              <a:ln>
                <a:solidFill>
                  <a:srgbClr val="B7120F"/>
                </a:solidFill>
              </a:ln>
            </p:spPr>
            <p:style>
              <a:lnRef idx="2">
                <a:schemeClr val="accent1"/>
              </a:lnRef>
              <a:fillRef idx="0">
                <a:schemeClr val="accent1"/>
              </a:fillRef>
              <a:effectRef idx="1">
                <a:schemeClr val="accent1"/>
              </a:effectRef>
              <a:fontRef idx="minor">
                <a:schemeClr val="tx1"/>
              </a:fontRef>
            </p:style>
          </p:cxnSp>
          <p:sp>
            <p:nvSpPr>
              <p:cNvPr id="123" name="Signalisation droite 122"/>
              <p:cNvSpPr/>
              <p:nvPr/>
            </p:nvSpPr>
            <p:spPr>
              <a:xfrm>
                <a:off x="1560775" y="1297124"/>
                <a:ext cx="861494" cy="289221"/>
              </a:xfrm>
              <a:prstGeom prst="homePlate">
                <a:avLst/>
              </a:prstGeom>
              <a:solidFill>
                <a:srgbClr val="B7120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21" name="ZoneTexte 120"/>
            <p:cNvSpPr txBox="1"/>
            <p:nvPr/>
          </p:nvSpPr>
          <p:spPr>
            <a:xfrm flipV="1">
              <a:off x="1772588" y="1274576"/>
              <a:ext cx="955523" cy="338554"/>
            </a:xfrm>
            <a:prstGeom prst="rect">
              <a:avLst/>
            </a:prstGeom>
            <a:noFill/>
          </p:spPr>
          <p:txBody>
            <a:bodyPr wrap="square" rtlCol="0">
              <a:spAutoFit/>
            </a:bodyPr>
            <a:lstStyle/>
            <a:p>
              <a:pPr algn="r"/>
              <a:r>
                <a:rPr lang="fr-FR" sz="1600" b="1" dirty="0">
                  <a:solidFill>
                    <a:srgbClr val="FFFFFF"/>
                  </a:solidFill>
                  <a:latin typeface="Century Gothic"/>
                  <a:cs typeface="Century Gothic"/>
                </a:rPr>
                <a:t>1995-96</a:t>
              </a:r>
            </a:p>
          </p:txBody>
        </p:sp>
      </p:grpSp>
      <p:sp>
        <p:nvSpPr>
          <p:cNvPr id="37" name="Ellipse 36"/>
          <p:cNvSpPr/>
          <p:nvPr/>
        </p:nvSpPr>
        <p:spPr>
          <a:xfrm>
            <a:off x="1306400" y="3634987"/>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4" name="ZoneTexte 123"/>
          <p:cNvSpPr txBox="1"/>
          <p:nvPr/>
        </p:nvSpPr>
        <p:spPr>
          <a:xfrm>
            <a:off x="1360655" y="3808018"/>
            <a:ext cx="1744713" cy="769441"/>
          </a:xfrm>
          <a:prstGeom prst="rect">
            <a:avLst/>
          </a:prstGeom>
          <a:noFill/>
        </p:spPr>
        <p:txBody>
          <a:bodyPr wrap="square" rtlCol="0">
            <a:spAutoFit/>
          </a:bodyPr>
          <a:lstStyle/>
          <a:p>
            <a:r>
              <a:rPr lang="fr-FR" sz="1100" b="1" cap="all" dirty="0"/>
              <a:t>1st PUBLISHED USE OF WGS SEQUENCING (1995)</a:t>
            </a:r>
          </a:p>
          <a:p>
            <a:r>
              <a:rPr lang="fr-FR" sz="1100" b="1" cap="all" dirty="0"/>
              <a:t>1st NGS TECHNOLOGY PYROSEQUENCING (1996) </a:t>
            </a:r>
          </a:p>
        </p:txBody>
      </p:sp>
      <p:grpSp>
        <p:nvGrpSpPr>
          <p:cNvPr id="125" name="Grouper 124"/>
          <p:cNvGrpSpPr/>
          <p:nvPr/>
        </p:nvGrpSpPr>
        <p:grpSpPr>
          <a:xfrm>
            <a:off x="1739417" y="4499848"/>
            <a:ext cx="861494" cy="1009589"/>
            <a:chOff x="1954012" y="1075344"/>
            <a:chExt cx="861494" cy="1009589"/>
          </a:xfrm>
        </p:grpSpPr>
        <p:grpSp>
          <p:nvGrpSpPr>
            <p:cNvPr id="126" name="Grouper 125"/>
            <p:cNvGrpSpPr/>
            <p:nvPr/>
          </p:nvGrpSpPr>
          <p:grpSpPr>
            <a:xfrm>
              <a:off x="1954012" y="1115712"/>
              <a:ext cx="861494" cy="969221"/>
              <a:chOff x="1677406" y="1115712"/>
              <a:chExt cx="861494" cy="969221"/>
            </a:xfrm>
          </p:grpSpPr>
          <p:cxnSp>
            <p:nvCxnSpPr>
              <p:cNvPr id="128" name="Connecteur droit 127"/>
              <p:cNvCxnSpPr/>
              <p:nvPr/>
            </p:nvCxnSpPr>
            <p:spPr>
              <a:xfrm rot="5400000">
                <a:off x="1345565" y="1744704"/>
                <a:ext cx="680458" cy="0"/>
              </a:xfrm>
              <a:prstGeom prst="line">
                <a:avLst/>
              </a:prstGeom>
              <a:ln>
                <a:solidFill>
                  <a:srgbClr val="1D4E5C"/>
                </a:solidFill>
              </a:ln>
            </p:spPr>
            <p:style>
              <a:lnRef idx="2">
                <a:schemeClr val="accent1"/>
              </a:lnRef>
              <a:fillRef idx="0">
                <a:schemeClr val="accent1"/>
              </a:fillRef>
              <a:effectRef idx="1">
                <a:schemeClr val="accent1"/>
              </a:effectRef>
              <a:fontRef idx="minor">
                <a:schemeClr val="tx1"/>
              </a:fontRef>
            </p:style>
          </p:cxnSp>
          <p:sp>
            <p:nvSpPr>
              <p:cNvPr id="129" name="Signalisation droite 128"/>
              <p:cNvSpPr/>
              <p:nvPr/>
            </p:nvSpPr>
            <p:spPr>
              <a:xfrm>
                <a:off x="1677406" y="1115712"/>
                <a:ext cx="861494" cy="289221"/>
              </a:xfrm>
              <a:prstGeom prst="homePlate">
                <a:avLst/>
              </a:prstGeom>
              <a:solidFill>
                <a:srgbClr val="1D4E5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27" name="ZoneTexte 126"/>
            <p:cNvSpPr txBox="1"/>
            <p:nvPr/>
          </p:nvSpPr>
          <p:spPr>
            <a:xfrm>
              <a:off x="1954012" y="1075344"/>
              <a:ext cx="709783" cy="369332"/>
            </a:xfrm>
            <a:prstGeom prst="rect">
              <a:avLst/>
            </a:prstGeom>
            <a:noFill/>
          </p:spPr>
          <p:txBody>
            <a:bodyPr wrap="square" rtlCol="0">
              <a:spAutoFit/>
            </a:bodyPr>
            <a:lstStyle/>
            <a:p>
              <a:r>
                <a:rPr lang="fr-FR" b="1" dirty="0">
                  <a:solidFill>
                    <a:srgbClr val="FFFFFF"/>
                  </a:solidFill>
                  <a:latin typeface="Century Gothic"/>
                  <a:cs typeface="Century Gothic"/>
                </a:rPr>
                <a:t>2001</a:t>
              </a:r>
            </a:p>
          </p:txBody>
        </p:sp>
      </p:grpSp>
      <p:sp>
        <p:nvSpPr>
          <p:cNvPr id="130" name="ZoneTexte 129"/>
          <p:cNvSpPr txBox="1"/>
          <p:nvPr/>
        </p:nvSpPr>
        <p:spPr>
          <a:xfrm>
            <a:off x="1705051" y="4765652"/>
            <a:ext cx="2156651" cy="769441"/>
          </a:xfrm>
          <a:prstGeom prst="rect">
            <a:avLst/>
          </a:prstGeom>
          <a:noFill/>
        </p:spPr>
        <p:txBody>
          <a:bodyPr wrap="square" rtlCol="0">
            <a:spAutoFit/>
          </a:bodyPr>
          <a:lstStyle/>
          <a:p>
            <a:r>
              <a:rPr lang="fr-FR" sz="1100" b="1" dirty="0"/>
              <a:t>HUMAN GENOME PROJECT</a:t>
            </a:r>
          </a:p>
          <a:p>
            <a:r>
              <a:rPr lang="fr-FR" sz="1100" dirty="0"/>
              <a:t>1st DRAFT SEQUENCE FROM </a:t>
            </a:r>
          </a:p>
          <a:p>
            <a:r>
              <a:rPr lang="fr-FR" sz="1100" b="1" dirty="0"/>
              <a:t>PUBLIC </a:t>
            </a:r>
            <a:r>
              <a:rPr lang="fr-FR" sz="1100" dirty="0"/>
              <a:t>(</a:t>
            </a:r>
            <a:r>
              <a:rPr lang="en-US" sz="1100" kern="0" dirty="0">
                <a:solidFill>
                  <a:sysClr val="windowText" lastClr="000000"/>
                </a:solidFill>
                <a:cs typeface="Calibri"/>
              </a:rPr>
              <a:t>Lander et </a:t>
            </a:r>
            <a:r>
              <a:rPr lang="en-US" sz="1100" kern="0" dirty="0" err="1">
                <a:solidFill>
                  <a:sysClr val="windowText" lastClr="000000"/>
                </a:solidFill>
                <a:cs typeface="Calibri"/>
              </a:rPr>
              <a:t>al.,Nature</a:t>
            </a:r>
            <a:r>
              <a:rPr lang="en-US" sz="1100" kern="0" dirty="0">
                <a:solidFill>
                  <a:sysClr val="windowText" lastClr="000000"/>
                </a:solidFill>
                <a:cs typeface="Calibri"/>
              </a:rPr>
              <a:t>)</a:t>
            </a:r>
          </a:p>
          <a:p>
            <a:r>
              <a:rPr lang="fr-FR" sz="1100" dirty="0"/>
              <a:t>&amp; </a:t>
            </a:r>
            <a:r>
              <a:rPr lang="fr-FR" sz="1100" b="1" dirty="0"/>
              <a:t>PRIVATE </a:t>
            </a:r>
            <a:r>
              <a:rPr lang="en-US" sz="1100" kern="0" dirty="0">
                <a:solidFill>
                  <a:sysClr val="windowText" lastClr="000000"/>
                </a:solidFill>
                <a:cs typeface="Calibri"/>
              </a:rPr>
              <a:t>(Venter et </a:t>
            </a:r>
            <a:r>
              <a:rPr lang="en-US" sz="1100" kern="0" dirty="0" err="1">
                <a:solidFill>
                  <a:sysClr val="windowText" lastClr="000000"/>
                </a:solidFill>
                <a:cs typeface="Calibri"/>
              </a:rPr>
              <a:t>al.,Science</a:t>
            </a:r>
            <a:r>
              <a:rPr lang="en-US" sz="1100" kern="0" dirty="0">
                <a:solidFill>
                  <a:sysClr val="windowText" lastClr="000000"/>
                </a:solidFill>
                <a:cs typeface="Calibri"/>
              </a:rPr>
              <a:t>)</a:t>
            </a:r>
            <a:r>
              <a:rPr lang="fr-FR" sz="1100" dirty="0"/>
              <a:t> </a:t>
            </a:r>
          </a:p>
        </p:txBody>
      </p:sp>
      <p:sp>
        <p:nvSpPr>
          <p:cNvPr id="27" name="Ellipse 26"/>
          <p:cNvSpPr/>
          <p:nvPr/>
        </p:nvSpPr>
        <p:spPr>
          <a:xfrm>
            <a:off x="2950482" y="5429675"/>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166" name="Grouper 165"/>
          <p:cNvGrpSpPr/>
          <p:nvPr/>
        </p:nvGrpSpPr>
        <p:grpSpPr>
          <a:xfrm>
            <a:off x="1860750" y="5503147"/>
            <a:ext cx="404726" cy="1181098"/>
            <a:chOff x="1860750" y="5503147"/>
            <a:chExt cx="404726" cy="1181098"/>
          </a:xfrm>
        </p:grpSpPr>
        <p:cxnSp>
          <p:nvCxnSpPr>
            <p:cNvPr id="133" name="Connecteur droit 132"/>
            <p:cNvCxnSpPr/>
            <p:nvPr/>
          </p:nvCxnSpPr>
          <p:spPr>
            <a:xfrm flipV="1">
              <a:off x="2050154" y="5503147"/>
              <a:ext cx="0" cy="324000"/>
            </a:xfrm>
            <a:prstGeom prst="line">
              <a:avLst/>
            </a:prstGeom>
            <a:ln>
              <a:solidFill>
                <a:srgbClr val="1D4E5C"/>
              </a:solidFill>
            </a:ln>
          </p:spPr>
          <p:style>
            <a:lnRef idx="2">
              <a:schemeClr val="accent1"/>
            </a:lnRef>
            <a:fillRef idx="0">
              <a:schemeClr val="accent1"/>
            </a:fillRef>
            <a:effectRef idx="1">
              <a:schemeClr val="accent1"/>
            </a:effectRef>
            <a:fontRef idx="minor">
              <a:schemeClr val="tx1"/>
            </a:fontRef>
          </p:style>
        </p:cxnSp>
        <p:sp>
          <p:nvSpPr>
            <p:cNvPr id="136" name="ZoneTexte 135"/>
            <p:cNvSpPr txBox="1"/>
            <p:nvPr/>
          </p:nvSpPr>
          <p:spPr>
            <a:xfrm rot="16200000">
              <a:off x="1581028" y="5999797"/>
              <a:ext cx="964170" cy="404726"/>
            </a:xfrm>
            <a:prstGeom prst="rect">
              <a:avLst/>
            </a:prstGeom>
            <a:noFill/>
          </p:spPr>
          <p:txBody>
            <a:bodyPr wrap="square" rtlCol="0">
              <a:spAutoFit/>
            </a:bodyPr>
            <a:lstStyle/>
            <a:p>
              <a:pPr algn="ctr">
                <a:lnSpc>
                  <a:spcPct val="70000"/>
                </a:lnSpc>
              </a:pPr>
              <a:r>
                <a:rPr lang="fr-FR" sz="1400" b="1" dirty="0">
                  <a:solidFill>
                    <a:srgbClr val="1D4E5C"/>
                  </a:solidFill>
                </a:rPr>
                <a:t>HAPMAP </a:t>
              </a:r>
            </a:p>
            <a:p>
              <a:pPr algn="ctr">
                <a:lnSpc>
                  <a:spcPct val="70000"/>
                </a:lnSpc>
              </a:pPr>
              <a:r>
                <a:rPr lang="fr-FR" sz="1400" b="1" dirty="0">
                  <a:solidFill>
                    <a:srgbClr val="1D4E5C"/>
                  </a:solidFill>
                </a:rPr>
                <a:t>PROJECT</a:t>
              </a:r>
            </a:p>
          </p:txBody>
        </p:sp>
      </p:grpSp>
      <p:grpSp>
        <p:nvGrpSpPr>
          <p:cNvPr id="165" name="Grouper 164"/>
          <p:cNvGrpSpPr/>
          <p:nvPr/>
        </p:nvGrpSpPr>
        <p:grpSpPr>
          <a:xfrm>
            <a:off x="2220494" y="5509437"/>
            <a:ext cx="404726" cy="1165884"/>
            <a:chOff x="2220494" y="5509437"/>
            <a:chExt cx="404726" cy="1165884"/>
          </a:xfrm>
        </p:grpSpPr>
        <p:cxnSp>
          <p:nvCxnSpPr>
            <p:cNvPr id="137" name="Connecteur droit 136"/>
            <p:cNvCxnSpPr/>
            <p:nvPr/>
          </p:nvCxnSpPr>
          <p:spPr>
            <a:xfrm flipV="1">
              <a:off x="2397364" y="5509437"/>
              <a:ext cx="0" cy="324000"/>
            </a:xfrm>
            <a:prstGeom prst="line">
              <a:avLst/>
            </a:prstGeom>
            <a:ln>
              <a:solidFill>
                <a:srgbClr val="1D4E5C"/>
              </a:solidFill>
            </a:ln>
          </p:spPr>
          <p:style>
            <a:lnRef idx="2">
              <a:schemeClr val="accent1"/>
            </a:lnRef>
            <a:fillRef idx="0">
              <a:schemeClr val="accent1"/>
            </a:fillRef>
            <a:effectRef idx="1">
              <a:schemeClr val="accent1"/>
            </a:effectRef>
            <a:fontRef idx="minor">
              <a:schemeClr val="tx1"/>
            </a:fontRef>
          </p:style>
        </p:cxnSp>
        <p:sp>
          <p:nvSpPr>
            <p:cNvPr id="138" name="ZoneTexte 137"/>
            <p:cNvSpPr txBox="1"/>
            <p:nvPr/>
          </p:nvSpPr>
          <p:spPr>
            <a:xfrm rot="16200000">
              <a:off x="1956644" y="6006745"/>
              <a:ext cx="932426" cy="404726"/>
            </a:xfrm>
            <a:prstGeom prst="rect">
              <a:avLst/>
            </a:prstGeom>
            <a:noFill/>
          </p:spPr>
          <p:txBody>
            <a:bodyPr wrap="square" rtlCol="0">
              <a:spAutoFit/>
            </a:bodyPr>
            <a:lstStyle/>
            <a:p>
              <a:pPr algn="ctr">
                <a:lnSpc>
                  <a:spcPct val="70000"/>
                </a:lnSpc>
              </a:pPr>
              <a:r>
                <a:rPr lang="fr-FR" sz="1400" b="1" dirty="0">
                  <a:solidFill>
                    <a:srgbClr val="1D4E5C"/>
                  </a:solidFill>
                </a:rPr>
                <a:t>ENCODE </a:t>
              </a:r>
            </a:p>
            <a:p>
              <a:pPr algn="ctr">
                <a:lnSpc>
                  <a:spcPct val="70000"/>
                </a:lnSpc>
              </a:pPr>
              <a:r>
                <a:rPr lang="fr-FR" sz="1400" b="1" dirty="0">
                  <a:solidFill>
                    <a:srgbClr val="1D4E5C"/>
                  </a:solidFill>
                </a:rPr>
                <a:t>PROJECT</a:t>
              </a:r>
            </a:p>
          </p:txBody>
        </p:sp>
      </p:grpSp>
      <p:cxnSp>
        <p:nvCxnSpPr>
          <p:cNvPr id="139" name="Connecteur droit 138"/>
          <p:cNvCxnSpPr/>
          <p:nvPr/>
        </p:nvCxnSpPr>
        <p:spPr>
          <a:xfrm flipV="1">
            <a:off x="3024404" y="5606813"/>
            <a:ext cx="0" cy="215997"/>
          </a:xfrm>
          <a:prstGeom prst="line">
            <a:avLst/>
          </a:prstGeom>
          <a:ln w="3175" cmpd="sng">
            <a:solidFill>
              <a:srgbClr val="B7120F"/>
            </a:solidFill>
          </a:ln>
        </p:spPr>
        <p:style>
          <a:lnRef idx="2">
            <a:schemeClr val="accent1"/>
          </a:lnRef>
          <a:fillRef idx="0">
            <a:schemeClr val="accent1"/>
          </a:fillRef>
          <a:effectRef idx="1">
            <a:schemeClr val="accent1"/>
          </a:effectRef>
          <a:fontRef idx="minor">
            <a:schemeClr val="tx1"/>
          </a:fontRef>
        </p:style>
      </p:cxnSp>
      <p:cxnSp>
        <p:nvCxnSpPr>
          <p:cNvPr id="148" name="Connecteur droit 147"/>
          <p:cNvCxnSpPr/>
          <p:nvPr/>
        </p:nvCxnSpPr>
        <p:spPr>
          <a:xfrm flipV="1">
            <a:off x="3358226" y="5512227"/>
            <a:ext cx="0" cy="539995"/>
          </a:xfrm>
          <a:prstGeom prst="line">
            <a:avLst/>
          </a:prstGeom>
          <a:ln w="3175" cmpd="sng">
            <a:solidFill>
              <a:srgbClr val="B7120F"/>
            </a:solidFill>
          </a:ln>
        </p:spPr>
        <p:style>
          <a:lnRef idx="2">
            <a:schemeClr val="accent1"/>
          </a:lnRef>
          <a:fillRef idx="0">
            <a:schemeClr val="accent1"/>
          </a:fillRef>
          <a:effectRef idx="1">
            <a:schemeClr val="accent1"/>
          </a:effectRef>
          <a:fontRef idx="minor">
            <a:schemeClr val="tx1"/>
          </a:fontRef>
        </p:style>
      </p:cxnSp>
      <p:sp>
        <p:nvSpPr>
          <p:cNvPr id="144" name="ZoneTexte 143"/>
          <p:cNvSpPr txBox="1"/>
          <p:nvPr/>
        </p:nvSpPr>
        <p:spPr>
          <a:xfrm flipH="1">
            <a:off x="3011445" y="5754139"/>
            <a:ext cx="541548" cy="219291"/>
          </a:xfrm>
          <a:prstGeom prst="rect">
            <a:avLst/>
          </a:prstGeom>
          <a:solidFill>
            <a:srgbClr val="B7120F">
              <a:alpha val="88000"/>
            </a:srgbClr>
          </a:solidFill>
        </p:spPr>
        <p:txBody>
          <a:bodyPr wrap="square" rtlCol="0">
            <a:spAutoFit/>
          </a:bodyPr>
          <a:lstStyle/>
          <a:p>
            <a:pPr algn="ctr">
              <a:lnSpc>
                <a:spcPct val="70000"/>
              </a:lnSpc>
            </a:pPr>
            <a:r>
              <a:rPr lang="fr-FR" sz="1100" b="1" dirty="0">
                <a:solidFill>
                  <a:srgbClr val="FFFFFF"/>
                </a:solidFill>
                <a:latin typeface="Century Gothic"/>
                <a:cs typeface="Century Gothic"/>
              </a:rPr>
              <a:t>2005</a:t>
            </a:r>
          </a:p>
        </p:txBody>
      </p:sp>
      <p:cxnSp>
        <p:nvCxnSpPr>
          <p:cNvPr id="149" name="Connecteur droit 148"/>
          <p:cNvCxnSpPr/>
          <p:nvPr/>
        </p:nvCxnSpPr>
        <p:spPr>
          <a:xfrm flipV="1">
            <a:off x="3691248" y="5498691"/>
            <a:ext cx="0" cy="827994"/>
          </a:xfrm>
          <a:prstGeom prst="line">
            <a:avLst/>
          </a:prstGeom>
          <a:ln w="3175" cmpd="sng">
            <a:solidFill>
              <a:srgbClr val="B7120F"/>
            </a:solidFill>
          </a:ln>
        </p:spPr>
        <p:style>
          <a:lnRef idx="2">
            <a:schemeClr val="accent1"/>
          </a:lnRef>
          <a:fillRef idx="0">
            <a:schemeClr val="accent1"/>
          </a:fillRef>
          <a:effectRef idx="1">
            <a:schemeClr val="accent1"/>
          </a:effectRef>
          <a:fontRef idx="minor">
            <a:schemeClr val="tx1"/>
          </a:fontRef>
        </p:style>
      </p:cxnSp>
      <p:sp>
        <p:nvSpPr>
          <p:cNvPr id="150" name="ZoneTexte 149"/>
          <p:cNvSpPr txBox="1"/>
          <p:nvPr/>
        </p:nvSpPr>
        <p:spPr>
          <a:xfrm flipH="1">
            <a:off x="3670295" y="6305213"/>
            <a:ext cx="541548" cy="219291"/>
          </a:xfrm>
          <a:prstGeom prst="rect">
            <a:avLst/>
          </a:prstGeom>
          <a:solidFill>
            <a:srgbClr val="B7120F">
              <a:alpha val="88000"/>
            </a:srgbClr>
          </a:solidFill>
        </p:spPr>
        <p:txBody>
          <a:bodyPr wrap="square" rtlCol="0">
            <a:spAutoFit/>
          </a:bodyPr>
          <a:lstStyle/>
          <a:p>
            <a:pPr algn="ctr">
              <a:lnSpc>
                <a:spcPct val="70000"/>
              </a:lnSpc>
            </a:pPr>
            <a:r>
              <a:rPr lang="fr-FR" sz="1100" b="1" dirty="0">
                <a:solidFill>
                  <a:srgbClr val="FFFFFF"/>
                </a:solidFill>
                <a:latin typeface="Century Gothic"/>
                <a:cs typeface="Century Gothic"/>
              </a:rPr>
              <a:t>2007</a:t>
            </a:r>
          </a:p>
        </p:txBody>
      </p:sp>
      <p:cxnSp>
        <p:nvCxnSpPr>
          <p:cNvPr id="152" name="Connecteur droit 151"/>
          <p:cNvCxnSpPr/>
          <p:nvPr/>
        </p:nvCxnSpPr>
        <p:spPr>
          <a:xfrm flipV="1">
            <a:off x="4297204" y="5498689"/>
            <a:ext cx="0" cy="1079990"/>
          </a:xfrm>
          <a:prstGeom prst="line">
            <a:avLst/>
          </a:prstGeom>
          <a:ln w="3175" cmpd="sng">
            <a:solidFill>
              <a:srgbClr val="B7120F"/>
            </a:solidFill>
          </a:ln>
        </p:spPr>
        <p:style>
          <a:lnRef idx="2">
            <a:schemeClr val="accent1"/>
          </a:lnRef>
          <a:fillRef idx="0">
            <a:schemeClr val="accent1"/>
          </a:fillRef>
          <a:effectRef idx="1">
            <a:schemeClr val="accent1"/>
          </a:effectRef>
          <a:fontRef idx="minor">
            <a:schemeClr val="tx1"/>
          </a:fontRef>
        </p:style>
      </p:cxnSp>
      <p:cxnSp>
        <p:nvCxnSpPr>
          <p:cNvPr id="153" name="Connecteur droit 152"/>
          <p:cNvCxnSpPr/>
          <p:nvPr/>
        </p:nvCxnSpPr>
        <p:spPr>
          <a:xfrm flipV="1">
            <a:off x="4640080" y="5483772"/>
            <a:ext cx="0" cy="1079990"/>
          </a:xfrm>
          <a:prstGeom prst="line">
            <a:avLst/>
          </a:prstGeom>
          <a:ln w="3175" cmpd="sng">
            <a:solidFill>
              <a:srgbClr val="B7120F"/>
            </a:solidFill>
          </a:ln>
        </p:spPr>
        <p:style>
          <a:lnRef idx="2">
            <a:schemeClr val="accent1"/>
          </a:lnRef>
          <a:fillRef idx="0">
            <a:schemeClr val="accent1"/>
          </a:fillRef>
          <a:effectRef idx="1">
            <a:schemeClr val="accent1"/>
          </a:effectRef>
          <a:fontRef idx="minor">
            <a:schemeClr val="tx1"/>
          </a:fontRef>
        </p:style>
      </p:cxnSp>
      <p:sp>
        <p:nvSpPr>
          <p:cNvPr id="154" name="ZoneTexte 153"/>
          <p:cNvSpPr txBox="1"/>
          <p:nvPr/>
        </p:nvSpPr>
        <p:spPr>
          <a:xfrm flipH="1">
            <a:off x="4277441" y="6571471"/>
            <a:ext cx="896311" cy="219291"/>
          </a:xfrm>
          <a:prstGeom prst="rect">
            <a:avLst/>
          </a:prstGeom>
          <a:solidFill>
            <a:srgbClr val="B7120F">
              <a:alpha val="88000"/>
            </a:srgbClr>
          </a:solidFill>
        </p:spPr>
        <p:txBody>
          <a:bodyPr wrap="square" rtlCol="0">
            <a:spAutoFit/>
          </a:bodyPr>
          <a:lstStyle/>
          <a:p>
            <a:pPr algn="ctr">
              <a:lnSpc>
                <a:spcPct val="70000"/>
              </a:lnSpc>
            </a:pPr>
            <a:r>
              <a:rPr lang="fr-FR" sz="1100" b="1" dirty="0">
                <a:solidFill>
                  <a:srgbClr val="FFFFFF"/>
                </a:solidFill>
                <a:latin typeface="Century Gothic"/>
                <a:cs typeface="Century Gothic"/>
              </a:rPr>
              <a:t>2009-2010</a:t>
            </a:r>
          </a:p>
        </p:txBody>
      </p:sp>
      <p:sp>
        <p:nvSpPr>
          <p:cNvPr id="155" name="ZoneTexte 154"/>
          <p:cNvSpPr txBox="1"/>
          <p:nvPr/>
        </p:nvSpPr>
        <p:spPr>
          <a:xfrm>
            <a:off x="5121917" y="6494691"/>
            <a:ext cx="1619842" cy="337785"/>
          </a:xfrm>
          <a:prstGeom prst="rect">
            <a:avLst/>
          </a:prstGeom>
          <a:solidFill>
            <a:srgbClr val="FFFFFF"/>
          </a:solidFill>
        </p:spPr>
        <p:txBody>
          <a:bodyPr wrap="square" rtlCol="0">
            <a:spAutoFit/>
          </a:bodyPr>
          <a:lstStyle/>
          <a:p>
            <a:pPr>
              <a:lnSpc>
                <a:spcPct val="70000"/>
              </a:lnSpc>
            </a:pPr>
            <a:r>
              <a:rPr lang="fr-FR" sz="1100" b="1" dirty="0" err="1"/>
              <a:t>HiSeq</a:t>
            </a:r>
            <a:r>
              <a:rPr lang="fr-FR" sz="1100" b="1" dirty="0"/>
              <a:t> 2000</a:t>
            </a:r>
            <a:r>
              <a:rPr lang="fr-FR" sz="1100" dirty="0"/>
              <a:t> (ILLUMINA) </a:t>
            </a:r>
            <a:r>
              <a:rPr lang="fr-FR" sz="1100" b="1" dirty="0"/>
              <a:t>PACBIO</a:t>
            </a:r>
          </a:p>
        </p:txBody>
      </p:sp>
      <p:sp>
        <p:nvSpPr>
          <p:cNvPr id="145" name="ZoneTexte 144"/>
          <p:cNvSpPr txBox="1"/>
          <p:nvPr/>
        </p:nvSpPr>
        <p:spPr>
          <a:xfrm>
            <a:off x="3541136" y="5757522"/>
            <a:ext cx="1862652" cy="219291"/>
          </a:xfrm>
          <a:prstGeom prst="rect">
            <a:avLst/>
          </a:prstGeom>
          <a:solidFill>
            <a:schemeClr val="bg1"/>
          </a:solidFill>
        </p:spPr>
        <p:txBody>
          <a:bodyPr wrap="square" rtlCol="0">
            <a:spAutoFit/>
          </a:bodyPr>
          <a:lstStyle/>
          <a:p>
            <a:pPr>
              <a:lnSpc>
                <a:spcPct val="70000"/>
              </a:lnSpc>
            </a:pPr>
            <a:r>
              <a:rPr lang="fr-FR" sz="1100" b="1" dirty="0"/>
              <a:t>454 GS20 </a:t>
            </a:r>
            <a:r>
              <a:rPr lang="fr-FR" sz="1100" dirty="0"/>
              <a:t>PYROSEQUENCER</a:t>
            </a:r>
          </a:p>
        </p:txBody>
      </p:sp>
      <p:sp>
        <p:nvSpPr>
          <p:cNvPr id="151" name="ZoneTexte 150"/>
          <p:cNvSpPr txBox="1"/>
          <p:nvPr/>
        </p:nvSpPr>
        <p:spPr>
          <a:xfrm>
            <a:off x="4215209" y="6308595"/>
            <a:ext cx="996069" cy="219291"/>
          </a:xfrm>
          <a:prstGeom prst="rect">
            <a:avLst/>
          </a:prstGeom>
          <a:solidFill>
            <a:srgbClr val="FFFFFF"/>
          </a:solidFill>
        </p:spPr>
        <p:txBody>
          <a:bodyPr wrap="square" rtlCol="0">
            <a:spAutoFit/>
          </a:bodyPr>
          <a:lstStyle/>
          <a:p>
            <a:pPr>
              <a:lnSpc>
                <a:spcPct val="70000"/>
              </a:lnSpc>
            </a:pPr>
            <a:r>
              <a:rPr lang="fr-FR" sz="1100" b="1" dirty="0"/>
              <a:t>SOLID </a:t>
            </a:r>
            <a:r>
              <a:rPr lang="fr-FR" sz="1100" dirty="0"/>
              <a:t>(ABI)</a:t>
            </a:r>
          </a:p>
        </p:txBody>
      </p:sp>
      <p:sp>
        <p:nvSpPr>
          <p:cNvPr id="147" name="ZoneTexte 146"/>
          <p:cNvSpPr txBox="1"/>
          <p:nvPr/>
        </p:nvSpPr>
        <p:spPr>
          <a:xfrm>
            <a:off x="3876706" y="6046986"/>
            <a:ext cx="1862652" cy="219291"/>
          </a:xfrm>
          <a:prstGeom prst="rect">
            <a:avLst/>
          </a:prstGeom>
          <a:solidFill>
            <a:srgbClr val="FFFFFF"/>
          </a:solidFill>
        </p:spPr>
        <p:txBody>
          <a:bodyPr wrap="square" rtlCol="0">
            <a:spAutoFit/>
          </a:bodyPr>
          <a:lstStyle/>
          <a:p>
            <a:pPr>
              <a:lnSpc>
                <a:spcPct val="70000"/>
              </a:lnSpc>
            </a:pPr>
            <a:r>
              <a:rPr lang="fr-FR" sz="1100" b="1" dirty="0"/>
              <a:t>SOLEXA GA1 </a:t>
            </a:r>
            <a:r>
              <a:rPr lang="fr-FR" sz="1100" dirty="0"/>
              <a:t>(ILLUMINA)</a:t>
            </a:r>
          </a:p>
        </p:txBody>
      </p:sp>
      <p:cxnSp>
        <p:nvCxnSpPr>
          <p:cNvPr id="156" name="Connecteur droit 155"/>
          <p:cNvCxnSpPr/>
          <p:nvPr/>
        </p:nvCxnSpPr>
        <p:spPr>
          <a:xfrm flipV="1">
            <a:off x="5898194" y="5538927"/>
            <a:ext cx="0" cy="323996"/>
          </a:xfrm>
          <a:prstGeom prst="line">
            <a:avLst/>
          </a:prstGeom>
          <a:ln w="3175" cmpd="sng">
            <a:solidFill>
              <a:srgbClr val="B7120F"/>
            </a:solidFill>
          </a:ln>
        </p:spPr>
        <p:style>
          <a:lnRef idx="2">
            <a:schemeClr val="accent1"/>
          </a:lnRef>
          <a:fillRef idx="0">
            <a:schemeClr val="accent1"/>
          </a:fillRef>
          <a:effectRef idx="1">
            <a:schemeClr val="accent1"/>
          </a:effectRef>
          <a:fontRef idx="minor">
            <a:schemeClr val="tx1"/>
          </a:fontRef>
        </p:style>
      </p:cxnSp>
      <p:sp>
        <p:nvSpPr>
          <p:cNvPr id="157" name="ZoneTexte 156"/>
          <p:cNvSpPr txBox="1"/>
          <p:nvPr/>
        </p:nvSpPr>
        <p:spPr>
          <a:xfrm flipH="1">
            <a:off x="5885235" y="5764001"/>
            <a:ext cx="541548" cy="261610"/>
          </a:xfrm>
          <a:prstGeom prst="rect">
            <a:avLst/>
          </a:prstGeom>
          <a:solidFill>
            <a:srgbClr val="B7120F">
              <a:alpha val="88000"/>
            </a:srgbClr>
          </a:solidFill>
        </p:spPr>
        <p:txBody>
          <a:bodyPr wrap="square" rtlCol="0">
            <a:spAutoFit/>
          </a:bodyPr>
          <a:lstStyle/>
          <a:p>
            <a:pPr algn="ctr"/>
            <a:r>
              <a:rPr lang="fr-FR" sz="1100" b="1" dirty="0">
                <a:solidFill>
                  <a:srgbClr val="FFFFFF"/>
                </a:solidFill>
                <a:latin typeface="Century Gothic"/>
                <a:cs typeface="Century Gothic"/>
              </a:rPr>
              <a:t>2014</a:t>
            </a:r>
          </a:p>
        </p:txBody>
      </p:sp>
      <p:sp>
        <p:nvSpPr>
          <p:cNvPr id="158" name="ZoneTexte 157"/>
          <p:cNvSpPr txBox="1"/>
          <p:nvPr/>
        </p:nvSpPr>
        <p:spPr>
          <a:xfrm>
            <a:off x="6414926" y="5728510"/>
            <a:ext cx="1862652" cy="337785"/>
          </a:xfrm>
          <a:prstGeom prst="rect">
            <a:avLst/>
          </a:prstGeom>
          <a:solidFill>
            <a:schemeClr val="bg1"/>
          </a:solidFill>
        </p:spPr>
        <p:txBody>
          <a:bodyPr wrap="square" rtlCol="0">
            <a:spAutoFit/>
          </a:bodyPr>
          <a:lstStyle/>
          <a:p>
            <a:pPr>
              <a:lnSpc>
                <a:spcPct val="70000"/>
              </a:lnSpc>
            </a:pPr>
            <a:r>
              <a:rPr lang="fr-FR" sz="1100" b="1" dirty="0" err="1"/>
              <a:t>HiSeq</a:t>
            </a:r>
            <a:r>
              <a:rPr lang="fr-FR" sz="1100" b="1" dirty="0"/>
              <a:t> X </a:t>
            </a:r>
            <a:r>
              <a:rPr lang="fr-FR" sz="1100" b="1" dirty="0" err="1"/>
              <a:t>Ten</a:t>
            </a:r>
            <a:r>
              <a:rPr lang="fr-FR" sz="1100" b="1" dirty="0"/>
              <a:t> </a:t>
            </a:r>
            <a:r>
              <a:rPr lang="fr-FR" sz="1100" dirty="0"/>
              <a:t>(ILLUMINA)</a:t>
            </a:r>
          </a:p>
          <a:p>
            <a:pPr>
              <a:lnSpc>
                <a:spcPct val="70000"/>
              </a:lnSpc>
            </a:pPr>
            <a:r>
              <a:rPr lang="fr-FR" sz="1100" dirty="0"/>
              <a:t>$1,000  HUMAN GENOME</a:t>
            </a:r>
          </a:p>
        </p:txBody>
      </p:sp>
      <p:grpSp>
        <p:nvGrpSpPr>
          <p:cNvPr id="161" name="Grouper 160"/>
          <p:cNvGrpSpPr/>
          <p:nvPr/>
        </p:nvGrpSpPr>
        <p:grpSpPr>
          <a:xfrm>
            <a:off x="3741667" y="4486972"/>
            <a:ext cx="555537" cy="1002547"/>
            <a:chOff x="3741667" y="4486972"/>
            <a:chExt cx="555537" cy="1002547"/>
          </a:xfrm>
        </p:grpSpPr>
        <p:cxnSp>
          <p:nvCxnSpPr>
            <p:cNvPr id="159" name="Connecteur droit 158"/>
            <p:cNvCxnSpPr/>
            <p:nvPr/>
          </p:nvCxnSpPr>
          <p:spPr>
            <a:xfrm flipV="1">
              <a:off x="3996160" y="5237521"/>
              <a:ext cx="0" cy="251998"/>
            </a:xfrm>
            <a:prstGeom prst="line">
              <a:avLst/>
            </a:prstGeom>
            <a:ln>
              <a:solidFill>
                <a:srgbClr val="1D4E5C"/>
              </a:solidFill>
            </a:ln>
          </p:spPr>
          <p:style>
            <a:lnRef idx="2">
              <a:schemeClr val="accent1"/>
            </a:lnRef>
            <a:fillRef idx="0">
              <a:schemeClr val="accent1"/>
            </a:fillRef>
            <a:effectRef idx="1">
              <a:schemeClr val="accent1"/>
            </a:effectRef>
            <a:fontRef idx="minor">
              <a:schemeClr val="tx1"/>
            </a:fontRef>
          </p:style>
        </p:cxnSp>
        <p:sp>
          <p:nvSpPr>
            <p:cNvPr id="160" name="ZoneTexte 159"/>
            <p:cNvSpPr txBox="1"/>
            <p:nvPr/>
          </p:nvSpPr>
          <p:spPr>
            <a:xfrm rot="16200000">
              <a:off x="3587103" y="4641536"/>
              <a:ext cx="864665" cy="555537"/>
            </a:xfrm>
            <a:prstGeom prst="rect">
              <a:avLst/>
            </a:prstGeom>
            <a:noFill/>
          </p:spPr>
          <p:txBody>
            <a:bodyPr wrap="square" rtlCol="0">
              <a:spAutoFit/>
            </a:bodyPr>
            <a:lstStyle/>
            <a:p>
              <a:pPr algn="ctr">
                <a:lnSpc>
                  <a:spcPct val="70000"/>
                </a:lnSpc>
              </a:pPr>
              <a:r>
                <a:rPr lang="fr-FR" sz="1400" b="1" dirty="0">
                  <a:solidFill>
                    <a:srgbClr val="1D4E5C"/>
                  </a:solidFill>
                </a:rPr>
                <a:t>1000 GENOME </a:t>
              </a:r>
            </a:p>
            <a:p>
              <a:pPr algn="ctr">
                <a:lnSpc>
                  <a:spcPct val="70000"/>
                </a:lnSpc>
              </a:pPr>
              <a:r>
                <a:rPr lang="fr-FR" sz="1400" b="1" dirty="0">
                  <a:solidFill>
                    <a:srgbClr val="1D4E5C"/>
                  </a:solidFill>
                </a:rPr>
                <a:t>PROJECT</a:t>
              </a:r>
            </a:p>
          </p:txBody>
        </p:sp>
      </p:grpSp>
      <p:grpSp>
        <p:nvGrpSpPr>
          <p:cNvPr id="162" name="Grouper 161"/>
          <p:cNvGrpSpPr/>
          <p:nvPr/>
        </p:nvGrpSpPr>
        <p:grpSpPr>
          <a:xfrm>
            <a:off x="4461915" y="4496833"/>
            <a:ext cx="404726" cy="1002548"/>
            <a:chOff x="3817073" y="4486971"/>
            <a:chExt cx="404726" cy="1002548"/>
          </a:xfrm>
        </p:grpSpPr>
        <p:cxnSp>
          <p:nvCxnSpPr>
            <p:cNvPr id="163" name="Connecteur droit 162"/>
            <p:cNvCxnSpPr/>
            <p:nvPr/>
          </p:nvCxnSpPr>
          <p:spPr>
            <a:xfrm flipV="1">
              <a:off x="3996160" y="5237521"/>
              <a:ext cx="0" cy="251998"/>
            </a:xfrm>
            <a:prstGeom prst="line">
              <a:avLst/>
            </a:prstGeom>
            <a:ln>
              <a:solidFill>
                <a:srgbClr val="1D4E5C"/>
              </a:solidFill>
            </a:ln>
          </p:spPr>
          <p:style>
            <a:lnRef idx="2">
              <a:schemeClr val="accent1"/>
            </a:lnRef>
            <a:fillRef idx="0">
              <a:schemeClr val="accent1"/>
            </a:fillRef>
            <a:effectRef idx="1">
              <a:schemeClr val="accent1"/>
            </a:effectRef>
            <a:fontRef idx="minor">
              <a:schemeClr val="tx1"/>
            </a:fontRef>
          </p:style>
        </p:cxnSp>
        <p:sp>
          <p:nvSpPr>
            <p:cNvPr id="164" name="ZoneTexte 163"/>
            <p:cNvSpPr txBox="1"/>
            <p:nvPr/>
          </p:nvSpPr>
          <p:spPr>
            <a:xfrm rot="16200000">
              <a:off x="3587103" y="4716941"/>
              <a:ext cx="864665" cy="404726"/>
            </a:xfrm>
            <a:prstGeom prst="rect">
              <a:avLst/>
            </a:prstGeom>
            <a:noFill/>
            <a:ln>
              <a:noFill/>
            </a:ln>
          </p:spPr>
          <p:txBody>
            <a:bodyPr wrap="square" rtlCol="0">
              <a:spAutoFit/>
            </a:bodyPr>
            <a:lstStyle/>
            <a:p>
              <a:pPr algn="ctr">
                <a:lnSpc>
                  <a:spcPct val="70000"/>
                </a:lnSpc>
              </a:pPr>
              <a:r>
                <a:rPr lang="fr-FR" sz="1400" b="1" dirty="0">
                  <a:solidFill>
                    <a:srgbClr val="1D4E5C"/>
                  </a:solidFill>
                </a:rPr>
                <a:t>UK10K </a:t>
              </a:r>
            </a:p>
            <a:p>
              <a:pPr algn="ctr">
                <a:lnSpc>
                  <a:spcPct val="70000"/>
                </a:lnSpc>
              </a:pPr>
              <a:r>
                <a:rPr lang="fr-FR" sz="1400" b="1" dirty="0">
                  <a:solidFill>
                    <a:srgbClr val="1D4E5C"/>
                  </a:solidFill>
                </a:rPr>
                <a:t>PROJECT</a:t>
              </a:r>
            </a:p>
          </p:txBody>
        </p:sp>
      </p:grpSp>
      <p:sp>
        <p:nvSpPr>
          <p:cNvPr id="28" name="Ellipse 27"/>
          <p:cNvSpPr/>
          <p:nvPr/>
        </p:nvSpPr>
        <p:spPr>
          <a:xfrm>
            <a:off x="4561397" y="5422553"/>
            <a:ext cx="150881" cy="180000"/>
          </a:xfrm>
          <a:prstGeom prst="ellipse">
            <a:avLst/>
          </a:prstGeom>
          <a:solidFill>
            <a:schemeClr val="bg1"/>
          </a:solidFill>
          <a:ln w="57150" cmpd="thinThick">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6" name="ZoneTexte 145"/>
          <p:cNvSpPr txBox="1"/>
          <p:nvPr/>
        </p:nvSpPr>
        <p:spPr>
          <a:xfrm flipH="1">
            <a:off x="3334056" y="6030645"/>
            <a:ext cx="541548" cy="219291"/>
          </a:xfrm>
          <a:prstGeom prst="rect">
            <a:avLst/>
          </a:prstGeom>
          <a:solidFill>
            <a:srgbClr val="B7120F">
              <a:alpha val="88000"/>
            </a:srgbClr>
          </a:solidFill>
        </p:spPr>
        <p:txBody>
          <a:bodyPr wrap="square" rtlCol="0">
            <a:spAutoFit/>
          </a:bodyPr>
          <a:lstStyle/>
          <a:p>
            <a:pPr algn="ctr">
              <a:lnSpc>
                <a:spcPct val="70000"/>
              </a:lnSpc>
            </a:pPr>
            <a:r>
              <a:rPr lang="fr-FR" sz="1100" b="1" dirty="0">
                <a:solidFill>
                  <a:srgbClr val="FFFFFF"/>
                </a:solidFill>
                <a:latin typeface="Century Gothic"/>
                <a:cs typeface="Century Gothic"/>
              </a:rPr>
              <a:t>2006</a:t>
            </a:r>
          </a:p>
        </p:txBody>
      </p:sp>
      <p:pic>
        <p:nvPicPr>
          <p:cNvPr id="131" name="Image 130"/>
          <p:cNvPicPr>
            <a:picLocks noChangeAspect="1"/>
          </p:cNvPicPr>
          <p:nvPr/>
        </p:nvPicPr>
        <p:blipFill>
          <a:blip r:embed="rId3"/>
          <a:stretch>
            <a:fillRect/>
          </a:stretch>
        </p:blipFill>
        <p:spPr>
          <a:xfrm>
            <a:off x="585913" y="6402776"/>
            <a:ext cx="1219794" cy="429700"/>
          </a:xfrm>
          <a:prstGeom prst="rect">
            <a:avLst/>
          </a:prstGeom>
        </p:spPr>
      </p:pic>
    </p:spTree>
    <p:extLst>
      <p:ext uri="{BB962C8B-B14F-4D97-AF65-F5344CB8AC3E}">
        <p14:creationId xmlns:p14="http://schemas.microsoft.com/office/powerpoint/2010/main" val="160317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6001644"/>
          </a:xfrm>
          <a:prstGeom prst="rect">
            <a:avLst/>
          </a:prstGeom>
        </p:spPr>
        <p:txBody>
          <a:bodyPr wrap="square">
            <a:spAutoFit/>
          </a:bodyPr>
          <a:lstStyle/>
          <a:p>
            <a:pPr algn="just"/>
            <a:r>
              <a:rPr lang="fr-FR" sz="2400" b="1" dirty="0">
                <a:latin typeface="Avenir Book"/>
                <a:cs typeface="Avenir Book"/>
              </a:rPr>
              <a:t>Post-</a:t>
            </a:r>
            <a:r>
              <a:rPr lang="fr-FR" sz="2400" b="1" dirty="0" err="1">
                <a:latin typeface="Avenir Book"/>
                <a:cs typeface="Avenir Book"/>
              </a:rPr>
              <a:t>translational</a:t>
            </a:r>
            <a:r>
              <a:rPr lang="fr-FR" sz="2400" b="1" dirty="0">
                <a:latin typeface="Avenir Book"/>
                <a:cs typeface="Avenir Book"/>
              </a:rPr>
              <a:t> modifications (</a:t>
            </a:r>
            <a:r>
              <a:rPr lang="fr-FR" sz="2400" b="1" dirty="0" err="1">
                <a:latin typeface="Avenir Book"/>
                <a:cs typeface="Avenir Book"/>
              </a:rPr>
              <a:t>PTMs</a:t>
            </a:r>
            <a:r>
              <a:rPr lang="fr-FR" sz="2400" b="1" dirty="0">
                <a:latin typeface="Avenir Book"/>
                <a:cs typeface="Avenir Book"/>
              </a:rPr>
              <a:t>)</a:t>
            </a:r>
          </a:p>
          <a:p>
            <a:pPr algn="just"/>
            <a:endParaRPr lang="fr-FR" dirty="0">
              <a:latin typeface="Avenir Book"/>
              <a:cs typeface="Avenir Book"/>
            </a:endParaRPr>
          </a:p>
          <a:p>
            <a:endParaRPr lang="fr-FR" dirty="0"/>
          </a:p>
          <a:p>
            <a:pPr marL="285750" indent="-285750">
              <a:buFont typeface="Wingdings" charset="0"/>
              <a:buChar char=""/>
            </a:pPr>
            <a:r>
              <a:rPr lang="fr-FR" dirty="0" err="1"/>
              <a:t>Shortly</a:t>
            </a:r>
            <a:r>
              <a:rPr lang="fr-FR" dirty="0"/>
              <a:t> </a:t>
            </a:r>
            <a:r>
              <a:rPr lang="fr-FR" dirty="0" err="1"/>
              <a:t>after</a:t>
            </a:r>
            <a:r>
              <a:rPr lang="fr-FR" dirty="0"/>
              <a:t> or </a:t>
            </a:r>
            <a:r>
              <a:rPr lang="fr-FR" dirty="0" err="1"/>
              <a:t>even</a:t>
            </a:r>
            <a:r>
              <a:rPr lang="fr-FR" dirty="0"/>
              <a:t> </a:t>
            </a:r>
            <a:r>
              <a:rPr lang="fr-FR" dirty="0" err="1"/>
              <a:t>during</a:t>
            </a:r>
            <a:r>
              <a:rPr lang="fr-FR" dirty="0"/>
              <a:t> </a:t>
            </a:r>
            <a:r>
              <a:rPr lang="fr-FR" dirty="0" err="1"/>
              <a:t>synthesis</a:t>
            </a:r>
            <a:r>
              <a:rPr lang="fr-FR" dirty="0"/>
              <a:t>, the </a:t>
            </a:r>
            <a:r>
              <a:rPr lang="fr-FR" dirty="0" err="1"/>
              <a:t>residues</a:t>
            </a:r>
            <a:r>
              <a:rPr lang="fr-FR" dirty="0"/>
              <a:t> in a </a:t>
            </a:r>
            <a:r>
              <a:rPr lang="fr-FR" dirty="0" err="1"/>
              <a:t>protein</a:t>
            </a:r>
            <a:r>
              <a:rPr lang="fr-FR" dirty="0"/>
              <a:t> are </a:t>
            </a:r>
            <a:r>
              <a:rPr lang="fr-FR" dirty="0" err="1"/>
              <a:t>often</a:t>
            </a:r>
            <a:r>
              <a:rPr lang="fr-FR" dirty="0"/>
              <a:t> </a:t>
            </a:r>
            <a:r>
              <a:rPr lang="fr-FR" dirty="0" err="1"/>
              <a:t>chemically</a:t>
            </a:r>
            <a:r>
              <a:rPr lang="fr-FR" dirty="0"/>
              <a:t> </a:t>
            </a:r>
            <a:r>
              <a:rPr lang="fr-FR" dirty="0" err="1"/>
              <a:t>modified</a:t>
            </a:r>
            <a:r>
              <a:rPr lang="fr-FR" dirty="0"/>
              <a:t> by post-</a:t>
            </a:r>
            <a:r>
              <a:rPr lang="fr-FR" dirty="0" err="1"/>
              <a:t>translational</a:t>
            </a:r>
            <a:r>
              <a:rPr lang="fr-FR" dirty="0"/>
              <a:t> modification</a:t>
            </a:r>
          </a:p>
          <a:p>
            <a:pPr marL="285750" indent="-285750">
              <a:buFont typeface="Wingdings" charset="0"/>
              <a:buChar char=""/>
            </a:pPr>
            <a:endParaRPr lang="fr-FR" dirty="0"/>
          </a:p>
          <a:p>
            <a:pPr marL="285750" indent="-285750">
              <a:buFont typeface="Wingdings" charset="0"/>
              <a:buChar char=""/>
            </a:pPr>
            <a:r>
              <a:rPr lang="fr-FR" b="1" dirty="0">
                <a:solidFill>
                  <a:srgbClr val="D4350D"/>
                </a:solidFill>
              </a:rPr>
              <a:t>Post-</a:t>
            </a:r>
            <a:r>
              <a:rPr lang="fr-FR" b="1" dirty="0" err="1">
                <a:solidFill>
                  <a:srgbClr val="D4350D"/>
                </a:solidFill>
              </a:rPr>
              <a:t>translational</a:t>
            </a:r>
            <a:r>
              <a:rPr lang="fr-FR" b="1" dirty="0">
                <a:solidFill>
                  <a:srgbClr val="D4350D"/>
                </a:solidFill>
              </a:rPr>
              <a:t> modifications </a:t>
            </a:r>
            <a:r>
              <a:rPr lang="fr-FR" dirty="0" err="1"/>
              <a:t>alters</a:t>
            </a:r>
            <a:r>
              <a:rPr lang="fr-FR" dirty="0"/>
              <a:t>: </a:t>
            </a:r>
          </a:p>
          <a:p>
            <a:pPr marL="285750" indent="-285750">
              <a:buFontTx/>
              <a:buChar char="-"/>
            </a:pPr>
            <a:r>
              <a:rPr lang="fr-FR" dirty="0"/>
              <a:t>the </a:t>
            </a:r>
            <a:r>
              <a:rPr lang="fr-FR" dirty="0" err="1"/>
              <a:t>physical</a:t>
            </a:r>
            <a:r>
              <a:rPr lang="fr-FR" dirty="0"/>
              <a:t> and </a:t>
            </a:r>
            <a:r>
              <a:rPr lang="fr-FR" dirty="0" err="1"/>
              <a:t>chemical</a:t>
            </a:r>
            <a:r>
              <a:rPr lang="fr-FR" dirty="0"/>
              <a:t> </a:t>
            </a:r>
            <a:r>
              <a:rPr lang="fr-FR" dirty="0" err="1"/>
              <a:t>properties</a:t>
            </a:r>
            <a:endParaRPr lang="fr-FR" dirty="0"/>
          </a:p>
          <a:p>
            <a:pPr marL="285750" indent="-285750">
              <a:buFontTx/>
              <a:buChar char="-"/>
            </a:pPr>
            <a:r>
              <a:rPr lang="fr-FR" dirty="0" err="1"/>
              <a:t>Folding</a:t>
            </a:r>
            <a:endParaRPr lang="fr-FR" dirty="0"/>
          </a:p>
          <a:p>
            <a:pPr marL="285750" indent="-285750">
              <a:buFontTx/>
              <a:buChar char="-"/>
            </a:pPr>
            <a:r>
              <a:rPr lang="fr-FR" dirty="0" err="1"/>
              <a:t>Stability</a:t>
            </a:r>
            <a:endParaRPr lang="fr-FR" dirty="0"/>
          </a:p>
          <a:p>
            <a:pPr marL="285750" indent="-285750">
              <a:buFontTx/>
              <a:buChar char="-"/>
            </a:pPr>
            <a:r>
              <a:rPr lang="fr-FR" dirty="0" err="1"/>
              <a:t>Activity</a:t>
            </a:r>
            <a:endParaRPr lang="fr-FR" dirty="0"/>
          </a:p>
          <a:p>
            <a:pPr marL="285750" indent="-285750">
              <a:buFontTx/>
              <a:buChar char="-"/>
            </a:pPr>
            <a:r>
              <a:rPr lang="fr-FR" dirty="0" err="1"/>
              <a:t>Function</a:t>
            </a:r>
            <a:r>
              <a:rPr lang="fr-FR" dirty="0"/>
              <a:t> of the </a:t>
            </a:r>
            <a:r>
              <a:rPr lang="fr-FR" dirty="0" err="1"/>
              <a:t>proteins</a:t>
            </a:r>
            <a:r>
              <a:rPr lang="fr-FR" dirty="0"/>
              <a:t>. </a:t>
            </a:r>
          </a:p>
          <a:p>
            <a:pPr marL="285750" indent="-285750">
              <a:buFontTx/>
              <a:buChar char="-"/>
            </a:pPr>
            <a:endParaRPr lang="fr-FR" dirty="0"/>
          </a:p>
          <a:p>
            <a:pPr marL="285750" indent="-285750">
              <a:buFont typeface="Wingdings" charset="0"/>
              <a:buChar char=""/>
            </a:pPr>
            <a:r>
              <a:rPr lang="fr-FR" dirty="0" err="1"/>
              <a:t>Proteins</a:t>
            </a:r>
            <a:r>
              <a:rPr lang="fr-FR" dirty="0"/>
              <a:t> </a:t>
            </a:r>
            <a:r>
              <a:rPr lang="fr-FR" dirty="0" err="1"/>
              <a:t>can</a:t>
            </a:r>
            <a:r>
              <a:rPr lang="fr-FR" dirty="0"/>
              <a:t> </a:t>
            </a:r>
            <a:r>
              <a:rPr lang="fr-FR" dirty="0" err="1"/>
              <a:t>also</a:t>
            </a:r>
            <a:r>
              <a:rPr lang="fr-FR" dirty="0"/>
              <a:t> </a:t>
            </a:r>
            <a:r>
              <a:rPr lang="fr-FR" dirty="0" err="1"/>
              <a:t>work</a:t>
            </a:r>
            <a:r>
              <a:rPr lang="fr-FR" dirty="0"/>
              <a:t> </a:t>
            </a:r>
            <a:r>
              <a:rPr lang="fr-FR" dirty="0" err="1"/>
              <a:t>together</a:t>
            </a:r>
            <a:r>
              <a:rPr lang="fr-FR" dirty="0"/>
              <a:t> to </a:t>
            </a:r>
            <a:r>
              <a:rPr lang="fr-FR" dirty="0" err="1"/>
              <a:t>achieve</a:t>
            </a:r>
            <a:r>
              <a:rPr lang="fr-FR" dirty="0"/>
              <a:t> a </a:t>
            </a:r>
            <a:r>
              <a:rPr lang="fr-FR" dirty="0" err="1"/>
              <a:t>particular</a:t>
            </a:r>
            <a:r>
              <a:rPr lang="fr-FR" dirty="0"/>
              <a:t> </a:t>
            </a:r>
            <a:r>
              <a:rPr lang="fr-FR" dirty="0" err="1"/>
              <a:t>function</a:t>
            </a:r>
            <a:r>
              <a:rPr lang="fr-FR" dirty="0"/>
              <a:t>, and </a:t>
            </a:r>
            <a:r>
              <a:rPr lang="fr-FR" dirty="0" err="1"/>
              <a:t>they</a:t>
            </a:r>
            <a:r>
              <a:rPr lang="fr-FR" dirty="0"/>
              <a:t> </a:t>
            </a:r>
            <a:r>
              <a:rPr lang="fr-FR" dirty="0" err="1"/>
              <a:t>often</a:t>
            </a:r>
            <a:r>
              <a:rPr lang="fr-FR" dirty="0"/>
              <a:t> </a:t>
            </a:r>
            <a:r>
              <a:rPr lang="fr-FR" dirty="0" err="1"/>
              <a:t>associate</a:t>
            </a:r>
            <a:r>
              <a:rPr lang="fr-FR" dirty="0"/>
              <a:t> to </a:t>
            </a:r>
            <a:r>
              <a:rPr lang="fr-FR" dirty="0" err="1"/>
              <a:t>form</a:t>
            </a:r>
            <a:r>
              <a:rPr lang="fr-FR" dirty="0"/>
              <a:t> stable </a:t>
            </a:r>
            <a:r>
              <a:rPr lang="fr-FR" b="1" dirty="0" err="1">
                <a:solidFill>
                  <a:srgbClr val="D4350D"/>
                </a:solidFill>
              </a:rPr>
              <a:t>protein</a:t>
            </a:r>
            <a:r>
              <a:rPr lang="fr-FR" b="1" dirty="0">
                <a:solidFill>
                  <a:srgbClr val="D4350D"/>
                </a:solidFill>
              </a:rPr>
              <a:t> complexes</a:t>
            </a:r>
            <a:r>
              <a:rPr lang="fr-FR" dirty="0"/>
              <a:t>.</a:t>
            </a:r>
          </a:p>
          <a:p>
            <a:pPr marL="285750" indent="-285750">
              <a:buFont typeface="Wingdings" charset="0"/>
              <a:buChar char=""/>
            </a:pPr>
            <a:endParaRPr lang="fr-FR" dirty="0"/>
          </a:p>
          <a:p>
            <a:pPr marL="285750" indent="-285750">
              <a:buFont typeface="Wingdings" charset="0"/>
              <a:buChar char=""/>
            </a:pPr>
            <a:r>
              <a:rPr lang="fr-FR" dirty="0" err="1"/>
              <a:t>Sometimes</a:t>
            </a:r>
            <a:r>
              <a:rPr lang="fr-FR" dirty="0"/>
              <a:t> </a:t>
            </a:r>
            <a:r>
              <a:rPr lang="fr-FR" dirty="0" err="1"/>
              <a:t>proteins</a:t>
            </a:r>
            <a:r>
              <a:rPr lang="fr-FR" dirty="0"/>
              <a:t> have </a:t>
            </a:r>
            <a:r>
              <a:rPr lang="fr-FR" b="1" dirty="0">
                <a:solidFill>
                  <a:srgbClr val="D4350D"/>
                </a:solidFill>
              </a:rPr>
              <a:t>non-peptide groups </a:t>
            </a:r>
            <a:r>
              <a:rPr lang="fr-FR" b="1" dirty="0" err="1">
                <a:solidFill>
                  <a:srgbClr val="D4350D"/>
                </a:solidFill>
              </a:rPr>
              <a:t>attached</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called</a:t>
            </a:r>
            <a:r>
              <a:rPr lang="fr-FR" dirty="0"/>
              <a:t> </a:t>
            </a:r>
            <a:r>
              <a:rPr lang="fr-FR" dirty="0" err="1"/>
              <a:t>prosthetic</a:t>
            </a:r>
            <a:r>
              <a:rPr lang="fr-FR" dirty="0"/>
              <a:t> groups or </a:t>
            </a:r>
            <a:r>
              <a:rPr lang="fr-FR" dirty="0" err="1"/>
              <a:t>cofactors</a:t>
            </a:r>
            <a:r>
              <a:rPr lang="fr-FR" dirty="0"/>
              <a:t> </a:t>
            </a:r>
            <a:r>
              <a:rPr lang="fr-FR" b="1" dirty="0"/>
              <a:t>= </a:t>
            </a:r>
            <a:r>
              <a:rPr lang="fr-FR" b="1" dirty="0" err="1"/>
              <a:t>conjugated</a:t>
            </a:r>
            <a:r>
              <a:rPr lang="fr-FR" b="1" dirty="0"/>
              <a:t> </a:t>
            </a:r>
            <a:r>
              <a:rPr lang="fr-FR" b="1" dirty="0" err="1"/>
              <a:t>proteins</a:t>
            </a:r>
            <a:r>
              <a:rPr lang="fr-FR" dirty="0"/>
              <a:t>. </a:t>
            </a:r>
          </a:p>
          <a:p>
            <a:pPr marL="285750" indent="-285750">
              <a:buFont typeface="Wingdings" charset="0"/>
              <a:buChar char=""/>
            </a:pPr>
            <a:endParaRPr lang="fr-FR" dirty="0"/>
          </a:p>
          <a:p>
            <a:endParaRPr lang="fr-FR" dirty="0"/>
          </a:p>
          <a:p>
            <a:endParaRPr lang="fr-FR" dirty="0"/>
          </a:p>
        </p:txBody>
      </p:sp>
      <p:sp>
        <p:nvSpPr>
          <p:cNvPr id="11" name="Rectangle 10"/>
          <p:cNvSpPr/>
          <p:nvPr/>
        </p:nvSpPr>
        <p:spPr>
          <a:xfrm>
            <a:off x="6962284" y="6539249"/>
            <a:ext cx="2159115" cy="246221"/>
          </a:xfrm>
          <a:prstGeom prst="rect">
            <a:avLst/>
          </a:prstGeom>
        </p:spPr>
        <p:txBody>
          <a:bodyPr wrap="none">
            <a:spAutoFit/>
          </a:bodyPr>
          <a:lstStyle/>
          <a:p>
            <a:r>
              <a:rPr lang="nl-NL" sz="1000" dirty="0" err="1"/>
              <a:t>https</a:t>
            </a:r>
            <a:r>
              <a:rPr lang="nl-NL" sz="1000" dirty="0"/>
              <a:t>://</a:t>
            </a:r>
            <a:r>
              <a:rPr lang="nl-NL" sz="1000" dirty="0" err="1"/>
              <a:t>en.wikipedia.org</a:t>
            </a:r>
            <a:r>
              <a:rPr lang="nl-NL" sz="1000" dirty="0"/>
              <a:t>/</a:t>
            </a:r>
            <a:r>
              <a:rPr lang="nl-NL" sz="1000" dirty="0" err="1"/>
              <a:t>wiki</a:t>
            </a:r>
            <a:r>
              <a:rPr lang="nl-NL" sz="1000" dirty="0"/>
              <a:t>/</a:t>
            </a:r>
            <a:r>
              <a:rPr lang="nl-NL" sz="1000" dirty="0" err="1"/>
              <a:t>Protein</a:t>
            </a:r>
            <a:endParaRPr lang="en-US" sz="1000" dirty="0"/>
          </a:p>
        </p:txBody>
      </p:sp>
    </p:spTree>
    <p:extLst>
      <p:ext uri="{BB962C8B-B14F-4D97-AF65-F5344CB8AC3E}">
        <p14:creationId xmlns:p14="http://schemas.microsoft.com/office/powerpoint/2010/main" val="6922075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401205"/>
          </a:xfrm>
          <a:prstGeom prst="rect">
            <a:avLst/>
          </a:prstGeom>
        </p:spPr>
        <p:txBody>
          <a:bodyPr wrap="square">
            <a:spAutoFit/>
          </a:bodyPr>
          <a:lstStyle/>
          <a:p>
            <a:pPr algn="just"/>
            <a:r>
              <a:rPr lang="fr-FR" sz="2400" b="1" dirty="0" err="1">
                <a:latin typeface="Avenir Book"/>
                <a:cs typeface="Avenir Book"/>
              </a:rPr>
              <a:t>Conjugated</a:t>
            </a:r>
            <a:r>
              <a:rPr lang="fr-FR" sz="2400" b="1" dirty="0">
                <a:latin typeface="Avenir Book"/>
                <a:cs typeface="Avenir Book"/>
              </a:rPr>
              <a:t> </a:t>
            </a:r>
            <a:r>
              <a:rPr lang="fr-FR" sz="2400" b="1" dirty="0" err="1">
                <a:latin typeface="Avenir Book"/>
                <a:cs typeface="Avenir Book"/>
              </a:rPr>
              <a:t>Proteins</a:t>
            </a:r>
            <a:endParaRPr lang="fr-FR" sz="2400" b="1" dirty="0">
              <a:latin typeface="Avenir Book"/>
              <a:cs typeface="Avenir Book"/>
            </a:endParaRPr>
          </a:p>
          <a:p>
            <a:pPr algn="just"/>
            <a:endParaRPr lang="fr-FR" dirty="0">
              <a:latin typeface="Avenir Book"/>
              <a:cs typeface="Avenir Book"/>
            </a:endParaRPr>
          </a:p>
          <a:p>
            <a:endParaRPr lang="fr-FR" sz="2000" dirty="0"/>
          </a:p>
          <a:p>
            <a:endParaRPr lang="fr-FR" sz="2000" dirty="0"/>
          </a:p>
          <a:p>
            <a:pPr marL="285750" indent="-285750">
              <a:buFont typeface="Wingdings" charset="0"/>
              <a:buChar char=""/>
            </a:pPr>
            <a:r>
              <a:rPr lang="fr-FR" sz="2000" dirty="0"/>
              <a:t>Important class of </a:t>
            </a:r>
            <a:r>
              <a:rPr lang="fr-FR" sz="2000" dirty="0" err="1"/>
              <a:t>proteins</a:t>
            </a:r>
            <a:r>
              <a:rPr lang="fr-FR" sz="2000" dirty="0"/>
              <a:t> </a:t>
            </a:r>
            <a:r>
              <a:rPr lang="fr-FR" sz="2000" dirty="0" err="1"/>
              <a:t>is</a:t>
            </a:r>
            <a:r>
              <a:rPr lang="fr-FR" sz="2000" dirty="0"/>
              <a:t> the </a:t>
            </a:r>
            <a:r>
              <a:rPr lang="fr-FR" sz="2000" dirty="0" err="1"/>
              <a:t>conjugated</a:t>
            </a:r>
            <a:r>
              <a:rPr lang="fr-FR" sz="2000" dirty="0"/>
              <a:t> </a:t>
            </a:r>
            <a:r>
              <a:rPr lang="fr-FR" sz="2000" dirty="0" err="1"/>
              <a:t>proteins</a:t>
            </a:r>
            <a:r>
              <a:rPr lang="fr-FR" sz="2000" dirty="0"/>
              <a:t> </a:t>
            </a:r>
            <a:r>
              <a:rPr lang="fr-FR" sz="2000" dirty="0" err="1"/>
              <a:t>that</a:t>
            </a:r>
            <a:r>
              <a:rPr lang="fr-FR" sz="2000" dirty="0"/>
              <a:t> have a non-</a:t>
            </a:r>
            <a:r>
              <a:rPr lang="fr-FR" sz="2000" dirty="0" err="1"/>
              <a:t>protein</a:t>
            </a:r>
            <a:r>
              <a:rPr lang="fr-FR" sz="2000" dirty="0"/>
              <a:t> portion. </a:t>
            </a:r>
          </a:p>
          <a:p>
            <a:pPr marL="285750" indent="-285750">
              <a:buFont typeface="Wingdings" charset="0"/>
              <a:buChar char=""/>
            </a:pPr>
            <a:endParaRPr lang="fr-FR" sz="2000" dirty="0"/>
          </a:p>
          <a:p>
            <a:pPr marL="285750" indent="-285750">
              <a:buFont typeface="Wingdings" charset="0"/>
              <a:buChar char=""/>
            </a:pPr>
            <a:r>
              <a:rPr lang="fr-FR" sz="2000" dirty="0"/>
              <a:t>If the </a:t>
            </a:r>
            <a:r>
              <a:rPr lang="fr-FR" sz="2000" dirty="0" err="1"/>
              <a:t>conjugated</a:t>
            </a:r>
            <a:r>
              <a:rPr lang="fr-FR" sz="2000" dirty="0"/>
              <a:t> </a:t>
            </a:r>
            <a:r>
              <a:rPr lang="fr-FR" sz="2000" dirty="0" err="1"/>
              <a:t>protein</a:t>
            </a:r>
            <a:r>
              <a:rPr lang="fr-FR" sz="2000" dirty="0"/>
              <a:t> has a carbohydrate </a:t>
            </a:r>
            <a:r>
              <a:rPr lang="fr-FR" sz="2000" dirty="0" err="1"/>
              <a:t>attached</a:t>
            </a:r>
            <a:r>
              <a:rPr lang="fr-FR" sz="2000" dirty="0"/>
              <a:t>, </a:t>
            </a:r>
            <a:r>
              <a:rPr lang="fr-FR" sz="2000" dirty="0" err="1"/>
              <a:t>it</a:t>
            </a:r>
            <a:r>
              <a:rPr lang="fr-FR" sz="2000" dirty="0"/>
              <a:t> </a:t>
            </a:r>
            <a:r>
              <a:rPr lang="fr-FR" sz="2000" dirty="0" err="1"/>
              <a:t>is</a:t>
            </a:r>
            <a:r>
              <a:rPr lang="fr-FR" sz="2000" dirty="0"/>
              <a:t> </a:t>
            </a:r>
            <a:r>
              <a:rPr lang="fr-FR" sz="2000" dirty="0" err="1"/>
              <a:t>called</a:t>
            </a:r>
            <a:r>
              <a:rPr lang="fr-FR" sz="2000" dirty="0"/>
              <a:t> a </a:t>
            </a:r>
            <a:r>
              <a:rPr lang="fr-FR" sz="2000" b="1" dirty="0" err="1"/>
              <a:t>glycoprotein</a:t>
            </a:r>
            <a:r>
              <a:rPr lang="fr-FR" sz="2000" dirty="0"/>
              <a:t>. </a:t>
            </a:r>
          </a:p>
          <a:p>
            <a:pPr marL="285750" indent="-285750">
              <a:buFont typeface="Wingdings" charset="0"/>
              <a:buChar char=""/>
            </a:pPr>
            <a:endParaRPr lang="fr-FR" sz="2000" dirty="0"/>
          </a:p>
          <a:p>
            <a:pPr marL="285750" indent="-285750">
              <a:buFont typeface="Wingdings" charset="0"/>
              <a:buChar char=""/>
            </a:pPr>
            <a:r>
              <a:rPr lang="fr-FR" sz="2000" dirty="0"/>
              <a:t>If </a:t>
            </a:r>
            <a:r>
              <a:rPr lang="fr-FR" sz="2000" dirty="0" err="1"/>
              <a:t>it</a:t>
            </a:r>
            <a:r>
              <a:rPr lang="fr-FR" sz="2000" dirty="0"/>
              <a:t> has a </a:t>
            </a:r>
            <a:r>
              <a:rPr lang="fr-FR" sz="2000" dirty="0" err="1"/>
              <a:t>lipid</a:t>
            </a:r>
            <a:r>
              <a:rPr lang="fr-FR" sz="2000" dirty="0"/>
              <a:t> </a:t>
            </a:r>
            <a:r>
              <a:rPr lang="fr-FR" sz="2000" dirty="0" err="1"/>
              <a:t>attached</a:t>
            </a:r>
            <a:r>
              <a:rPr lang="fr-FR" sz="2000" dirty="0"/>
              <a:t>, </a:t>
            </a:r>
            <a:r>
              <a:rPr lang="fr-FR" sz="2000" dirty="0" err="1"/>
              <a:t>it</a:t>
            </a:r>
            <a:r>
              <a:rPr lang="fr-FR" sz="2000" dirty="0"/>
              <a:t> </a:t>
            </a:r>
            <a:r>
              <a:rPr lang="fr-FR" sz="2000" dirty="0" err="1"/>
              <a:t>is</a:t>
            </a:r>
            <a:r>
              <a:rPr lang="fr-FR" sz="2000" dirty="0"/>
              <a:t> </a:t>
            </a:r>
            <a:r>
              <a:rPr lang="fr-FR" sz="2000" dirty="0" err="1"/>
              <a:t>called</a:t>
            </a:r>
            <a:r>
              <a:rPr lang="fr-FR" sz="2000" dirty="0"/>
              <a:t> a </a:t>
            </a:r>
            <a:r>
              <a:rPr lang="fr-FR" sz="2000" b="1" dirty="0" err="1"/>
              <a:t>lipoprotein</a:t>
            </a:r>
            <a:r>
              <a:rPr lang="fr-FR" sz="2000" dirty="0"/>
              <a:t>. </a:t>
            </a:r>
          </a:p>
          <a:p>
            <a:pPr marL="285750" indent="-285750">
              <a:buFont typeface="Wingdings" charset="0"/>
              <a:buChar char=""/>
            </a:pPr>
            <a:endParaRPr lang="fr-FR" sz="2000" dirty="0"/>
          </a:p>
          <a:p>
            <a:pPr marL="285750" indent="-285750">
              <a:buFont typeface="Wingdings" charset="0"/>
              <a:buChar char=""/>
            </a:pPr>
            <a:r>
              <a:rPr lang="fr-FR" sz="2000" dirty="0" err="1"/>
              <a:t>These</a:t>
            </a:r>
            <a:r>
              <a:rPr lang="fr-FR" sz="2000" dirty="0"/>
              <a:t> </a:t>
            </a:r>
            <a:r>
              <a:rPr lang="fr-FR" sz="2000" dirty="0" err="1"/>
              <a:t>proteins</a:t>
            </a:r>
            <a:r>
              <a:rPr lang="fr-FR" sz="2000" dirty="0"/>
              <a:t> are important components of membranes. </a:t>
            </a:r>
          </a:p>
          <a:p>
            <a:endParaRPr lang="fr-FR" dirty="0"/>
          </a:p>
        </p:txBody>
      </p:sp>
      <p:sp>
        <p:nvSpPr>
          <p:cNvPr id="10" name="Rectangle 9"/>
          <p:cNvSpPr/>
          <p:nvPr/>
        </p:nvSpPr>
        <p:spPr>
          <a:xfrm>
            <a:off x="5406491" y="6457890"/>
            <a:ext cx="3737509" cy="400110"/>
          </a:xfrm>
          <a:prstGeom prst="rect">
            <a:avLst/>
          </a:prstGeom>
        </p:spPr>
        <p:txBody>
          <a:bodyPr wrap="none">
            <a:spAutoFit/>
          </a:bodyPr>
          <a:lstStyle/>
          <a:p>
            <a:pPr algn="r"/>
            <a:r>
              <a:rPr lang="nl-NL" sz="1000" dirty="0"/>
              <a:t>https://en.wikipedia.org/wiki/Protein</a:t>
            </a:r>
          </a:p>
          <a:p>
            <a:pPr algn="r"/>
            <a:r>
              <a:rPr lang="nl-NL" sz="1000" dirty="0" err="1"/>
              <a:t>https</a:t>
            </a:r>
            <a:r>
              <a:rPr lang="nl-NL" sz="1000" dirty="0"/>
              <a:t>://</a:t>
            </a:r>
            <a:r>
              <a:rPr lang="nl-NL" sz="1000" dirty="0" err="1"/>
              <a:t>courses.lumenlearning.com</a:t>
            </a:r>
            <a:r>
              <a:rPr lang="nl-NL" sz="1000" dirty="0"/>
              <a:t>/</a:t>
            </a:r>
            <a:r>
              <a:rPr lang="nl-NL" sz="1000" dirty="0" err="1"/>
              <a:t>microbiology</a:t>
            </a:r>
            <a:r>
              <a:rPr lang="nl-NL" sz="1000" dirty="0"/>
              <a:t>/</a:t>
            </a:r>
            <a:r>
              <a:rPr lang="nl-NL" sz="1000" dirty="0" err="1"/>
              <a:t>chapter</a:t>
            </a:r>
            <a:r>
              <a:rPr lang="nl-NL" sz="1000" dirty="0"/>
              <a:t>/</a:t>
            </a:r>
            <a:r>
              <a:rPr lang="nl-NL" sz="1000" dirty="0" err="1"/>
              <a:t>proteins</a:t>
            </a:r>
            <a:r>
              <a:rPr lang="nl-NL" sz="1000" dirty="0"/>
              <a:t>/</a:t>
            </a:r>
            <a:endParaRPr lang="en-US" sz="1000" dirty="0"/>
          </a:p>
        </p:txBody>
      </p:sp>
    </p:spTree>
    <p:extLst>
      <p:ext uri="{BB962C8B-B14F-4D97-AF65-F5344CB8AC3E}">
        <p14:creationId xmlns:p14="http://schemas.microsoft.com/office/powerpoint/2010/main" val="3003295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738664"/>
          </a:xfrm>
          <a:prstGeom prst="rect">
            <a:avLst/>
          </a:prstGeom>
        </p:spPr>
        <p:txBody>
          <a:bodyPr wrap="square">
            <a:spAutoFit/>
          </a:bodyPr>
          <a:lstStyle/>
          <a:p>
            <a:pPr algn="just"/>
            <a:r>
              <a:rPr lang="fr-FR" sz="2400" b="1" dirty="0">
                <a:latin typeface="Avenir Book"/>
                <a:cs typeface="Avenir Book"/>
              </a:rPr>
              <a:t>Post-</a:t>
            </a:r>
            <a:r>
              <a:rPr lang="fr-FR" sz="2400" b="1" dirty="0" err="1">
                <a:latin typeface="Avenir Book"/>
                <a:cs typeface="Avenir Book"/>
              </a:rPr>
              <a:t>translational</a:t>
            </a:r>
            <a:r>
              <a:rPr lang="fr-FR" sz="2400" b="1" dirty="0">
                <a:latin typeface="Avenir Book"/>
                <a:cs typeface="Avenir Book"/>
              </a:rPr>
              <a:t> modifications (</a:t>
            </a:r>
            <a:r>
              <a:rPr lang="fr-FR" sz="2400" b="1" dirty="0" err="1">
                <a:latin typeface="Avenir Book"/>
                <a:cs typeface="Avenir Book"/>
              </a:rPr>
              <a:t>PTMs</a:t>
            </a:r>
            <a:r>
              <a:rPr lang="fr-FR" sz="2400" b="1" dirty="0">
                <a:latin typeface="Avenir Book"/>
                <a:cs typeface="Avenir Book"/>
              </a:rPr>
              <a:t>)</a:t>
            </a:r>
            <a:endParaRPr lang="fr-FR" dirty="0"/>
          </a:p>
          <a:p>
            <a:endParaRPr lang="fr-FR" dirty="0"/>
          </a:p>
        </p:txBody>
      </p:sp>
      <p:pic>
        <p:nvPicPr>
          <p:cNvPr id="3" name="Image 2"/>
          <p:cNvPicPr>
            <a:picLocks noChangeAspect="1"/>
          </p:cNvPicPr>
          <p:nvPr/>
        </p:nvPicPr>
        <p:blipFill>
          <a:blip r:embed="rId2"/>
          <a:stretch>
            <a:fillRect/>
          </a:stretch>
        </p:blipFill>
        <p:spPr>
          <a:xfrm>
            <a:off x="939800" y="1430606"/>
            <a:ext cx="6180461" cy="5456464"/>
          </a:xfrm>
          <a:prstGeom prst="rect">
            <a:avLst/>
          </a:prstGeom>
        </p:spPr>
      </p:pic>
      <p:sp>
        <p:nvSpPr>
          <p:cNvPr id="11" name="Rectangle 10"/>
          <p:cNvSpPr/>
          <p:nvPr/>
        </p:nvSpPr>
        <p:spPr>
          <a:xfrm>
            <a:off x="6223000" y="6480670"/>
            <a:ext cx="2898399" cy="400110"/>
          </a:xfrm>
          <a:prstGeom prst="rect">
            <a:avLst/>
          </a:prstGeom>
        </p:spPr>
        <p:txBody>
          <a:bodyPr wrap="square">
            <a:spAutoFit/>
          </a:bodyPr>
          <a:lstStyle/>
          <a:p>
            <a:pPr algn="r"/>
            <a:r>
              <a:rPr lang="nl-NL" sz="1000" dirty="0" err="1"/>
              <a:t>https</a:t>
            </a:r>
            <a:r>
              <a:rPr lang="nl-NL" sz="1000" dirty="0"/>
              <a:t>://</a:t>
            </a:r>
            <a:r>
              <a:rPr lang="nl-NL" sz="1000" dirty="0" err="1"/>
              <a:t>www.nature.com</a:t>
            </a:r>
            <a:r>
              <a:rPr lang="nl-NL" sz="1000" dirty="0"/>
              <a:t>/</a:t>
            </a:r>
            <a:r>
              <a:rPr lang="nl-NL" sz="1000" dirty="0" err="1"/>
              <a:t>scitable</a:t>
            </a:r>
            <a:r>
              <a:rPr lang="nl-NL" sz="1000" dirty="0"/>
              <a:t>/content/cellular-post-translational-modifications-99009</a:t>
            </a:r>
            <a:endParaRPr lang="en-US" sz="1000" dirty="0"/>
          </a:p>
        </p:txBody>
      </p:sp>
    </p:spTree>
    <p:extLst>
      <p:ext uri="{BB962C8B-B14F-4D97-AF65-F5344CB8AC3E}">
        <p14:creationId xmlns:p14="http://schemas.microsoft.com/office/powerpoint/2010/main" val="3335937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893648"/>
          </a:xfrm>
          <a:prstGeom prst="rect">
            <a:avLst/>
          </a:prstGeom>
        </p:spPr>
        <p:txBody>
          <a:bodyPr wrap="square">
            <a:spAutoFit/>
          </a:bodyPr>
          <a:lstStyle/>
          <a:p>
            <a:pPr algn="just"/>
            <a:r>
              <a:rPr lang="fr-FR" sz="2400" b="1" dirty="0" err="1">
                <a:latin typeface="Avenir Book"/>
                <a:cs typeface="Avenir Book"/>
              </a:rPr>
              <a:t>Abundance</a:t>
            </a:r>
            <a:r>
              <a:rPr lang="fr-FR" sz="2400" b="1" dirty="0">
                <a:latin typeface="Avenir Book"/>
                <a:cs typeface="Avenir Book"/>
              </a:rPr>
              <a:t> in </a:t>
            </a:r>
            <a:r>
              <a:rPr lang="fr-FR" sz="2400" b="1" dirty="0" err="1">
                <a:latin typeface="Avenir Book"/>
                <a:cs typeface="Avenir Book"/>
              </a:rPr>
              <a:t>cells</a:t>
            </a:r>
            <a:endParaRPr lang="fr-FR" sz="2400" b="1"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a:p>
            <a:pPr marL="285750" indent="-285750">
              <a:buFont typeface="Wingdings" charset="0"/>
              <a:buChar char=""/>
            </a:pPr>
            <a:r>
              <a:rPr lang="fr-FR" dirty="0" err="1"/>
              <a:t>average-sized</a:t>
            </a:r>
            <a:r>
              <a:rPr lang="fr-FR" dirty="0"/>
              <a:t> </a:t>
            </a:r>
            <a:r>
              <a:rPr lang="fr-FR" dirty="0" err="1"/>
              <a:t>bacteria</a:t>
            </a:r>
            <a:r>
              <a:rPr lang="fr-FR" dirty="0"/>
              <a:t> ≈ 2 million </a:t>
            </a:r>
            <a:r>
              <a:rPr lang="fr-FR" dirty="0" err="1"/>
              <a:t>proteins</a:t>
            </a:r>
            <a:r>
              <a:rPr lang="fr-FR" dirty="0"/>
              <a:t> per </a:t>
            </a:r>
            <a:r>
              <a:rPr lang="fr-FR" dirty="0" err="1"/>
              <a:t>cell</a:t>
            </a:r>
            <a:r>
              <a:rPr lang="fr-FR" dirty="0"/>
              <a:t> (</a:t>
            </a:r>
            <a:r>
              <a:rPr lang="fr-FR" dirty="0" err="1"/>
              <a:t>e.g</a:t>
            </a:r>
            <a:r>
              <a:rPr lang="fr-FR" dirty="0"/>
              <a:t>. </a:t>
            </a:r>
            <a:r>
              <a:rPr lang="fr-FR" i="1" dirty="0"/>
              <a:t>E. coli</a:t>
            </a:r>
            <a:r>
              <a:rPr lang="fr-FR" dirty="0"/>
              <a:t>, </a:t>
            </a:r>
            <a:r>
              <a:rPr lang="fr-FR" i="1" dirty="0"/>
              <a:t>S. aureus</a:t>
            </a:r>
            <a:r>
              <a:rPr lang="fr-FR" dirty="0"/>
              <a:t>). </a:t>
            </a:r>
          </a:p>
          <a:p>
            <a:pPr marL="285750" indent="-285750">
              <a:buFont typeface="Wingdings" charset="0"/>
              <a:buChar char=""/>
            </a:pPr>
            <a:endParaRPr lang="fr-FR" dirty="0"/>
          </a:p>
          <a:p>
            <a:pPr marL="285750" indent="-285750">
              <a:buFont typeface="Wingdings" charset="0"/>
              <a:buChar char=""/>
            </a:pPr>
            <a:r>
              <a:rPr lang="fr-FR" dirty="0" err="1"/>
              <a:t>Smaller</a:t>
            </a:r>
            <a:r>
              <a:rPr lang="fr-FR" dirty="0"/>
              <a:t> </a:t>
            </a:r>
            <a:r>
              <a:rPr lang="fr-FR" dirty="0" err="1"/>
              <a:t>bacteria</a:t>
            </a:r>
            <a:r>
              <a:rPr lang="fr-FR" dirty="0"/>
              <a:t> </a:t>
            </a:r>
            <a:r>
              <a:rPr lang="fr-FR" dirty="0" err="1"/>
              <a:t>contain</a:t>
            </a:r>
            <a:r>
              <a:rPr lang="fr-FR" dirty="0"/>
              <a:t> </a:t>
            </a:r>
            <a:r>
              <a:rPr lang="fr-FR" dirty="0" err="1"/>
              <a:t>fewer</a:t>
            </a:r>
            <a:r>
              <a:rPr lang="fr-FR" dirty="0"/>
              <a:t> </a:t>
            </a:r>
            <a:r>
              <a:rPr lang="fr-FR" dirty="0" err="1"/>
              <a:t>molecules</a:t>
            </a:r>
            <a:r>
              <a:rPr lang="fr-FR" dirty="0"/>
              <a:t>  ≈ 50,000 to 1 million (</a:t>
            </a:r>
            <a:r>
              <a:rPr lang="fr-FR" dirty="0" err="1"/>
              <a:t>e.g</a:t>
            </a:r>
            <a:r>
              <a:rPr lang="fr-FR" dirty="0"/>
              <a:t>. </a:t>
            </a:r>
            <a:r>
              <a:rPr lang="fr-FR" dirty="0" err="1"/>
              <a:t>Mycoplasma</a:t>
            </a:r>
            <a:r>
              <a:rPr lang="fr-FR" dirty="0"/>
              <a:t>, </a:t>
            </a:r>
            <a:r>
              <a:rPr lang="fr-FR" dirty="0" err="1"/>
              <a:t>spirochetes</a:t>
            </a:r>
            <a:r>
              <a:rPr lang="fr-FR" dirty="0"/>
              <a:t>). </a:t>
            </a:r>
          </a:p>
          <a:p>
            <a:pPr marL="285750" indent="-285750">
              <a:buFont typeface="Wingdings" charset="0"/>
              <a:buChar char=""/>
            </a:pPr>
            <a:endParaRPr lang="fr-FR" dirty="0"/>
          </a:p>
          <a:p>
            <a:pPr marL="285750" indent="-285750">
              <a:buFont typeface="Wingdings" charset="0"/>
              <a:buChar char=""/>
            </a:pPr>
            <a:r>
              <a:rPr lang="fr-FR" dirty="0" err="1"/>
              <a:t>Eukaryotic</a:t>
            </a:r>
            <a:r>
              <a:rPr lang="fr-FR" dirty="0"/>
              <a:t> </a:t>
            </a:r>
            <a:r>
              <a:rPr lang="fr-FR" dirty="0" err="1"/>
              <a:t>cells</a:t>
            </a:r>
            <a:r>
              <a:rPr lang="fr-FR" dirty="0"/>
              <a:t> are </a:t>
            </a:r>
            <a:r>
              <a:rPr lang="fr-FR" dirty="0" err="1"/>
              <a:t>larger</a:t>
            </a:r>
            <a:r>
              <a:rPr lang="fr-FR" dirty="0"/>
              <a:t> and </a:t>
            </a:r>
            <a:r>
              <a:rPr lang="fr-FR" dirty="0" err="1"/>
              <a:t>thus</a:t>
            </a:r>
            <a:r>
              <a:rPr lang="fr-FR" dirty="0"/>
              <a:t> </a:t>
            </a:r>
            <a:r>
              <a:rPr lang="fr-FR" dirty="0" err="1"/>
              <a:t>contain</a:t>
            </a:r>
            <a:r>
              <a:rPr lang="fr-FR" dirty="0"/>
              <a:t> </a:t>
            </a:r>
            <a:r>
              <a:rPr lang="fr-FR" dirty="0" err="1"/>
              <a:t>much</a:t>
            </a:r>
            <a:r>
              <a:rPr lang="fr-FR" dirty="0"/>
              <a:t> more </a:t>
            </a:r>
            <a:r>
              <a:rPr lang="fr-FR" dirty="0" err="1"/>
              <a:t>protein</a:t>
            </a:r>
            <a:r>
              <a:rPr lang="fr-FR" dirty="0"/>
              <a:t>:  </a:t>
            </a:r>
          </a:p>
          <a:p>
            <a:pPr marL="285750" indent="-285750">
              <a:buFontTx/>
              <a:buChar char="-"/>
            </a:pPr>
            <a:r>
              <a:rPr lang="fr-FR" dirty="0"/>
              <a:t>≈  50 million </a:t>
            </a:r>
            <a:r>
              <a:rPr lang="fr-FR" dirty="0" err="1"/>
              <a:t>proteins</a:t>
            </a:r>
            <a:r>
              <a:rPr lang="fr-FR" dirty="0"/>
              <a:t> in </a:t>
            </a:r>
            <a:r>
              <a:rPr lang="fr-FR" dirty="0" err="1"/>
              <a:t>yeast</a:t>
            </a:r>
            <a:r>
              <a:rPr lang="fr-FR" dirty="0"/>
              <a:t> </a:t>
            </a:r>
            <a:r>
              <a:rPr lang="fr-FR" dirty="0" err="1"/>
              <a:t>cells</a:t>
            </a:r>
            <a:endParaRPr lang="fr-FR" dirty="0"/>
          </a:p>
          <a:p>
            <a:pPr marL="285750" indent="-285750">
              <a:buFontTx/>
              <a:buChar char="-"/>
            </a:pPr>
            <a:r>
              <a:rPr lang="fr-FR" dirty="0"/>
              <a:t>≈ 1 to 3 billion in </a:t>
            </a:r>
            <a:r>
              <a:rPr lang="fr-FR" dirty="0" err="1"/>
              <a:t>human</a:t>
            </a:r>
            <a:r>
              <a:rPr lang="fr-FR" dirty="0"/>
              <a:t> </a:t>
            </a:r>
            <a:r>
              <a:rPr lang="fr-FR" dirty="0" err="1"/>
              <a:t>cells</a:t>
            </a:r>
            <a:r>
              <a:rPr lang="fr-FR" dirty="0"/>
              <a:t>.</a:t>
            </a:r>
          </a:p>
          <a:p>
            <a:pPr marL="285750" indent="-285750">
              <a:buFontTx/>
              <a:buChar char="-"/>
            </a:pPr>
            <a:endParaRPr lang="fr-FR" dirty="0"/>
          </a:p>
          <a:p>
            <a:pPr marL="285750" indent="-285750">
              <a:buFont typeface="Wingdings" charset="0"/>
              <a:buChar char=""/>
            </a:pPr>
            <a:r>
              <a:rPr lang="fr-FR" dirty="0"/>
              <a:t>The concentration of </a:t>
            </a:r>
            <a:r>
              <a:rPr lang="fr-FR" dirty="0" err="1"/>
              <a:t>individual</a:t>
            </a:r>
            <a:r>
              <a:rPr lang="fr-FR" dirty="0"/>
              <a:t> </a:t>
            </a:r>
            <a:r>
              <a:rPr lang="fr-FR" dirty="0" err="1"/>
              <a:t>protein</a:t>
            </a:r>
            <a:r>
              <a:rPr lang="fr-FR" dirty="0"/>
              <a:t> copies ranges </a:t>
            </a:r>
            <a:r>
              <a:rPr lang="fr-FR" dirty="0" err="1"/>
              <a:t>from</a:t>
            </a:r>
            <a:r>
              <a:rPr lang="fr-FR" dirty="0"/>
              <a:t> a few </a:t>
            </a:r>
            <a:r>
              <a:rPr lang="fr-FR" dirty="0" err="1"/>
              <a:t>molecules</a:t>
            </a:r>
            <a:r>
              <a:rPr lang="fr-FR" dirty="0"/>
              <a:t> per </a:t>
            </a:r>
            <a:r>
              <a:rPr lang="fr-FR" dirty="0" err="1"/>
              <a:t>cell</a:t>
            </a:r>
            <a:r>
              <a:rPr lang="fr-FR" dirty="0"/>
              <a:t> up to 20 million </a:t>
            </a:r>
          </a:p>
          <a:p>
            <a:r>
              <a:rPr lang="fr-FR" dirty="0">
                <a:sym typeface="Wingdings"/>
              </a:rPr>
              <a:t> </a:t>
            </a:r>
            <a:r>
              <a:rPr lang="fr-FR" dirty="0" err="1">
                <a:sym typeface="Wingdings"/>
              </a:rPr>
              <a:t>depends</a:t>
            </a:r>
            <a:r>
              <a:rPr lang="fr-FR" dirty="0">
                <a:sym typeface="Wingdings"/>
              </a:rPr>
              <a:t> on the </a:t>
            </a:r>
            <a:r>
              <a:rPr lang="fr-FR" dirty="0" err="1">
                <a:sym typeface="Wingdings"/>
              </a:rPr>
              <a:t>number</a:t>
            </a:r>
            <a:r>
              <a:rPr lang="fr-FR" dirty="0">
                <a:sym typeface="Wingdings"/>
              </a:rPr>
              <a:t> of </a:t>
            </a:r>
            <a:r>
              <a:rPr lang="fr-FR" dirty="0" err="1">
                <a:sym typeface="Wingdings"/>
              </a:rPr>
              <a:t>genes</a:t>
            </a:r>
            <a:r>
              <a:rPr lang="fr-FR" dirty="0">
                <a:sym typeface="Wingdings"/>
              </a:rPr>
              <a:t> </a:t>
            </a:r>
            <a:r>
              <a:rPr lang="fr-FR" dirty="0" err="1">
                <a:sym typeface="Wingdings"/>
              </a:rPr>
              <a:t>expressed</a:t>
            </a:r>
            <a:r>
              <a:rPr lang="fr-FR" dirty="0">
                <a:sym typeface="Wingdings"/>
              </a:rPr>
              <a:t> </a:t>
            </a:r>
            <a:r>
              <a:rPr lang="fr-FR" dirty="0"/>
              <a:t>(</a:t>
            </a:r>
            <a:r>
              <a:rPr lang="fr-FR" dirty="0" err="1"/>
              <a:t>cell</a:t>
            </a:r>
            <a:r>
              <a:rPr lang="fr-FR" dirty="0"/>
              <a:t> type, </a:t>
            </a:r>
            <a:r>
              <a:rPr lang="fr-FR" dirty="0" err="1"/>
              <a:t>external</a:t>
            </a:r>
            <a:r>
              <a:rPr lang="fr-FR" dirty="0"/>
              <a:t> stimuli…) </a:t>
            </a:r>
          </a:p>
          <a:p>
            <a:endParaRPr lang="fr-FR" dirty="0"/>
          </a:p>
        </p:txBody>
      </p:sp>
      <p:sp>
        <p:nvSpPr>
          <p:cNvPr id="11" name="Rectangle 10"/>
          <p:cNvSpPr/>
          <p:nvPr/>
        </p:nvSpPr>
        <p:spPr>
          <a:xfrm>
            <a:off x="3613710" y="5994806"/>
            <a:ext cx="5483990" cy="861774"/>
          </a:xfrm>
          <a:prstGeom prst="rect">
            <a:avLst/>
          </a:prstGeom>
        </p:spPr>
        <p:txBody>
          <a:bodyPr wrap="square">
            <a:spAutoFit/>
          </a:bodyPr>
          <a:lstStyle/>
          <a:p>
            <a:pPr algn="r"/>
            <a:r>
              <a:rPr lang="nl-NL" sz="1000" dirty="0"/>
              <a:t>http://onlinelibrary.wiley.com/doi/10.1002/bies.201300066/full</a:t>
            </a:r>
          </a:p>
          <a:p>
            <a:pPr algn="r"/>
            <a:r>
              <a:rPr lang="fr-FR" sz="1000" dirty="0"/>
              <a:t>http://</a:t>
            </a:r>
            <a:r>
              <a:rPr lang="fr-FR" sz="1000" dirty="0" err="1"/>
              <a:t>kirschner.med.harvard.edu</a:t>
            </a:r>
            <a:r>
              <a:rPr lang="fr-FR" sz="1000" dirty="0"/>
              <a:t>/files/</a:t>
            </a:r>
            <a:r>
              <a:rPr lang="fr-FR" sz="1000" dirty="0" err="1"/>
              <a:t>bionumbers</a:t>
            </a:r>
            <a:r>
              <a:rPr lang="fr-FR" sz="1000" dirty="0"/>
              <a:t>/</a:t>
            </a:r>
            <a:r>
              <a:rPr lang="fr-FR" sz="1000" dirty="0" err="1"/>
              <a:t>fundamentalBioNumbersHandout.pdf</a:t>
            </a:r>
            <a:endParaRPr lang="fr-FR" sz="1000" dirty="0"/>
          </a:p>
          <a:p>
            <a:pPr algn="r"/>
            <a:r>
              <a:rPr lang="fr-FR" sz="1000" dirty="0"/>
              <a:t>http://</a:t>
            </a:r>
            <a:r>
              <a:rPr lang="fr-FR" sz="1000" dirty="0" err="1"/>
              <a:t>msb.embopress.org</a:t>
            </a:r>
            <a:r>
              <a:rPr lang="fr-FR" sz="1000" dirty="0"/>
              <a:t>/content/7/1/549</a:t>
            </a:r>
          </a:p>
          <a:p>
            <a:pPr algn="r"/>
            <a:r>
              <a:rPr lang="fr-FR" sz="1000" dirty="0"/>
              <a:t>http://</a:t>
            </a:r>
            <a:r>
              <a:rPr lang="fr-FR" sz="1000" dirty="0" err="1"/>
              <a:t>www.nature.com</a:t>
            </a:r>
            <a:r>
              <a:rPr lang="fr-FR" sz="1000" dirty="0"/>
              <a:t>/nature/journal/v499/n7456/full/nature12223.html?foxtrotcallback=</a:t>
            </a:r>
            <a:r>
              <a:rPr lang="fr-FR" sz="1000" dirty="0" err="1"/>
              <a:t>true</a:t>
            </a:r>
            <a:endParaRPr lang="nl-NL" sz="1000" dirty="0"/>
          </a:p>
          <a:p>
            <a:pPr algn="r"/>
            <a:r>
              <a:rPr lang="nl-NL" sz="1000" dirty="0" err="1"/>
              <a:t>https</a:t>
            </a:r>
            <a:r>
              <a:rPr lang="nl-NL" sz="1000" dirty="0"/>
              <a:t>://</a:t>
            </a:r>
            <a:r>
              <a:rPr lang="nl-NL" sz="1000" dirty="0" err="1"/>
              <a:t>en.wikipedia.org</a:t>
            </a:r>
            <a:r>
              <a:rPr lang="nl-NL" sz="1000" dirty="0"/>
              <a:t>/</a:t>
            </a:r>
            <a:r>
              <a:rPr lang="nl-NL" sz="1000" dirty="0" err="1"/>
              <a:t>wiki</a:t>
            </a:r>
            <a:r>
              <a:rPr lang="nl-NL" sz="1000" dirty="0"/>
              <a:t>/</a:t>
            </a:r>
            <a:r>
              <a:rPr lang="nl-NL" sz="1000" dirty="0" err="1"/>
              <a:t>Protein</a:t>
            </a:r>
            <a:endParaRPr lang="en-US" sz="1000" dirty="0"/>
          </a:p>
        </p:txBody>
      </p:sp>
    </p:spTree>
    <p:extLst>
      <p:ext uri="{BB962C8B-B14F-4D97-AF65-F5344CB8AC3E}">
        <p14:creationId xmlns:p14="http://schemas.microsoft.com/office/powerpoint/2010/main" val="497328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Proteins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461665"/>
          </a:xfrm>
          <a:prstGeom prst="rect">
            <a:avLst/>
          </a:prstGeom>
        </p:spPr>
        <p:txBody>
          <a:bodyPr wrap="square">
            <a:spAutoFit/>
          </a:bodyPr>
          <a:lstStyle/>
          <a:p>
            <a:pPr algn="just"/>
            <a:r>
              <a:rPr lang="fr-FR" sz="2400" dirty="0">
                <a:latin typeface="Avenir Book"/>
                <a:cs typeface="Avenir Book"/>
              </a:rPr>
              <a:t>The Codon </a:t>
            </a:r>
            <a:r>
              <a:rPr lang="fr-FR" sz="2400" dirty="0" err="1">
                <a:latin typeface="Avenir Book"/>
                <a:cs typeface="Avenir Book"/>
              </a:rPr>
              <a:t>Bias</a:t>
            </a:r>
            <a:endParaRPr lang="fr-FR" sz="2400" dirty="0">
              <a:latin typeface="Avenir Book"/>
              <a:cs typeface="Avenir Book"/>
            </a:endParaRPr>
          </a:p>
        </p:txBody>
      </p:sp>
      <p:sp>
        <p:nvSpPr>
          <p:cNvPr id="37" name="Rectangle 36"/>
          <p:cNvSpPr/>
          <p:nvPr/>
        </p:nvSpPr>
        <p:spPr>
          <a:xfrm>
            <a:off x="756703" y="6552508"/>
            <a:ext cx="8366143" cy="261610"/>
          </a:xfrm>
          <a:prstGeom prst="rect">
            <a:avLst/>
          </a:prstGeom>
        </p:spPr>
        <p:txBody>
          <a:bodyPr wrap="square">
            <a:spAutoFit/>
          </a:bodyPr>
          <a:lstStyle/>
          <a:p>
            <a:pPr algn="r"/>
            <a:r>
              <a:rPr lang="en-US" sz="1100" dirty="0"/>
              <a:t>https://</a:t>
            </a:r>
            <a:r>
              <a:rPr lang="en-US" sz="1100" dirty="0" err="1"/>
              <a:t>en.wikipedia.org</a:t>
            </a:r>
            <a:r>
              <a:rPr lang="en-US" sz="1100" dirty="0"/>
              <a:t>/wiki/</a:t>
            </a:r>
            <a:r>
              <a:rPr lang="en-US" sz="1100" dirty="0" err="1"/>
              <a:t>Wobble_base_pair</a:t>
            </a:r>
            <a:endParaRPr lang="en-US" sz="1100" dirty="0"/>
          </a:p>
        </p:txBody>
      </p:sp>
      <p:sp>
        <p:nvSpPr>
          <p:cNvPr id="11" name="Rectangle 10"/>
          <p:cNvSpPr/>
          <p:nvPr/>
        </p:nvSpPr>
        <p:spPr>
          <a:xfrm>
            <a:off x="860375" y="1942358"/>
            <a:ext cx="8249611" cy="3970318"/>
          </a:xfrm>
          <a:prstGeom prst="rect">
            <a:avLst/>
          </a:prstGeom>
        </p:spPr>
        <p:txBody>
          <a:bodyPr wrap="square">
            <a:spAutoFit/>
          </a:bodyPr>
          <a:lstStyle/>
          <a:p>
            <a:r>
              <a:rPr lang="en-US" b="1" dirty="0"/>
              <a:t>Definition</a:t>
            </a:r>
          </a:p>
          <a:p>
            <a:endParaRPr lang="en-US" b="1" dirty="0"/>
          </a:p>
          <a:p>
            <a:r>
              <a:rPr lang="fr-FR" dirty="0"/>
              <a:t>Codon </a:t>
            </a:r>
            <a:r>
              <a:rPr lang="fr-FR" dirty="0" err="1"/>
              <a:t>bias</a:t>
            </a:r>
            <a:r>
              <a:rPr lang="fr-FR" dirty="0"/>
              <a:t> </a:t>
            </a:r>
            <a:r>
              <a:rPr lang="fr-FR" dirty="0" err="1"/>
              <a:t>is</a:t>
            </a:r>
            <a:r>
              <a:rPr lang="fr-FR" dirty="0"/>
              <a:t> the </a:t>
            </a:r>
            <a:r>
              <a:rPr lang="fr-FR" dirty="0" err="1"/>
              <a:t>tendency</a:t>
            </a:r>
            <a:r>
              <a:rPr lang="fr-FR" dirty="0"/>
              <a:t> of </a:t>
            </a:r>
            <a:r>
              <a:rPr lang="fr-FR" dirty="0" err="1"/>
              <a:t>genomes</a:t>
            </a:r>
            <a:r>
              <a:rPr lang="fr-FR" dirty="0"/>
              <a:t> to </a:t>
            </a:r>
            <a:r>
              <a:rPr lang="fr-FR" dirty="0" err="1"/>
              <a:t>prefer</a:t>
            </a:r>
            <a:r>
              <a:rPr lang="fr-FR" dirty="0"/>
              <a:t> one </a:t>
            </a:r>
            <a:r>
              <a:rPr lang="fr-FR" dirty="0" err="1"/>
              <a:t>particular</a:t>
            </a:r>
            <a:r>
              <a:rPr lang="fr-FR" dirty="0"/>
              <a:t> codon for an </a:t>
            </a:r>
            <a:r>
              <a:rPr lang="fr-FR" dirty="0" err="1"/>
              <a:t>amino</a:t>
            </a:r>
            <a:r>
              <a:rPr lang="fr-FR" dirty="0"/>
              <a:t> </a:t>
            </a:r>
            <a:r>
              <a:rPr lang="fr-FR" dirty="0" err="1"/>
              <a:t>acid</a:t>
            </a:r>
            <a:r>
              <a:rPr lang="fr-FR" dirty="0"/>
              <a:t> over all the </a:t>
            </a:r>
            <a:r>
              <a:rPr lang="fr-FR" dirty="0" err="1"/>
              <a:t>others</a:t>
            </a:r>
            <a:r>
              <a:rPr lang="fr-FR" dirty="0"/>
              <a:t>.</a:t>
            </a:r>
          </a:p>
          <a:p>
            <a:endParaRPr lang="en-US" dirty="0"/>
          </a:p>
          <a:p>
            <a:r>
              <a:rPr lang="en-US" b="1" dirty="0"/>
              <a:t>Evolutionary importance of codon bias</a:t>
            </a:r>
          </a:p>
          <a:p>
            <a:endParaRPr lang="fr-FR" dirty="0"/>
          </a:p>
          <a:p>
            <a:r>
              <a:rPr lang="fr-FR" dirty="0" err="1"/>
              <a:t>Measure</a:t>
            </a:r>
            <a:r>
              <a:rPr lang="fr-FR" dirty="0"/>
              <a:t> of the Codon Adaptation Index (CAI) : the </a:t>
            </a:r>
            <a:r>
              <a:rPr lang="fr-FR" dirty="0" err="1"/>
              <a:t>geometric</a:t>
            </a:r>
            <a:r>
              <a:rPr lang="fr-FR" dirty="0"/>
              <a:t> </a:t>
            </a:r>
            <a:r>
              <a:rPr lang="fr-FR" dirty="0" err="1"/>
              <a:t>weight</a:t>
            </a:r>
            <a:r>
              <a:rPr lang="fr-FR" dirty="0"/>
              <a:t> of a </a:t>
            </a:r>
            <a:r>
              <a:rPr lang="fr-FR" dirty="0" err="1"/>
              <a:t>specific</a:t>
            </a:r>
            <a:r>
              <a:rPr lang="fr-FR" dirty="0"/>
              <a:t> codon over the </a:t>
            </a:r>
            <a:r>
              <a:rPr lang="fr-FR" dirty="0" err="1"/>
              <a:t>whole</a:t>
            </a:r>
            <a:r>
              <a:rPr lang="fr-FR" dirty="0"/>
              <a:t> </a:t>
            </a:r>
            <a:r>
              <a:rPr lang="fr-FR" dirty="0" err="1"/>
              <a:t>geometric</a:t>
            </a:r>
            <a:r>
              <a:rPr lang="fr-FR" dirty="0"/>
              <a:t> </a:t>
            </a:r>
            <a:r>
              <a:rPr lang="fr-FR" dirty="0" err="1"/>
              <a:t>weight</a:t>
            </a:r>
            <a:r>
              <a:rPr lang="fr-FR" dirty="0"/>
              <a:t> of the </a:t>
            </a:r>
            <a:r>
              <a:rPr lang="fr-FR" dirty="0" err="1"/>
              <a:t>genome</a:t>
            </a:r>
            <a:endParaRPr lang="fr-FR" dirty="0"/>
          </a:p>
          <a:p>
            <a:endParaRPr lang="fr-FR" dirty="0"/>
          </a:p>
          <a:p>
            <a:pPr marL="285750" indent="-285750">
              <a:buFont typeface="Wingdings" charset="0"/>
              <a:buChar char="à"/>
            </a:pPr>
            <a:r>
              <a:rPr lang="fr-FR" dirty="0" err="1"/>
              <a:t>Comparison</a:t>
            </a:r>
            <a:r>
              <a:rPr lang="fr-FR" dirty="0"/>
              <a:t> of CAI </a:t>
            </a:r>
            <a:r>
              <a:rPr lang="fr-FR" dirty="0" err="1"/>
              <a:t>among</a:t>
            </a:r>
            <a:r>
              <a:rPr lang="fr-FR" dirty="0"/>
              <a:t> </a:t>
            </a:r>
            <a:r>
              <a:rPr lang="fr-FR" dirty="0" err="1"/>
              <a:t>different</a:t>
            </a:r>
            <a:r>
              <a:rPr lang="fr-FR" dirty="0"/>
              <a:t> </a:t>
            </a:r>
            <a:r>
              <a:rPr lang="fr-FR" dirty="0" err="1"/>
              <a:t>organisms</a:t>
            </a:r>
            <a:r>
              <a:rPr lang="fr-FR" dirty="0"/>
              <a:t>: </a:t>
            </a:r>
          </a:p>
          <a:p>
            <a:pPr marL="285750" indent="-285750">
              <a:buFontTx/>
              <a:buChar char="-"/>
            </a:pPr>
            <a:r>
              <a:rPr lang="fr-FR" dirty="0"/>
              <a:t>codons </a:t>
            </a:r>
            <a:r>
              <a:rPr lang="fr-FR" dirty="0" err="1"/>
              <a:t>with</a:t>
            </a:r>
            <a:r>
              <a:rPr lang="fr-FR" dirty="0"/>
              <a:t> the </a:t>
            </a:r>
            <a:r>
              <a:rPr lang="fr-FR" dirty="0" err="1"/>
              <a:t>highest</a:t>
            </a:r>
            <a:r>
              <a:rPr lang="fr-FR" dirty="0"/>
              <a:t> </a:t>
            </a:r>
            <a:r>
              <a:rPr lang="fr-FR" dirty="0" err="1"/>
              <a:t>CAI's</a:t>
            </a:r>
            <a:r>
              <a:rPr lang="fr-FR" dirty="0"/>
              <a:t> </a:t>
            </a:r>
            <a:r>
              <a:rPr lang="fr-FR" dirty="0" err="1"/>
              <a:t>represented</a:t>
            </a:r>
            <a:r>
              <a:rPr lang="fr-FR" dirty="0"/>
              <a:t> the </a:t>
            </a:r>
            <a:r>
              <a:rPr lang="fr-FR" dirty="0" err="1"/>
              <a:t>preferred</a:t>
            </a:r>
            <a:r>
              <a:rPr lang="fr-FR" dirty="0"/>
              <a:t> codon, or the codon </a:t>
            </a:r>
            <a:r>
              <a:rPr lang="fr-FR" dirty="0" err="1"/>
              <a:t>that</a:t>
            </a:r>
            <a:r>
              <a:rPr lang="fr-FR" dirty="0"/>
              <a:t> </a:t>
            </a:r>
            <a:r>
              <a:rPr lang="fr-FR" dirty="0" err="1"/>
              <a:t>receives</a:t>
            </a:r>
            <a:r>
              <a:rPr lang="fr-FR" dirty="0"/>
              <a:t> the </a:t>
            </a:r>
            <a:r>
              <a:rPr lang="fr-FR" dirty="0" err="1"/>
              <a:t>bias</a:t>
            </a:r>
            <a:r>
              <a:rPr lang="fr-FR" dirty="0"/>
              <a:t>, and </a:t>
            </a:r>
            <a:r>
              <a:rPr lang="fr-FR" dirty="0" err="1"/>
              <a:t>these</a:t>
            </a:r>
            <a:r>
              <a:rPr lang="fr-FR" dirty="0"/>
              <a:t> </a:t>
            </a:r>
            <a:r>
              <a:rPr lang="fr-FR" dirty="0" err="1"/>
              <a:t>were</a:t>
            </a:r>
            <a:r>
              <a:rPr lang="fr-FR" dirty="0"/>
              <a:t> codons </a:t>
            </a:r>
            <a:r>
              <a:rPr lang="fr-FR" dirty="0" err="1"/>
              <a:t>rich</a:t>
            </a:r>
            <a:r>
              <a:rPr lang="fr-FR" dirty="0"/>
              <a:t> in Guanine and Cytosine. </a:t>
            </a:r>
          </a:p>
          <a:p>
            <a:pPr marL="285750" indent="-285750">
              <a:buFontTx/>
              <a:buChar char="-"/>
            </a:pPr>
            <a:r>
              <a:rPr lang="fr-FR" dirty="0"/>
              <a:t>GC-</a:t>
            </a:r>
            <a:r>
              <a:rPr lang="fr-FR" dirty="0" err="1"/>
              <a:t>rich</a:t>
            </a:r>
            <a:r>
              <a:rPr lang="fr-FR" dirty="0"/>
              <a:t> </a:t>
            </a:r>
            <a:r>
              <a:rPr lang="fr-FR" dirty="0" err="1"/>
              <a:t>genomes</a:t>
            </a:r>
            <a:r>
              <a:rPr lang="fr-FR" dirty="0"/>
              <a:t> : GC bases </a:t>
            </a:r>
            <a:r>
              <a:rPr lang="fr-FR" dirty="0" err="1"/>
              <a:t>seems</a:t>
            </a:r>
            <a:r>
              <a:rPr lang="fr-FR" dirty="0"/>
              <a:t> </a:t>
            </a:r>
            <a:r>
              <a:rPr lang="fr-FR" dirty="0" err="1"/>
              <a:t>evolutionarily</a:t>
            </a:r>
            <a:r>
              <a:rPr lang="fr-FR" dirty="0"/>
              <a:t> </a:t>
            </a:r>
            <a:r>
              <a:rPr lang="fr-FR" dirty="0" err="1"/>
              <a:t>superior</a:t>
            </a:r>
            <a:r>
              <a:rPr lang="fr-FR" dirty="0"/>
              <a:t>.</a:t>
            </a:r>
            <a:endParaRPr lang="en-US" dirty="0"/>
          </a:p>
        </p:txBody>
      </p:sp>
    </p:spTree>
    <p:extLst>
      <p:ext uri="{BB962C8B-B14F-4D97-AF65-F5344CB8AC3E}">
        <p14:creationId xmlns:p14="http://schemas.microsoft.com/office/powerpoint/2010/main" val="3182944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Overview of regulation processes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738664"/>
          </a:xfrm>
          <a:prstGeom prst="rect">
            <a:avLst/>
          </a:prstGeom>
        </p:spPr>
        <p:txBody>
          <a:bodyPr wrap="square">
            <a:spAutoFit/>
          </a:bodyPr>
          <a:lstStyle/>
          <a:p>
            <a:pPr algn="just"/>
            <a:r>
              <a:rPr lang="fr-FR" sz="2400" b="1" dirty="0" err="1">
                <a:latin typeface="Avenir Book"/>
                <a:cs typeface="Avenir Book"/>
              </a:rPr>
              <a:t>Methods</a:t>
            </a:r>
            <a:r>
              <a:rPr lang="fr-FR" sz="2400" b="1" dirty="0">
                <a:latin typeface="Avenir Book"/>
                <a:cs typeface="Avenir Book"/>
              </a:rPr>
              <a:t> </a:t>
            </a:r>
            <a:r>
              <a:rPr lang="fr-FR" sz="2400" b="1" dirty="0" err="1">
                <a:latin typeface="Avenir Book"/>
                <a:cs typeface="Avenir Book"/>
              </a:rPr>
              <a:t>used</a:t>
            </a:r>
            <a:r>
              <a:rPr lang="fr-FR" sz="2400" b="1" dirty="0">
                <a:latin typeface="Avenir Book"/>
                <a:cs typeface="Avenir Book"/>
              </a:rPr>
              <a:t> by </a:t>
            </a:r>
            <a:r>
              <a:rPr lang="fr-FR" sz="2400" b="1" dirty="0" err="1">
                <a:latin typeface="Avenir Book"/>
                <a:cs typeface="Avenir Book"/>
              </a:rPr>
              <a:t>eukaryotes</a:t>
            </a:r>
            <a:r>
              <a:rPr lang="fr-FR" sz="2400" b="1" dirty="0">
                <a:latin typeface="Avenir Book"/>
                <a:cs typeface="Avenir Book"/>
              </a:rPr>
              <a:t> for </a:t>
            </a:r>
            <a:r>
              <a:rPr lang="fr-FR" sz="2400" b="1" dirty="0" err="1">
                <a:latin typeface="Avenir Book"/>
                <a:cs typeface="Avenir Book"/>
              </a:rPr>
              <a:t>gene</a:t>
            </a:r>
            <a:r>
              <a:rPr lang="fr-FR" sz="2400" b="1" dirty="0">
                <a:latin typeface="Avenir Book"/>
                <a:cs typeface="Avenir Book"/>
              </a:rPr>
              <a:t> </a:t>
            </a:r>
            <a:r>
              <a:rPr lang="fr-FR" sz="2400" b="1" dirty="0" err="1">
                <a:latin typeface="Avenir Book"/>
                <a:cs typeface="Avenir Book"/>
              </a:rPr>
              <a:t>regulation</a:t>
            </a:r>
            <a:endParaRPr lang="fr-FR" dirty="0">
              <a:latin typeface="Avenir Book"/>
              <a:cs typeface="Avenir Book"/>
            </a:endParaRPr>
          </a:p>
          <a:p>
            <a:pPr algn="just"/>
            <a:r>
              <a:rPr lang="fr-FR" dirty="0">
                <a:latin typeface="Avenir Book"/>
                <a:cs typeface="Avenir Book"/>
              </a:rPr>
              <a:t>A </a:t>
            </a:r>
            <a:r>
              <a:rPr lang="fr-FR" dirty="0" err="1">
                <a:latin typeface="Avenir Book"/>
                <a:cs typeface="Avenir Book"/>
              </a:rPr>
              <a:t>regulation</a:t>
            </a:r>
            <a:r>
              <a:rPr lang="fr-FR" dirty="0">
                <a:latin typeface="Avenir Book"/>
                <a:cs typeface="Avenir Book"/>
              </a:rPr>
              <a:t> </a:t>
            </a:r>
            <a:r>
              <a:rPr lang="fr-FR" dirty="0" err="1">
                <a:latin typeface="Avenir Book"/>
                <a:cs typeface="Avenir Book"/>
              </a:rPr>
              <a:t>with</a:t>
            </a:r>
            <a:r>
              <a:rPr lang="fr-FR" dirty="0">
                <a:latin typeface="Avenir Book"/>
                <a:cs typeface="Avenir Book"/>
              </a:rPr>
              <a:t> </a:t>
            </a:r>
            <a:r>
              <a:rPr lang="fr-FR" dirty="0" err="1">
                <a:latin typeface="Avenir Book"/>
                <a:cs typeface="Avenir Book"/>
              </a:rPr>
              <a:t>several</a:t>
            </a:r>
            <a:r>
              <a:rPr lang="fr-FR" dirty="0">
                <a:latin typeface="Avenir Book"/>
                <a:cs typeface="Avenir Book"/>
              </a:rPr>
              <a:t> </a:t>
            </a:r>
            <a:r>
              <a:rPr lang="fr-FR" dirty="0" err="1">
                <a:latin typeface="Avenir Book"/>
                <a:cs typeface="Avenir Book"/>
              </a:rPr>
              <a:t>coding</a:t>
            </a:r>
            <a:r>
              <a:rPr lang="fr-FR" dirty="0">
                <a:latin typeface="Avenir Book"/>
                <a:cs typeface="Avenir Book"/>
              </a:rPr>
              <a:t> </a:t>
            </a:r>
            <a:r>
              <a:rPr lang="fr-FR" dirty="0" err="1">
                <a:latin typeface="Avenir Book"/>
                <a:cs typeface="Avenir Book"/>
              </a:rPr>
              <a:t>levels</a:t>
            </a:r>
            <a:endParaRPr lang="fr-FR" dirty="0">
              <a:latin typeface="Avenir Book"/>
              <a:cs typeface="Avenir Book"/>
            </a:endParaRPr>
          </a:p>
        </p:txBody>
      </p:sp>
      <p:sp>
        <p:nvSpPr>
          <p:cNvPr id="10" name="Rectangle 9"/>
          <p:cNvSpPr/>
          <p:nvPr/>
        </p:nvSpPr>
        <p:spPr>
          <a:xfrm>
            <a:off x="8750337" y="6546011"/>
            <a:ext cx="384353" cy="246221"/>
          </a:xfrm>
          <a:prstGeom prst="rect">
            <a:avLst/>
          </a:prstGeom>
        </p:spPr>
        <p:txBody>
          <a:bodyPr wrap="none">
            <a:spAutoFit/>
          </a:bodyPr>
          <a:lstStyle/>
          <a:p>
            <a:pPr algn="r"/>
            <a:r>
              <a:rPr lang="fr-FR" sz="1000" dirty="0"/>
              <a:t>XXX</a:t>
            </a:r>
          </a:p>
        </p:txBody>
      </p:sp>
      <p:pic>
        <p:nvPicPr>
          <p:cNvPr id="11" name="Imag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5280" y="4688101"/>
            <a:ext cx="1909763" cy="190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Imag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9003" y="1938176"/>
            <a:ext cx="2281340" cy="4226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Imag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4038" y="2150052"/>
            <a:ext cx="2965450" cy="196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Rectangle 4"/>
          <p:cNvSpPr>
            <a:spLocks noChangeArrowheads="1"/>
          </p:cNvSpPr>
          <p:nvPr/>
        </p:nvSpPr>
        <p:spPr bwMode="auto">
          <a:xfrm>
            <a:off x="4285031" y="6280943"/>
            <a:ext cx="145415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pl-PL" sz="1000" dirty="0">
                <a:cs typeface="Calibri" charset="0"/>
              </a:rPr>
              <a:t>http://</a:t>
            </a:r>
            <a:r>
              <a:rPr lang="pl-PL" sz="1000" dirty="0" err="1">
                <a:cs typeface="Calibri" charset="0"/>
              </a:rPr>
              <a:t>www.oryzon.com</a:t>
            </a:r>
            <a:endParaRPr lang="fr-FR" sz="1000" dirty="0">
              <a:cs typeface="Calibri" charset="0"/>
            </a:endParaRPr>
          </a:p>
        </p:txBody>
      </p:sp>
      <p:sp>
        <p:nvSpPr>
          <p:cNvPr id="18" name="ZoneTexte 11"/>
          <p:cNvSpPr txBox="1">
            <a:spLocks noChangeArrowheads="1"/>
          </p:cNvSpPr>
          <p:nvPr/>
        </p:nvSpPr>
        <p:spPr bwMode="auto">
          <a:xfrm>
            <a:off x="3582988" y="2563813"/>
            <a:ext cx="2513012" cy="314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b="1" dirty="0" err="1">
                <a:solidFill>
                  <a:srgbClr val="E34F05"/>
                </a:solidFill>
                <a:latin typeface="Avenir Book"/>
                <a:cs typeface="Avenir Book"/>
              </a:rPr>
              <a:t>Acetylation</a:t>
            </a:r>
            <a:endParaRPr lang="fr-FR" sz="1800" b="1" dirty="0">
              <a:solidFill>
                <a:srgbClr val="E34F05"/>
              </a:solidFill>
              <a:latin typeface="Avenir Book"/>
              <a:cs typeface="Avenir Book"/>
            </a:endParaRPr>
          </a:p>
          <a:p>
            <a:pPr algn="ctr" eaLnBrk="1" hangingPunct="1"/>
            <a:r>
              <a:rPr lang="fr-FR" sz="1800" b="1" dirty="0" err="1">
                <a:solidFill>
                  <a:srgbClr val="E34F05"/>
                </a:solidFill>
                <a:latin typeface="Avenir Book"/>
                <a:cs typeface="Avenir Book"/>
              </a:rPr>
              <a:t>Ubiquitination</a:t>
            </a:r>
            <a:endParaRPr lang="fr-FR" sz="1800" b="1" dirty="0">
              <a:solidFill>
                <a:srgbClr val="E34F05"/>
              </a:solidFill>
              <a:latin typeface="Avenir Book"/>
              <a:cs typeface="Avenir Book"/>
            </a:endParaRPr>
          </a:p>
          <a:p>
            <a:pPr algn="ctr" eaLnBrk="1" hangingPunct="1"/>
            <a:r>
              <a:rPr lang="fr-FR" sz="1800" b="1" dirty="0" err="1">
                <a:solidFill>
                  <a:srgbClr val="E34F05"/>
                </a:solidFill>
                <a:latin typeface="Avenir Book"/>
                <a:cs typeface="Avenir Book"/>
              </a:rPr>
              <a:t>Methylation</a:t>
            </a:r>
            <a:endParaRPr lang="fr-FR" sz="1800" b="1" dirty="0">
              <a:solidFill>
                <a:srgbClr val="E34F05"/>
              </a:solidFill>
              <a:latin typeface="Avenir Book"/>
              <a:cs typeface="Avenir Book"/>
            </a:endParaRPr>
          </a:p>
          <a:p>
            <a:pPr algn="ctr" eaLnBrk="1" hangingPunct="1"/>
            <a:r>
              <a:rPr lang="fr-FR" sz="1800" b="1" dirty="0">
                <a:solidFill>
                  <a:srgbClr val="E34F05"/>
                </a:solidFill>
                <a:latin typeface="Avenir Book"/>
                <a:cs typeface="Avenir Book"/>
              </a:rPr>
              <a:t>Phosphorylation</a:t>
            </a:r>
          </a:p>
          <a:p>
            <a:pPr algn="ctr" eaLnBrk="1" hangingPunct="1"/>
            <a:r>
              <a:rPr lang="fr-FR" sz="1800" b="1" dirty="0" err="1">
                <a:solidFill>
                  <a:srgbClr val="E34F05"/>
                </a:solidFill>
                <a:latin typeface="Avenir Book"/>
                <a:cs typeface="Avenir Book"/>
              </a:rPr>
              <a:t>Degradation</a:t>
            </a:r>
            <a:endParaRPr lang="fr-FR" sz="1800" b="1" dirty="0">
              <a:solidFill>
                <a:srgbClr val="E34F05"/>
              </a:solidFill>
              <a:latin typeface="Avenir Book"/>
              <a:cs typeface="Avenir Book"/>
            </a:endParaRPr>
          </a:p>
          <a:p>
            <a:pPr algn="ctr" eaLnBrk="1" hangingPunct="1"/>
            <a:r>
              <a:rPr lang="fr-FR" sz="1800" b="1" dirty="0">
                <a:solidFill>
                  <a:srgbClr val="E34F05"/>
                </a:solidFill>
                <a:latin typeface="Avenir Book"/>
                <a:cs typeface="Avenir Book"/>
              </a:rPr>
              <a:t>(…)</a:t>
            </a:r>
          </a:p>
          <a:p>
            <a:pPr algn="ctr" eaLnBrk="1" hangingPunct="1"/>
            <a:endParaRPr lang="fr-FR" sz="1800" b="1" dirty="0">
              <a:solidFill>
                <a:srgbClr val="E34F05"/>
              </a:solidFill>
              <a:latin typeface="Avenir Book"/>
              <a:cs typeface="Avenir Book"/>
            </a:endParaRPr>
          </a:p>
          <a:p>
            <a:pPr algn="ctr" eaLnBrk="1" hangingPunct="1"/>
            <a:r>
              <a:rPr lang="fr-FR" sz="1800" b="1" dirty="0">
                <a:solidFill>
                  <a:srgbClr val="E34F05"/>
                </a:solidFill>
                <a:latin typeface="Avenir Book"/>
                <a:cs typeface="Avenir Book"/>
              </a:rPr>
              <a:t>+</a:t>
            </a:r>
          </a:p>
          <a:p>
            <a:pPr algn="ctr" eaLnBrk="1" hangingPunct="1"/>
            <a:endParaRPr lang="fr-FR" sz="1800" b="1" dirty="0">
              <a:solidFill>
                <a:srgbClr val="E34F05"/>
              </a:solidFill>
              <a:latin typeface="Avenir Book"/>
              <a:cs typeface="Avenir Book"/>
            </a:endParaRPr>
          </a:p>
          <a:p>
            <a:pPr algn="ctr" eaLnBrk="1" hangingPunct="1"/>
            <a:r>
              <a:rPr lang="fr-FR" sz="1800" b="1" dirty="0" err="1">
                <a:solidFill>
                  <a:srgbClr val="E34F05"/>
                </a:solidFill>
                <a:latin typeface="Avenir Book"/>
                <a:cs typeface="Avenir Book"/>
              </a:rPr>
              <a:t>Response</a:t>
            </a:r>
            <a:r>
              <a:rPr lang="fr-FR" sz="1800" b="1" dirty="0">
                <a:solidFill>
                  <a:srgbClr val="E34F05"/>
                </a:solidFill>
                <a:latin typeface="Avenir Book"/>
                <a:cs typeface="Avenir Book"/>
              </a:rPr>
              <a:t> to stimuli</a:t>
            </a:r>
          </a:p>
          <a:p>
            <a:pPr algn="ctr" eaLnBrk="1" hangingPunct="1"/>
            <a:r>
              <a:rPr lang="fr-FR" sz="1800" b="1" dirty="0">
                <a:solidFill>
                  <a:srgbClr val="E34F05"/>
                </a:solidFill>
                <a:latin typeface="Avenir Book"/>
                <a:cs typeface="Avenir Book"/>
              </a:rPr>
              <a:t>Transcription initiation</a:t>
            </a:r>
          </a:p>
        </p:txBody>
      </p:sp>
      <p:sp>
        <p:nvSpPr>
          <p:cNvPr id="19" name="Rectangle 1"/>
          <p:cNvSpPr>
            <a:spLocks noChangeArrowheads="1"/>
          </p:cNvSpPr>
          <p:nvPr/>
        </p:nvSpPr>
        <p:spPr bwMode="auto">
          <a:xfrm>
            <a:off x="5778403" y="1603532"/>
            <a:ext cx="29719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err="1">
                <a:solidFill>
                  <a:srgbClr val="E34F05"/>
                </a:solidFill>
                <a:latin typeface="Avenir Book"/>
                <a:cs typeface="Avenir Book"/>
              </a:rPr>
              <a:t>lncRNA</a:t>
            </a:r>
            <a:r>
              <a:rPr lang="en-US" dirty="0">
                <a:solidFill>
                  <a:srgbClr val="E34F05"/>
                </a:solidFill>
                <a:latin typeface="Avenir Book"/>
                <a:cs typeface="Avenir Book"/>
              </a:rPr>
              <a:t> mediated silencing</a:t>
            </a:r>
            <a:endParaRPr lang="fr-FR" dirty="0">
              <a:solidFill>
                <a:srgbClr val="E34F05"/>
              </a:solidFill>
              <a:latin typeface="Avenir Book"/>
              <a:cs typeface="Avenir Book"/>
            </a:endParaRPr>
          </a:p>
        </p:txBody>
      </p:sp>
      <p:sp>
        <p:nvSpPr>
          <p:cNvPr id="20" name="Rectangle 21"/>
          <p:cNvSpPr>
            <a:spLocks noChangeArrowheads="1"/>
          </p:cNvSpPr>
          <p:nvPr/>
        </p:nvSpPr>
        <p:spPr bwMode="auto">
          <a:xfrm>
            <a:off x="6237601" y="4245670"/>
            <a:ext cx="239416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E34F05"/>
                </a:solidFill>
                <a:latin typeface="Avenir Book"/>
                <a:cs typeface="Avenir Book"/>
              </a:rPr>
              <a:t>Epigenetic regulation</a:t>
            </a:r>
            <a:endParaRPr lang="fr-FR" dirty="0">
              <a:solidFill>
                <a:srgbClr val="E34F05"/>
              </a:solidFill>
              <a:latin typeface="Avenir Book"/>
              <a:cs typeface="Avenir Book"/>
            </a:endParaRPr>
          </a:p>
        </p:txBody>
      </p:sp>
    </p:spTree>
    <p:extLst>
      <p:ext uri="{BB962C8B-B14F-4D97-AF65-F5344CB8AC3E}">
        <p14:creationId xmlns:p14="http://schemas.microsoft.com/office/powerpoint/2010/main" val="13567434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Content Placeholder 4"/>
          <p:cNvSpPr txBox="1">
            <a:spLocks/>
          </p:cNvSpPr>
          <p:nvPr/>
        </p:nvSpPr>
        <p:spPr>
          <a:xfrm>
            <a:off x="1126246" y="2687638"/>
            <a:ext cx="7569200" cy="262096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fr-FR" sz="4000" b="1" dirty="0">
                <a:latin typeface="Avenir Book"/>
                <a:cs typeface="Avenir Book"/>
              </a:rPr>
              <a:t> </a:t>
            </a:r>
          </a:p>
          <a:p>
            <a:pPr marL="0" indent="0" algn="ctr">
              <a:buNone/>
            </a:pPr>
            <a:r>
              <a:rPr lang="fr-FR" sz="4000" dirty="0">
                <a:latin typeface="Avenir Book"/>
                <a:cs typeface="Avenir Book"/>
              </a:rPr>
              <a:t>Point mutations and </a:t>
            </a:r>
            <a:r>
              <a:rPr lang="fr-FR" sz="4000" dirty="0" err="1">
                <a:latin typeface="Avenir Book"/>
                <a:cs typeface="Avenir Book"/>
              </a:rPr>
              <a:t>their</a:t>
            </a:r>
            <a:r>
              <a:rPr lang="fr-FR" sz="4000" dirty="0">
                <a:latin typeface="Avenir Book"/>
                <a:cs typeface="Avenir Book"/>
              </a:rPr>
              <a:t> </a:t>
            </a:r>
            <a:r>
              <a:rPr lang="fr-FR" sz="4000" dirty="0" err="1">
                <a:latin typeface="Avenir Book"/>
                <a:cs typeface="Avenir Book"/>
              </a:rPr>
              <a:t>consequences</a:t>
            </a:r>
            <a:endParaRPr lang="fr-FR" sz="4000" dirty="0">
              <a:latin typeface="Avenir Book"/>
              <a:cs typeface="Avenir Book"/>
            </a:endParaRPr>
          </a:p>
          <a:p>
            <a:pPr marL="0" indent="0" algn="ctr">
              <a:buNone/>
            </a:pPr>
            <a:r>
              <a:rPr lang="fr-FR" sz="4000" dirty="0">
                <a:latin typeface="Avenir Book"/>
                <a:cs typeface="Avenir Book"/>
              </a:rPr>
              <a:t> </a:t>
            </a:r>
          </a:p>
        </p:txBody>
      </p:sp>
      <p:sp>
        <p:nvSpPr>
          <p:cNvPr id="3" name="ZoneTexte 2"/>
          <p:cNvSpPr txBox="1"/>
          <p:nvPr/>
        </p:nvSpPr>
        <p:spPr>
          <a:xfrm>
            <a:off x="6451100" y="308044"/>
            <a:ext cx="2692900" cy="707886"/>
          </a:xfrm>
          <a:prstGeom prst="rect">
            <a:avLst/>
          </a:prstGeom>
          <a:solidFill>
            <a:srgbClr val="0F3234"/>
          </a:solidFill>
        </p:spPr>
        <p:txBody>
          <a:bodyPr wrap="square" rtlCol="0">
            <a:spAutoFit/>
          </a:bodyPr>
          <a:lstStyle/>
          <a:p>
            <a:pPr algn="ctr"/>
            <a:r>
              <a:rPr lang="fr-FR" sz="4000" dirty="0">
                <a:solidFill>
                  <a:schemeClr val="bg1"/>
                </a:solidFill>
              </a:rPr>
              <a:t>Part 5</a:t>
            </a:r>
          </a:p>
        </p:txBody>
      </p:sp>
      <p:grpSp>
        <p:nvGrpSpPr>
          <p:cNvPr id="4" name="Grouper 3"/>
          <p:cNvGrpSpPr/>
          <p:nvPr/>
        </p:nvGrpSpPr>
        <p:grpSpPr>
          <a:xfrm>
            <a:off x="61843" y="99195"/>
            <a:ext cx="1064403" cy="6758805"/>
            <a:chOff x="61843" y="99195"/>
            <a:chExt cx="1064403" cy="6758805"/>
          </a:xfrm>
        </p:grpSpPr>
        <p:sp>
          <p:nvSpPr>
            <p:cNvPr id="5"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6"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4406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er 2"/>
          <p:cNvGrpSpPr/>
          <p:nvPr/>
        </p:nvGrpSpPr>
        <p:grpSpPr>
          <a:xfrm>
            <a:off x="580980" y="969209"/>
            <a:ext cx="8500644" cy="5730726"/>
            <a:chOff x="263480" y="905709"/>
            <a:chExt cx="8500644" cy="5730726"/>
          </a:xfrm>
        </p:grpSpPr>
        <p:sp>
          <p:nvSpPr>
            <p:cNvPr id="9" name="Rectangle 8"/>
            <p:cNvSpPr/>
            <p:nvPr/>
          </p:nvSpPr>
          <p:spPr>
            <a:xfrm>
              <a:off x="1728085" y="947967"/>
              <a:ext cx="6883314" cy="5648423"/>
            </a:xfrm>
            <a:prstGeom prst="rect">
              <a:avLst/>
            </a:prstGeom>
            <a:solidFill>
              <a:schemeClr val="bg2">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11" name="Grouper 10"/>
            <p:cNvGrpSpPr/>
            <p:nvPr/>
          </p:nvGrpSpPr>
          <p:grpSpPr>
            <a:xfrm>
              <a:off x="263480" y="4521200"/>
              <a:ext cx="2028593" cy="1562240"/>
              <a:chOff x="-66200" y="4165600"/>
              <a:chExt cx="2028593" cy="1562240"/>
            </a:xfrm>
          </p:grpSpPr>
          <p:grpSp>
            <p:nvGrpSpPr>
              <p:cNvPr id="12" name="Grouper 11"/>
              <p:cNvGrpSpPr/>
              <p:nvPr/>
            </p:nvGrpSpPr>
            <p:grpSpPr>
              <a:xfrm>
                <a:off x="201403" y="4722552"/>
                <a:ext cx="1059452" cy="1005288"/>
                <a:chOff x="820148" y="5382142"/>
                <a:chExt cx="1059452" cy="1005288"/>
              </a:xfrm>
            </p:grpSpPr>
            <p:grpSp>
              <p:nvGrpSpPr>
                <p:cNvPr id="20" name="Grouper 19"/>
                <p:cNvGrpSpPr/>
                <p:nvPr/>
              </p:nvGrpSpPr>
              <p:grpSpPr>
                <a:xfrm>
                  <a:off x="820148" y="5382142"/>
                  <a:ext cx="1059452" cy="582412"/>
                  <a:chOff x="820148" y="5255142"/>
                  <a:chExt cx="1059452" cy="582412"/>
                </a:xfrm>
              </p:grpSpPr>
              <p:sp>
                <p:nvSpPr>
                  <p:cNvPr id="26" name="Rectangle 25"/>
                  <p:cNvSpPr/>
                  <p:nvPr/>
                </p:nvSpPr>
                <p:spPr>
                  <a:xfrm>
                    <a:off x="820148" y="5261180"/>
                    <a:ext cx="1044000" cy="576374"/>
                  </a:xfrm>
                  <a:prstGeom prst="rect">
                    <a:avLst/>
                  </a:prstGeom>
                  <a:solidFill>
                    <a:schemeClr val="bg2">
                      <a:lumMod val="9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Rectangle 26"/>
                  <p:cNvSpPr/>
                  <p:nvPr/>
                </p:nvSpPr>
                <p:spPr>
                  <a:xfrm>
                    <a:off x="979100" y="5607181"/>
                    <a:ext cx="720000" cy="45719"/>
                  </a:xfrm>
                  <a:prstGeom prst="rect">
                    <a:avLst/>
                  </a:prstGeom>
                  <a:solidFill>
                    <a:srgbClr val="F26A70"/>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à coins arrondis 27"/>
                  <p:cNvSpPr/>
                  <p:nvPr/>
                </p:nvSpPr>
                <p:spPr>
                  <a:xfrm>
                    <a:off x="1156901" y="5537903"/>
                    <a:ext cx="355600" cy="206025"/>
                  </a:xfrm>
                  <a:prstGeom prst="roundRect">
                    <a:avLst/>
                  </a:prstGeom>
                  <a:solidFill>
                    <a:schemeClr val="accent5">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ZoneTexte 28"/>
                  <p:cNvSpPr txBox="1"/>
                  <p:nvPr/>
                </p:nvSpPr>
                <p:spPr>
                  <a:xfrm>
                    <a:off x="820149" y="5255142"/>
                    <a:ext cx="1059451" cy="307777"/>
                  </a:xfrm>
                  <a:prstGeom prst="rect">
                    <a:avLst/>
                  </a:prstGeom>
                  <a:noFill/>
                </p:spPr>
                <p:txBody>
                  <a:bodyPr wrap="square" rtlCol="0">
                    <a:spAutoFit/>
                  </a:bodyPr>
                  <a:lstStyle/>
                  <a:p>
                    <a:r>
                      <a:rPr lang="fr-FR" sz="1400" b="1" dirty="0"/>
                      <a:t>REFERENCE</a:t>
                    </a:r>
                  </a:p>
                </p:txBody>
              </p:sp>
            </p:grpSp>
            <p:grpSp>
              <p:nvGrpSpPr>
                <p:cNvPr id="21" name="Grouper 20"/>
                <p:cNvGrpSpPr/>
                <p:nvPr/>
              </p:nvGrpSpPr>
              <p:grpSpPr>
                <a:xfrm>
                  <a:off x="979100" y="6171430"/>
                  <a:ext cx="720000" cy="216000"/>
                  <a:chOff x="979100" y="6171430"/>
                  <a:chExt cx="720000" cy="216000"/>
                </a:xfrm>
              </p:grpSpPr>
              <p:sp>
                <p:nvSpPr>
                  <p:cNvPr id="22" name="Rectangle 21"/>
                  <p:cNvSpPr/>
                  <p:nvPr/>
                </p:nvSpPr>
                <p:spPr>
                  <a:xfrm>
                    <a:off x="979100" y="6240709"/>
                    <a:ext cx="720000" cy="45719"/>
                  </a:xfrm>
                  <a:prstGeom prst="rect">
                    <a:avLst/>
                  </a:prstGeom>
                  <a:solidFill>
                    <a:srgbClr val="F26A70"/>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Rectangle à coins arrondis 22"/>
                  <p:cNvSpPr/>
                  <p:nvPr/>
                </p:nvSpPr>
                <p:spPr>
                  <a:xfrm>
                    <a:off x="1156901" y="6171431"/>
                    <a:ext cx="355600" cy="206025"/>
                  </a:xfrm>
                  <a:prstGeom prst="roundRect">
                    <a:avLst/>
                  </a:prstGeom>
                  <a:solidFill>
                    <a:schemeClr val="accent5">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à coins arrondis 23"/>
                  <p:cNvSpPr/>
                  <p:nvPr/>
                </p:nvSpPr>
                <p:spPr>
                  <a:xfrm>
                    <a:off x="1296603" y="6171430"/>
                    <a:ext cx="35997" cy="216000"/>
                  </a:xfrm>
                  <a:prstGeom prst="roundRect">
                    <a:avLst/>
                  </a:prstGeom>
                  <a:solidFill>
                    <a:schemeClr val="tx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à coins arrondis 24"/>
                  <p:cNvSpPr/>
                  <p:nvPr/>
                </p:nvSpPr>
                <p:spPr>
                  <a:xfrm>
                    <a:off x="1623801" y="6171430"/>
                    <a:ext cx="35997" cy="216000"/>
                  </a:xfrm>
                  <a:prstGeom prst="roundRect">
                    <a:avLst/>
                  </a:prstGeom>
                  <a:solidFill>
                    <a:srgbClr val="000000">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sp>
            <p:nvSpPr>
              <p:cNvPr id="13" name="ZoneTexte 12"/>
              <p:cNvSpPr txBox="1"/>
              <p:nvPr/>
            </p:nvSpPr>
            <p:spPr>
              <a:xfrm>
                <a:off x="-66200" y="4165600"/>
                <a:ext cx="1592073" cy="523220"/>
              </a:xfrm>
              <a:prstGeom prst="rect">
                <a:avLst/>
              </a:prstGeom>
              <a:noFill/>
            </p:spPr>
            <p:txBody>
              <a:bodyPr wrap="square" rtlCol="0">
                <a:spAutoFit/>
              </a:bodyPr>
              <a:lstStyle/>
              <a:p>
                <a:pPr algn="ctr"/>
                <a:r>
                  <a:rPr lang="fr-FR" sz="1400" b="1" dirty="0"/>
                  <a:t>SINGLE NUCLEOTIDE</a:t>
                </a:r>
              </a:p>
            </p:txBody>
          </p:sp>
          <p:grpSp>
            <p:nvGrpSpPr>
              <p:cNvPr id="17" name="Grouper 16"/>
              <p:cNvGrpSpPr/>
              <p:nvPr/>
            </p:nvGrpSpPr>
            <p:grpSpPr>
              <a:xfrm>
                <a:off x="1231863" y="4918115"/>
                <a:ext cx="730530" cy="421122"/>
                <a:chOff x="2754662" y="5400327"/>
                <a:chExt cx="730530" cy="421122"/>
              </a:xfrm>
            </p:grpSpPr>
            <p:sp>
              <p:nvSpPr>
                <p:cNvPr id="18" name="Ellipse 17"/>
                <p:cNvSpPr/>
                <p:nvPr/>
              </p:nvSpPr>
              <p:spPr>
                <a:xfrm rot="3822581">
                  <a:off x="3065849" y="5402105"/>
                  <a:ext cx="413298" cy="42538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Flèche vers le bas 18"/>
                <p:cNvSpPr/>
                <p:nvPr/>
              </p:nvSpPr>
              <p:spPr>
                <a:xfrm rot="5274362">
                  <a:off x="2649144" y="5505845"/>
                  <a:ext cx="398956" cy="187920"/>
                </a:xfrm>
                <a:prstGeom prst="downArrow">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nvGrpSpPr>
            <p:cNvPr id="30" name="Grouper 29"/>
            <p:cNvGrpSpPr/>
            <p:nvPr/>
          </p:nvGrpSpPr>
          <p:grpSpPr>
            <a:xfrm>
              <a:off x="6189206" y="1911011"/>
              <a:ext cx="2227880" cy="1899847"/>
              <a:chOff x="6189206" y="2190411"/>
              <a:chExt cx="2227880" cy="1899847"/>
            </a:xfrm>
          </p:grpSpPr>
          <p:grpSp>
            <p:nvGrpSpPr>
              <p:cNvPr id="31" name="Grouper 30"/>
              <p:cNvGrpSpPr/>
              <p:nvPr/>
            </p:nvGrpSpPr>
            <p:grpSpPr>
              <a:xfrm>
                <a:off x="7058193" y="2489665"/>
                <a:ext cx="1358893" cy="1600593"/>
                <a:chOff x="7439193" y="2489665"/>
                <a:chExt cx="1358893" cy="1600593"/>
              </a:xfrm>
            </p:grpSpPr>
            <p:sp>
              <p:nvSpPr>
                <p:cNvPr id="33" name="Flèche vers le bas 32"/>
                <p:cNvSpPr/>
                <p:nvPr/>
              </p:nvSpPr>
              <p:spPr>
                <a:xfrm>
                  <a:off x="7812431" y="2489665"/>
                  <a:ext cx="398956" cy="187920"/>
                </a:xfrm>
                <a:prstGeom prst="downArrow">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34" name="Grouper 33"/>
                <p:cNvGrpSpPr/>
                <p:nvPr/>
              </p:nvGrpSpPr>
              <p:grpSpPr>
                <a:xfrm>
                  <a:off x="7439193" y="2758302"/>
                  <a:ext cx="1358893" cy="1331956"/>
                  <a:chOff x="7326365" y="1350209"/>
                  <a:chExt cx="1358893" cy="1331956"/>
                </a:xfrm>
              </p:grpSpPr>
              <p:pic>
                <p:nvPicPr>
                  <p:cNvPr id="35" name="Image 34"/>
                  <p:cNvPicPr>
                    <a:picLocks noChangeAspect="1"/>
                  </p:cNvPicPr>
                  <p:nvPr/>
                </p:nvPicPr>
                <p:blipFill>
                  <a:blip r:embed="rId3">
                    <a:clrChange>
                      <a:clrFrom>
                        <a:srgbClr val="FFFFFF"/>
                      </a:clrFrom>
                      <a:clrTo>
                        <a:srgbClr val="FFFFFF">
                          <a:alpha val="0"/>
                        </a:srgbClr>
                      </a:clrTo>
                    </a:clrChange>
                  </a:blip>
                  <a:stretch>
                    <a:fillRect/>
                  </a:stretch>
                </p:blipFill>
                <p:spPr>
                  <a:xfrm>
                    <a:off x="8026515" y="2059618"/>
                    <a:ext cx="444500" cy="528246"/>
                  </a:xfrm>
                  <a:prstGeom prst="rect">
                    <a:avLst/>
                  </a:prstGeom>
                </p:spPr>
              </p:pic>
              <p:pic>
                <p:nvPicPr>
                  <p:cNvPr id="37" name="Image 36"/>
                  <p:cNvPicPr>
                    <a:picLocks noChangeAspect="1"/>
                  </p:cNvPicPr>
                  <p:nvPr/>
                </p:nvPicPr>
                <p:blipFill>
                  <a:blip r:embed="rId3">
                    <a:clrChange>
                      <a:clrFrom>
                        <a:srgbClr val="FFFFFF"/>
                      </a:clrFrom>
                      <a:clrTo>
                        <a:srgbClr val="FFFFFF">
                          <a:alpha val="0"/>
                        </a:srgbClr>
                      </a:clrTo>
                    </a:clrChange>
                  </a:blip>
                  <a:stretch>
                    <a:fillRect/>
                  </a:stretch>
                </p:blipFill>
                <p:spPr>
                  <a:xfrm rot="18500202">
                    <a:off x="7561974" y="2001519"/>
                    <a:ext cx="444500" cy="528246"/>
                  </a:xfrm>
                  <a:prstGeom prst="rect">
                    <a:avLst/>
                  </a:prstGeom>
                </p:spPr>
              </p:pic>
              <p:pic>
                <p:nvPicPr>
                  <p:cNvPr id="38" name="Image 37"/>
                  <p:cNvPicPr>
                    <a:picLocks noChangeAspect="1"/>
                  </p:cNvPicPr>
                  <p:nvPr/>
                </p:nvPicPr>
                <p:blipFill>
                  <a:blip r:embed="rId3">
                    <a:clrChange>
                      <a:clrFrom>
                        <a:srgbClr val="FFFFFF"/>
                      </a:clrFrom>
                      <a:clrTo>
                        <a:srgbClr val="FFFFFF">
                          <a:alpha val="0"/>
                        </a:srgbClr>
                      </a:clrTo>
                    </a:clrChange>
                    <a:duotone>
                      <a:prstClr val="black"/>
                      <a:schemeClr val="accent2">
                        <a:tint val="45000"/>
                        <a:satMod val="400000"/>
                      </a:schemeClr>
                    </a:duotone>
                  </a:blip>
                  <a:stretch>
                    <a:fillRect/>
                  </a:stretch>
                </p:blipFill>
                <p:spPr>
                  <a:xfrm rot="21429395">
                    <a:off x="7714374" y="2153919"/>
                    <a:ext cx="444500" cy="528246"/>
                  </a:xfrm>
                  <a:prstGeom prst="rect">
                    <a:avLst/>
                  </a:prstGeom>
                </p:spPr>
              </p:pic>
              <p:pic>
                <p:nvPicPr>
                  <p:cNvPr id="39" name="Image 38"/>
                  <p:cNvPicPr>
                    <a:picLocks noChangeAspect="1"/>
                  </p:cNvPicPr>
                  <p:nvPr/>
                </p:nvPicPr>
                <p:blipFill>
                  <a:blip r:embed="rId3">
                    <a:clrChange>
                      <a:clrFrom>
                        <a:srgbClr val="FFFFFF"/>
                      </a:clrFrom>
                      <a:clrTo>
                        <a:srgbClr val="FFFFFF">
                          <a:alpha val="0"/>
                        </a:srgbClr>
                      </a:clrTo>
                    </a:clrChange>
                  </a:blip>
                  <a:stretch>
                    <a:fillRect/>
                  </a:stretch>
                </p:blipFill>
                <p:spPr>
                  <a:xfrm rot="18932171">
                    <a:off x="7730458" y="1617959"/>
                    <a:ext cx="444500" cy="528246"/>
                  </a:xfrm>
                  <a:prstGeom prst="rect">
                    <a:avLst/>
                  </a:prstGeom>
                </p:spPr>
              </p:pic>
              <p:pic>
                <p:nvPicPr>
                  <p:cNvPr id="40" name="Image 39"/>
                  <p:cNvPicPr>
                    <a:picLocks noChangeAspect="1"/>
                  </p:cNvPicPr>
                  <p:nvPr/>
                </p:nvPicPr>
                <p:blipFill>
                  <a:blip r:embed="rId3">
                    <a:clrChange>
                      <a:clrFrom>
                        <a:srgbClr val="FFFFFF"/>
                      </a:clrFrom>
                      <a:clrTo>
                        <a:srgbClr val="FFFFFF">
                          <a:alpha val="0"/>
                        </a:srgbClr>
                      </a:clrTo>
                    </a:clrChange>
                  </a:blip>
                  <a:stretch>
                    <a:fillRect/>
                  </a:stretch>
                </p:blipFill>
                <p:spPr>
                  <a:xfrm rot="1956579">
                    <a:off x="7970536" y="1604830"/>
                    <a:ext cx="444500" cy="528246"/>
                  </a:xfrm>
                  <a:prstGeom prst="rect">
                    <a:avLst/>
                  </a:prstGeom>
                </p:spPr>
              </p:pic>
              <p:pic>
                <p:nvPicPr>
                  <p:cNvPr id="41" name="Image 40"/>
                  <p:cNvPicPr>
                    <a:picLocks noChangeAspect="1"/>
                  </p:cNvPicPr>
                  <p:nvPr/>
                </p:nvPicPr>
                <p:blipFill>
                  <a:blip r:embed="rId3">
                    <a:clrChange>
                      <a:clrFrom>
                        <a:srgbClr val="FFFFFF"/>
                      </a:clrFrom>
                      <a:clrTo>
                        <a:srgbClr val="FFFFFF">
                          <a:alpha val="0"/>
                        </a:srgbClr>
                      </a:clrTo>
                    </a:clrChange>
                  </a:blip>
                  <a:stretch>
                    <a:fillRect/>
                  </a:stretch>
                </p:blipFill>
                <p:spPr>
                  <a:xfrm rot="18011133">
                    <a:off x="7368238" y="1432315"/>
                    <a:ext cx="444500" cy="528246"/>
                  </a:xfrm>
                  <a:prstGeom prst="rect">
                    <a:avLst/>
                  </a:prstGeom>
                </p:spPr>
              </p:pic>
              <p:pic>
                <p:nvPicPr>
                  <p:cNvPr id="42" name="Image 41"/>
                  <p:cNvPicPr>
                    <a:picLocks noChangeAspect="1"/>
                  </p:cNvPicPr>
                  <p:nvPr/>
                </p:nvPicPr>
                <p:blipFill>
                  <a:blip r:embed="rId3">
                    <a:clrChange>
                      <a:clrFrom>
                        <a:srgbClr val="FFFFFF"/>
                      </a:clrFrom>
                      <a:clrTo>
                        <a:srgbClr val="FFFFFF">
                          <a:alpha val="0"/>
                        </a:srgbClr>
                      </a:clrTo>
                    </a:clrChange>
                  </a:blip>
                  <a:stretch>
                    <a:fillRect/>
                  </a:stretch>
                </p:blipFill>
                <p:spPr>
                  <a:xfrm rot="3085254">
                    <a:off x="7832559" y="1308336"/>
                    <a:ext cx="444500" cy="528246"/>
                  </a:xfrm>
                  <a:prstGeom prst="rect">
                    <a:avLst/>
                  </a:prstGeom>
                </p:spPr>
              </p:pic>
              <p:pic>
                <p:nvPicPr>
                  <p:cNvPr id="43" name="Image 42"/>
                  <p:cNvPicPr>
                    <a:picLocks noChangeAspect="1"/>
                  </p:cNvPicPr>
                  <p:nvPr/>
                </p:nvPicPr>
                <p:blipFill>
                  <a:blip r:embed="rId3">
                    <a:clrChange>
                      <a:clrFrom>
                        <a:srgbClr val="FFFFFF"/>
                      </a:clrFrom>
                      <a:clrTo>
                        <a:srgbClr val="FFFFFF">
                          <a:alpha val="0"/>
                        </a:srgbClr>
                      </a:clrTo>
                    </a:clrChange>
                    <a:duotone>
                      <a:prstClr val="black"/>
                      <a:schemeClr val="accent6">
                        <a:tint val="45000"/>
                        <a:satMod val="400000"/>
                      </a:schemeClr>
                    </a:duotone>
                  </a:blip>
                  <a:stretch>
                    <a:fillRect/>
                  </a:stretch>
                </p:blipFill>
                <p:spPr>
                  <a:xfrm rot="19492137">
                    <a:off x="8240758" y="1472248"/>
                    <a:ext cx="444500" cy="528246"/>
                  </a:xfrm>
                  <a:prstGeom prst="rect">
                    <a:avLst/>
                  </a:prstGeom>
                </p:spPr>
              </p:pic>
            </p:grpSp>
          </p:grpSp>
          <p:sp>
            <p:nvSpPr>
              <p:cNvPr id="32" name="ZoneTexte 31"/>
              <p:cNvSpPr txBox="1"/>
              <p:nvPr/>
            </p:nvSpPr>
            <p:spPr>
              <a:xfrm>
                <a:off x="6189206" y="2190411"/>
                <a:ext cx="1232017" cy="738664"/>
              </a:xfrm>
              <a:prstGeom prst="rect">
                <a:avLst/>
              </a:prstGeom>
              <a:noFill/>
            </p:spPr>
            <p:txBody>
              <a:bodyPr wrap="square" rtlCol="0">
                <a:spAutoFit/>
              </a:bodyPr>
              <a:lstStyle/>
              <a:p>
                <a:pPr algn="ctr"/>
                <a:r>
                  <a:rPr lang="fr-FR" sz="1400" b="1" dirty="0"/>
                  <a:t>WHOLE CELL TO WHOLE POPULATION</a:t>
                </a:r>
              </a:p>
            </p:txBody>
          </p:sp>
        </p:grpSp>
        <p:grpSp>
          <p:nvGrpSpPr>
            <p:cNvPr id="44" name="Grouper 43"/>
            <p:cNvGrpSpPr/>
            <p:nvPr/>
          </p:nvGrpSpPr>
          <p:grpSpPr>
            <a:xfrm>
              <a:off x="6684909" y="3285169"/>
              <a:ext cx="2079215" cy="2919556"/>
              <a:chOff x="6697609" y="3501069"/>
              <a:chExt cx="2079215" cy="2919556"/>
            </a:xfrm>
          </p:grpSpPr>
          <p:sp>
            <p:nvSpPr>
              <p:cNvPr id="45" name="ZoneTexte 44"/>
              <p:cNvSpPr txBox="1"/>
              <p:nvPr/>
            </p:nvSpPr>
            <p:spPr>
              <a:xfrm>
                <a:off x="6697609" y="4258845"/>
                <a:ext cx="1031570" cy="954107"/>
              </a:xfrm>
              <a:prstGeom prst="rect">
                <a:avLst/>
              </a:prstGeom>
              <a:noFill/>
            </p:spPr>
            <p:txBody>
              <a:bodyPr wrap="square" rtlCol="0">
                <a:spAutoFit/>
              </a:bodyPr>
              <a:lstStyle/>
              <a:p>
                <a:pPr algn="ctr"/>
                <a:r>
                  <a:rPr lang="fr-FR" sz="1400" b="1" dirty="0"/>
                  <a:t>WHOLE </a:t>
                </a:r>
                <a:r>
                  <a:rPr lang="fr-FR" sz="1400" b="1" dirty="0" err="1"/>
                  <a:t>CHRs</a:t>
                </a:r>
                <a:r>
                  <a:rPr lang="fr-FR" sz="1400" b="1" dirty="0"/>
                  <a:t> TO WHOLE GENOMES</a:t>
                </a:r>
              </a:p>
            </p:txBody>
          </p:sp>
          <p:grpSp>
            <p:nvGrpSpPr>
              <p:cNvPr id="46" name="Grouper 45"/>
              <p:cNvGrpSpPr/>
              <p:nvPr/>
            </p:nvGrpSpPr>
            <p:grpSpPr>
              <a:xfrm>
                <a:off x="7133759" y="4443858"/>
                <a:ext cx="1643065" cy="1976767"/>
                <a:chOff x="5901859" y="4189858"/>
                <a:chExt cx="1643065" cy="1976767"/>
              </a:xfrm>
            </p:grpSpPr>
            <p:sp>
              <p:nvSpPr>
                <p:cNvPr id="50" name="Forme libre 49"/>
                <p:cNvSpPr/>
                <p:nvPr/>
              </p:nvSpPr>
              <p:spPr>
                <a:xfrm>
                  <a:off x="5901859" y="4189858"/>
                  <a:ext cx="1643065" cy="1976767"/>
                </a:xfrm>
                <a:custGeom>
                  <a:avLst/>
                  <a:gdLst>
                    <a:gd name="connsiteX0" fmla="*/ 383594 w 1132979"/>
                    <a:gd name="connsiteY0" fmla="*/ 549673 h 1394920"/>
                    <a:gd name="connsiteX1" fmla="*/ 78794 w 1132979"/>
                    <a:gd name="connsiteY1" fmla="*/ 740173 h 1394920"/>
                    <a:gd name="connsiteX2" fmla="*/ 53394 w 1132979"/>
                    <a:gd name="connsiteY2" fmla="*/ 1210073 h 1394920"/>
                    <a:gd name="connsiteX3" fmla="*/ 2594 w 1132979"/>
                    <a:gd name="connsiteY3" fmla="*/ 1387873 h 1394920"/>
                    <a:gd name="connsiteX4" fmla="*/ 142294 w 1132979"/>
                    <a:gd name="connsiteY4" fmla="*/ 1324373 h 1394920"/>
                    <a:gd name="connsiteX5" fmla="*/ 523294 w 1132979"/>
                    <a:gd name="connsiteY5" fmla="*/ 1006873 h 1394920"/>
                    <a:gd name="connsiteX6" fmla="*/ 434394 w 1132979"/>
                    <a:gd name="connsiteY6" fmla="*/ 562373 h 1394920"/>
                    <a:gd name="connsiteX7" fmla="*/ 675694 w 1132979"/>
                    <a:gd name="connsiteY7" fmla="*/ 79773 h 1394920"/>
                    <a:gd name="connsiteX8" fmla="*/ 1132894 w 1132979"/>
                    <a:gd name="connsiteY8" fmla="*/ 79773 h 1394920"/>
                    <a:gd name="connsiteX9" fmla="*/ 637594 w 1132979"/>
                    <a:gd name="connsiteY9" fmla="*/ 28973 h 1394920"/>
                    <a:gd name="connsiteX10" fmla="*/ 383594 w 1132979"/>
                    <a:gd name="connsiteY10" fmla="*/ 549673 h 13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79" h="1394920">
                      <a:moveTo>
                        <a:pt x="383594" y="549673"/>
                      </a:moveTo>
                      <a:cubicBezTo>
                        <a:pt x="290461" y="668206"/>
                        <a:pt x="133827" y="630106"/>
                        <a:pt x="78794" y="740173"/>
                      </a:cubicBezTo>
                      <a:cubicBezTo>
                        <a:pt x="23761" y="850240"/>
                        <a:pt x="66094" y="1102123"/>
                        <a:pt x="53394" y="1210073"/>
                      </a:cubicBezTo>
                      <a:cubicBezTo>
                        <a:pt x="40694" y="1318023"/>
                        <a:pt x="-12223" y="1368823"/>
                        <a:pt x="2594" y="1387873"/>
                      </a:cubicBezTo>
                      <a:cubicBezTo>
                        <a:pt x="17411" y="1406923"/>
                        <a:pt x="55511" y="1387873"/>
                        <a:pt x="142294" y="1324373"/>
                      </a:cubicBezTo>
                      <a:cubicBezTo>
                        <a:pt x="229077" y="1260873"/>
                        <a:pt x="474611" y="1133873"/>
                        <a:pt x="523294" y="1006873"/>
                      </a:cubicBezTo>
                      <a:cubicBezTo>
                        <a:pt x="571977" y="879873"/>
                        <a:pt x="408994" y="716890"/>
                        <a:pt x="434394" y="562373"/>
                      </a:cubicBezTo>
                      <a:cubicBezTo>
                        <a:pt x="459794" y="407856"/>
                        <a:pt x="559277" y="160206"/>
                        <a:pt x="675694" y="79773"/>
                      </a:cubicBezTo>
                      <a:cubicBezTo>
                        <a:pt x="792111" y="-660"/>
                        <a:pt x="1139244" y="88240"/>
                        <a:pt x="1132894" y="79773"/>
                      </a:cubicBezTo>
                      <a:cubicBezTo>
                        <a:pt x="1126544" y="71306"/>
                        <a:pt x="762477" y="-55694"/>
                        <a:pt x="637594" y="28973"/>
                      </a:cubicBezTo>
                      <a:cubicBezTo>
                        <a:pt x="512711" y="113640"/>
                        <a:pt x="476727" y="431140"/>
                        <a:pt x="383594" y="549673"/>
                      </a:cubicBezTo>
                      <a:close/>
                    </a:path>
                  </a:pathLst>
                </a:custGeom>
                <a:solidFill>
                  <a:schemeClr val="accent2">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51" name="Grouper 50"/>
                <p:cNvGrpSpPr/>
                <p:nvPr/>
              </p:nvGrpSpPr>
              <p:grpSpPr>
                <a:xfrm>
                  <a:off x="5914559" y="5263826"/>
                  <a:ext cx="827138" cy="584514"/>
                  <a:chOff x="4517558" y="2527475"/>
                  <a:chExt cx="827138" cy="584514"/>
                </a:xfrm>
              </p:grpSpPr>
              <p:pic>
                <p:nvPicPr>
                  <p:cNvPr id="52" name="Image 51"/>
                  <p:cNvPicPr>
                    <a:picLocks noChangeAspect="1"/>
                  </p:cNvPicPr>
                  <p:nvPr/>
                </p:nvPicPr>
                <p:blipFill>
                  <a:blip r:embed="rId4">
                    <a:clrChange>
                      <a:clrFrom>
                        <a:srgbClr val="FFFFFF"/>
                      </a:clrFrom>
                      <a:clrTo>
                        <a:srgbClr val="FFFFFF">
                          <a:alpha val="0"/>
                        </a:srgbClr>
                      </a:clrTo>
                    </a:clrChange>
                    <a:duotone>
                      <a:prstClr val="black"/>
                      <a:schemeClr val="accent2">
                        <a:tint val="45000"/>
                        <a:satMod val="400000"/>
                      </a:schemeClr>
                    </a:duotone>
                  </a:blip>
                  <a:stretch>
                    <a:fillRect/>
                  </a:stretch>
                </p:blipFill>
                <p:spPr>
                  <a:xfrm rot="14004798">
                    <a:off x="4747080" y="2406203"/>
                    <a:ext cx="110034" cy="569077"/>
                  </a:xfrm>
                  <a:prstGeom prst="rect">
                    <a:avLst/>
                  </a:prstGeom>
                </p:spPr>
              </p:pic>
              <p:pic>
                <p:nvPicPr>
                  <p:cNvPr id="53" name="Image 52"/>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rot="7711792">
                    <a:off x="4914718" y="2349035"/>
                    <a:ext cx="168634" cy="691323"/>
                  </a:xfrm>
                  <a:prstGeom prst="rect">
                    <a:avLst/>
                  </a:prstGeom>
                </p:spPr>
              </p:pic>
              <p:pic>
                <p:nvPicPr>
                  <p:cNvPr id="54" name="Image 53"/>
                  <p:cNvPicPr>
                    <a:picLocks noChangeAspect="1"/>
                  </p:cNvPicPr>
                  <p:nvPr/>
                </p:nvPicPr>
                <p:blipFill>
                  <a:blip r:embed="rId4">
                    <a:clrChange>
                      <a:clrFrom>
                        <a:srgbClr val="FFFFFF"/>
                      </a:clrFrom>
                      <a:clrTo>
                        <a:srgbClr val="FFFFFF">
                          <a:alpha val="0"/>
                        </a:srgbClr>
                      </a:clrTo>
                    </a:clrChange>
                    <a:duotone>
                      <a:prstClr val="black"/>
                      <a:schemeClr val="accent2">
                        <a:tint val="45000"/>
                        <a:satMod val="400000"/>
                      </a:schemeClr>
                    </a:duotone>
                  </a:blip>
                  <a:stretch>
                    <a:fillRect/>
                  </a:stretch>
                </p:blipFill>
                <p:spPr>
                  <a:xfrm rot="2921314">
                    <a:off x="5010139" y="2682680"/>
                    <a:ext cx="94953" cy="491083"/>
                  </a:xfrm>
                  <a:prstGeom prst="rect">
                    <a:avLst/>
                  </a:prstGeom>
                </p:spPr>
              </p:pic>
              <p:pic>
                <p:nvPicPr>
                  <p:cNvPr id="55" name="Image 54"/>
                  <p:cNvPicPr>
                    <a:picLocks noChangeAspect="1"/>
                  </p:cNvPicPr>
                  <p:nvPr/>
                </p:nvPicPr>
                <p:blipFill>
                  <a:blip r:embed="rId4">
                    <a:clrChange>
                      <a:clrFrom>
                        <a:srgbClr val="FFFFFF"/>
                      </a:clrFrom>
                      <a:clrTo>
                        <a:srgbClr val="FFFFFF">
                          <a:alpha val="0"/>
                        </a:srgbClr>
                      </a:clrTo>
                    </a:clrChange>
                    <a:duotone>
                      <a:prstClr val="black"/>
                      <a:schemeClr val="accent2">
                        <a:tint val="45000"/>
                        <a:satMod val="400000"/>
                      </a:schemeClr>
                    </a:duotone>
                  </a:blip>
                  <a:stretch>
                    <a:fillRect/>
                  </a:stretch>
                </p:blipFill>
                <p:spPr>
                  <a:xfrm rot="7248389">
                    <a:off x="4891462" y="2902547"/>
                    <a:ext cx="64952" cy="266273"/>
                  </a:xfrm>
                  <a:prstGeom prst="rect">
                    <a:avLst/>
                  </a:prstGeom>
                </p:spPr>
              </p:pic>
              <p:pic>
                <p:nvPicPr>
                  <p:cNvPr id="56" name="Image 55"/>
                  <p:cNvPicPr>
                    <a:picLocks noChangeAspect="1"/>
                  </p:cNvPicPr>
                  <p:nvPr/>
                </p:nvPicPr>
                <p:blipFill>
                  <a:blip r:embed="rId4">
                    <a:clrChange>
                      <a:clrFrom>
                        <a:srgbClr val="FFFFFF"/>
                      </a:clrFrom>
                      <a:clrTo>
                        <a:srgbClr val="FFFFFF">
                          <a:alpha val="0"/>
                        </a:srgbClr>
                      </a:clrTo>
                    </a:clrChange>
                    <a:duotone>
                      <a:prstClr val="black"/>
                      <a:schemeClr val="accent2">
                        <a:tint val="45000"/>
                        <a:satMod val="400000"/>
                      </a:schemeClr>
                    </a:duotone>
                  </a:blip>
                  <a:stretch>
                    <a:fillRect/>
                  </a:stretch>
                </p:blipFill>
                <p:spPr>
                  <a:xfrm rot="8066325">
                    <a:off x="4794844" y="2571551"/>
                    <a:ext cx="127196" cy="407881"/>
                  </a:xfrm>
                  <a:prstGeom prst="rect">
                    <a:avLst/>
                  </a:prstGeom>
                </p:spPr>
              </p:pic>
              <p:pic>
                <p:nvPicPr>
                  <p:cNvPr id="57" name="Image 56"/>
                  <p:cNvPicPr>
                    <a:picLocks noChangeAspect="1"/>
                  </p:cNvPicPr>
                  <p:nvPr/>
                </p:nvPicPr>
                <p:blipFill>
                  <a:blip r:embed="rId4">
                    <a:clrChange>
                      <a:clrFrom>
                        <a:srgbClr val="FFFFFF"/>
                      </a:clrFrom>
                      <a:clrTo>
                        <a:srgbClr val="FFFFFF">
                          <a:alpha val="0"/>
                        </a:srgbClr>
                      </a:clrTo>
                    </a:clrChange>
                    <a:duotone>
                      <a:prstClr val="black"/>
                      <a:schemeClr val="accent5">
                        <a:tint val="45000"/>
                        <a:satMod val="400000"/>
                      </a:schemeClr>
                    </a:duotone>
                  </a:blip>
                  <a:stretch>
                    <a:fillRect/>
                  </a:stretch>
                </p:blipFill>
                <p:spPr>
                  <a:xfrm rot="10122307">
                    <a:off x="4590848" y="2527475"/>
                    <a:ext cx="136068" cy="550459"/>
                  </a:xfrm>
                  <a:prstGeom prst="rect">
                    <a:avLst/>
                  </a:prstGeom>
                </p:spPr>
              </p:pic>
              <p:pic>
                <p:nvPicPr>
                  <p:cNvPr id="58" name="Image 57"/>
                  <p:cNvPicPr>
                    <a:picLocks noChangeAspect="1"/>
                  </p:cNvPicPr>
                  <p:nvPr/>
                </p:nvPicPr>
                <p:blipFill>
                  <a:blip r:embed="rId4">
                    <a:clrChange>
                      <a:clrFrom>
                        <a:srgbClr val="FFFFFF"/>
                      </a:clrFrom>
                      <a:clrTo>
                        <a:srgbClr val="FFFFFF">
                          <a:alpha val="0"/>
                        </a:srgbClr>
                      </a:clrTo>
                    </a:clrChange>
                    <a:duotone>
                      <a:prstClr val="black"/>
                      <a:schemeClr val="accent2">
                        <a:tint val="45000"/>
                        <a:satMod val="400000"/>
                      </a:schemeClr>
                    </a:duotone>
                  </a:blip>
                  <a:stretch>
                    <a:fillRect/>
                  </a:stretch>
                </p:blipFill>
                <p:spPr>
                  <a:xfrm rot="12648389">
                    <a:off x="4806429" y="2792824"/>
                    <a:ext cx="78894" cy="319165"/>
                  </a:xfrm>
                  <a:prstGeom prst="rect">
                    <a:avLst/>
                  </a:prstGeom>
                </p:spPr>
              </p:pic>
              <p:pic>
                <p:nvPicPr>
                  <p:cNvPr id="59" name="Image 58"/>
                  <p:cNvPicPr>
                    <a:picLocks noChangeAspect="1"/>
                  </p:cNvPicPr>
                  <p:nvPr/>
                </p:nvPicPr>
                <p:blipFill>
                  <a:blip r:embed="rId4">
                    <a:clrChange>
                      <a:clrFrom>
                        <a:srgbClr val="FFFFFF"/>
                      </a:clrFrom>
                      <a:clrTo>
                        <a:srgbClr val="FFFFFF">
                          <a:alpha val="0"/>
                        </a:srgbClr>
                      </a:clrTo>
                    </a:clrChange>
                    <a:duotone>
                      <a:prstClr val="black"/>
                      <a:schemeClr val="accent2">
                        <a:tint val="45000"/>
                        <a:satMod val="400000"/>
                      </a:schemeClr>
                    </a:duotone>
                  </a:blip>
                  <a:stretch>
                    <a:fillRect/>
                  </a:stretch>
                </p:blipFill>
                <p:spPr>
                  <a:xfrm rot="12648389">
                    <a:off x="4739542" y="2736493"/>
                    <a:ext cx="42360" cy="171362"/>
                  </a:xfrm>
                  <a:prstGeom prst="rect">
                    <a:avLst/>
                  </a:prstGeom>
                </p:spPr>
              </p:pic>
              <p:pic>
                <p:nvPicPr>
                  <p:cNvPr id="60" name="Image 59"/>
                  <p:cNvPicPr>
                    <a:picLocks noChangeAspect="1"/>
                  </p:cNvPicPr>
                  <p:nvPr/>
                </p:nvPicPr>
                <p:blipFill>
                  <a:blip r:embed="rId4">
                    <a:clrChange>
                      <a:clrFrom>
                        <a:srgbClr val="FFFFFF"/>
                      </a:clrFrom>
                      <a:clrTo>
                        <a:srgbClr val="FFFFFF">
                          <a:alpha val="0"/>
                        </a:srgbClr>
                      </a:clrTo>
                    </a:clrChange>
                    <a:duotone>
                      <a:prstClr val="black"/>
                      <a:schemeClr val="accent2">
                        <a:tint val="45000"/>
                        <a:satMod val="400000"/>
                      </a:schemeClr>
                    </a:duotone>
                  </a:blip>
                  <a:stretch>
                    <a:fillRect/>
                  </a:stretch>
                </p:blipFill>
                <p:spPr>
                  <a:xfrm rot="10923189">
                    <a:off x="4925995" y="2599859"/>
                    <a:ext cx="60892" cy="246331"/>
                  </a:xfrm>
                  <a:prstGeom prst="rect">
                    <a:avLst/>
                  </a:prstGeom>
                </p:spPr>
              </p:pic>
            </p:grpSp>
          </p:grpSp>
          <p:grpSp>
            <p:nvGrpSpPr>
              <p:cNvPr id="47" name="Grouper 46"/>
              <p:cNvGrpSpPr/>
              <p:nvPr/>
            </p:nvGrpSpPr>
            <p:grpSpPr>
              <a:xfrm>
                <a:off x="7308028" y="3501069"/>
                <a:ext cx="621953" cy="884324"/>
                <a:chOff x="7308028" y="3501069"/>
                <a:chExt cx="621953" cy="884324"/>
              </a:xfrm>
            </p:grpSpPr>
            <p:sp>
              <p:nvSpPr>
                <p:cNvPr id="48" name="Ellipse 47"/>
                <p:cNvSpPr/>
                <p:nvPr/>
              </p:nvSpPr>
              <p:spPr>
                <a:xfrm>
                  <a:off x="7308028" y="3501069"/>
                  <a:ext cx="621953" cy="64799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 name="Flèche vers le bas 48"/>
                <p:cNvSpPr/>
                <p:nvPr/>
              </p:nvSpPr>
              <p:spPr>
                <a:xfrm>
                  <a:off x="7431431" y="4197473"/>
                  <a:ext cx="398956" cy="187920"/>
                </a:xfrm>
                <a:prstGeom prst="downArrow">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nvGrpSpPr>
            <p:cNvPr id="61" name="Grouper 60"/>
            <p:cNvGrpSpPr/>
            <p:nvPr/>
          </p:nvGrpSpPr>
          <p:grpSpPr>
            <a:xfrm>
              <a:off x="5158796" y="3748132"/>
              <a:ext cx="2511415" cy="2632358"/>
              <a:chOff x="5158796" y="3748132"/>
              <a:chExt cx="2511415" cy="2632358"/>
            </a:xfrm>
          </p:grpSpPr>
          <p:sp>
            <p:nvSpPr>
              <p:cNvPr id="62" name="ZoneTexte 61"/>
              <p:cNvSpPr txBox="1"/>
              <p:nvPr/>
            </p:nvSpPr>
            <p:spPr>
              <a:xfrm>
                <a:off x="5158796" y="3748132"/>
                <a:ext cx="1847007" cy="523220"/>
              </a:xfrm>
              <a:prstGeom prst="rect">
                <a:avLst/>
              </a:prstGeom>
              <a:noFill/>
            </p:spPr>
            <p:txBody>
              <a:bodyPr wrap="square" rtlCol="0">
                <a:spAutoFit/>
              </a:bodyPr>
              <a:lstStyle/>
              <a:p>
                <a:pPr algn="ctr"/>
                <a:r>
                  <a:rPr lang="fr-FR" sz="1400" b="1" dirty="0"/>
                  <a:t>SUB-CHROMOSOMAL TO MICROSCOPIC </a:t>
                </a:r>
              </a:p>
            </p:txBody>
          </p:sp>
          <p:grpSp>
            <p:nvGrpSpPr>
              <p:cNvPr id="63" name="Grouper 62"/>
              <p:cNvGrpSpPr/>
              <p:nvPr/>
            </p:nvGrpSpPr>
            <p:grpSpPr>
              <a:xfrm>
                <a:off x="5793067" y="4241800"/>
                <a:ext cx="1877144" cy="2138690"/>
                <a:chOff x="5831167" y="4457700"/>
                <a:chExt cx="1877144" cy="2138690"/>
              </a:xfrm>
            </p:grpSpPr>
            <p:grpSp>
              <p:nvGrpSpPr>
                <p:cNvPr id="64" name="Grouper 63"/>
                <p:cNvGrpSpPr/>
                <p:nvPr/>
              </p:nvGrpSpPr>
              <p:grpSpPr>
                <a:xfrm>
                  <a:off x="5831167" y="4457700"/>
                  <a:ext cx="948476" cy="2138690"/>
                  <a:chOff x="4815167" y="4003220"/>
                  <a:chExt cx="948476" cy="2593170"/>
                </a:xfrm>
              </p:grpSpPr>
              <p:grpSp>
                <p:nvGrpSpPr>
                  <p:cNvPr id="68" name="Grouper 67"/>
                  <p:cNvGrpSpPr/>
                  <p:nvPr/>
                </p:nvGrpSpPr>
                <p:grpSpPr>
                  <a:xfrm>
                    <a:off x="4815167" y="4051203"/>
                    <a:ext cx="437377" cy="2407486"/>
                    <a:chOff x="6123267" y="2475032"/>
                    <a:chExt cx="437377" cy="2407486"/>
                  </a:xfrm>
                  <a:solidFill>
                    <a:srgbClr val="F26A70"/>
                  </a:solidFill>
                </p:grpSpPr>
                <p:sp>
                  <p:nvSpPr>
                    <p:cNvPr id="70" name="Forme libre 69"/>
                    <p:cNvSpPr/>
                    <p:nvPr/>
                  </p:nvSpPr>
                  <p:spPr>
                    <a:xfrm>
                      <a:off x="6347925" y="2475032"/>
                      <a:ext cx="212719" cy="878021"/>
                    </a:xfrm>
                    <a:custGeom>
                      <a:avLst/>
                      <a:gdLst>
                        <a:gd name="connsiteX0" fmla="*/ 27475 w 212719"/>
                        <a:gd name="connsiteY0" fmla="*/ 877768 h 878022"/>
                        <a:gd name="connsiteX1" fmla="*/ 14775 w 212719"/>
                        <a:gd name="connsiteY1" fmla="*/ 204668 h 878022"/>
                        <a:gd name="connsiteX2" fmla="*/ 167175 w 212719"/>
                        <a:gd name="connsiteY2" fmla="*/ 1468 h 878022"/>
                        <a:gd name="connsiteX3" fmla="*/ 205275 w 212719"/>
                        <a:gd name="connsiteY3" fmla="*/ 280868 h 878022"/>
                        <a:gd name="connsiteX4" fmla="*/ 27475 w 212719"/>
                        <a:gd name="connsiteY4" fmla="*/ 877768 h 878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719" h="878022">
                          <a:moveTo>
                            <a:pt x="27475" y="877768"/>
                          </a:moveTo>
                          <a:cubicBezTo>
                            <a:pt x="-4275" y="865068"/>
                            <a:pt x="-8508" y="350718"/>
                            <a:pt x="14775" y="204668"/>
                          </a:cubicBezTo>
                          <a:cubicBezTo>
                            <a:pt x="38058" y="58618"/>
                            <a:pt x="135425" y="-11232"/>
                            <a:pt x="167175" y="1468"/>
                          </a:cubicBezTo>
                          <a:cubicBezTo>
                            <a:pt x="198925" y="14168"/>
                            <a:pt x="226442" y="136935"/>
                            <a:pt x="205275" y="280868"/>
                          </a:cubicBezTo>
                          <a:cubicBezTo>
                            <a:pt x="184108" y="424801"/>
                            <a:pt x="59225" y="890468"/>
                            <a:pt x="27475" y="877768"/>
                          </a:cubicBezTo>
                          <a:close/>
                        </a:path>
                      </a:pathLst>
                    </a:custGeom>
                    <a:grp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 name="Forme libre 70"/>
                    <p:cNvSpPr/>
                    <p:nvPr/>
                  </p:nvSpPr>
                  <p:spPr>
                    <a:xfrm>
                      <a:off x="6123267" y="3364827"/>
                      <a:ext cx="273876" cy="1517691"/>
                    </a:xfrm>
                    <a:custGeom>
                      <a:avLst/>
                      <a:gdLst>
                        <a:gd name="connsiteX0" fmla="*/ 252133 w 273876"/>
                        <a:gd name="connsiteY0" fmla="*/ 673 h 1517691"/>
                        <a:gd name="connsiteX1" fmla="*/ 10833 w 273876"/>
                        <a:gd name="connsiteY1" fmla="*/ 1219873 h 1517691"/>
                        <a:gd name="connsiteX2" fmla="*/ 61633 w 273876"/>
                        <a:gd name="connsiteY2" fmla="*/ 1511973 h 1517691"/>
                        <a:gd name="connsiteX3" fmla="*/ 239433 w 273876"/>
                        <a:gd name="connsiteY3" fmla="*/ 1054773 h 1517691"/>
                        <a:gd name="connsiteX4" fmla="*/ 252133 w 273876"/>
                        <a:gd name="connsiteY4" fmla="*/ 673 h 151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76" h="1517691">
                          <a:moveTo>
                            <a:pt x="252133" y="673"/>
                          </a:moveTo>
                          <a:cubicBezTo>
                            <a:pt x="214033" y="28190"/>
                            <a:pt x="42583" y="967990"/>
                            <a:pt x="10833" y="1219873"/>
                          </a:cubicBezTo>
                          <a:cubicBezTo>
                            <a:pt x="-20917" y="1471756"/>
                            <a:pt x="23533" y="1539490"/>
                            <a:pt x="61633" y="1511973"/>
                          </a:cubicBezTo>
                          <a:cubicBezTo>
                            <a:pt x="99733" y="1484456"/>
                            <a:pt x="205566" y="1313006"/>
                            <a:pt x="239433" y="1054773"/>
                          </a:cubicBezTo>
                          <a:cubicBezTo>
                            <a:pt x="273300" y="796540"/>
                            <a:pt x="290233" y="-26844"/>
                            <a:pt x="252133" y="673"/>
                          </a:cubicBezTo>
                          <a:close/>
                        </a:path>
                      </a:pathLst>
                    </a:custGeom>
                    <a:grp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 name="Ellipse 71"/>
                    <p:cNvSpPr/>
                    <p:nvPr/>
                  </p:nvSpPr>
                  <p:spPr>
                    <a:xfrm>
                      <a:off x="6311900" y="3314699"/>
                      <a:ext cx="126000" cy="143999"/>
                    </a:xfrm>
                    <a:prstGeom prst="ellipse">
                      <a:avLst/>
                    </a:prstGeom>
                    <a:grp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69" name="Image 68"/>
                  <p:cNvPicPr>
                    <a:picLocks noChangeAspect="1"/>
                  </p:cNvPicPr>
                  <p:nvPr/>
                </p:nvPicPr>
                <p:blipFill>
                  <a:blip r:embed="rId5">
                    <a:clrChange>
                      <a:clrFrom>
                        <a:srgbClr val="FFFFFF"/>
                      </a:clrFrom>
                      <a:clrTo>
                        <a:srgbClr val="FFFFFF">
                          <a:alpha val="0"/>
                        </a:srgbClr>
                      </a:clrTo>
                    </a:clrChange>
                  </a:blip>
                  <a:stretch>
                    <a:fillRect/>
                  </a:stretch>
                </p:blipFill>
                <p:spPr>
                  <a:xfrm>
                    <a:off x="5208886" y="4003220"/>
                    <a:ext cx="554757" cy="2593170"/>
                  </a:xfrm>
                  <a:prstGeom prst="rect">
                    <a:avLst/>
                  </a:prstGeom>
                </p:spPr>
              </p:pic>
            </p:grpSp>
            <p:grpSp>
              <p:nvGrpSpPr>
                <p:cNvPr id="65" name="Grouper 64"/>
                <p:cNvGrpSpPr/>
                <p:nvPr/>
              </p:nvGrpSpPr>
              <p:grpSpPr>
                <a:xfrm>
                  <a:off x="6835645" y="5435138"/>
                  <a:ext cx="872666" cy="560822"/>
                  <a:chOff x="5616445" y="5435138"/>
                  <a:chExt cx="872666" cy="560822"/>
                </a:xfrm>
              </p:grpSpPr>
              <p:sp>
                <p:nvSpPr>
                  <p:cNvPr id="66" name="Ellipse 65"/>
                  <p:cNvSpPr/>
                  <p:nvPr/>
                </p:nvSpPr>
                <p:spPr>
                  <a:xfrm rot="3822581">
                    <a:off x="6069768" y="5576616"/>
                    <a:ext cx="413298" cy="42538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 name="Flèche vers le bas 66"/>
                  <p:cNvSpPr/>
                  <p:nvPr/>
                </p:nvSpPr>
                <p:spPr>
                  <a:xfrm rot="5274362">
                    <a:off x="5510927" y="5540656"/>
                    <a:ext cx="398956" cy="187920"/>
                  </a:xfrm>
                  <a:prstGeom prst="downArrow">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grpSp>
          <p:nvGrpSpPr>
            <p:cNvPr id="73" name="Grouper 72"/>
            <p:cNvGrpSpPr/>
            <p:nvPr/>
          </p:nvGrpSpPr>
          <p:grpSpPr>
            <a:xfrm>
              <a:off x="3035298" y="3278562"/>
              <a:ext cx="3126088" cy="2812505"/>
              <a:chOff x="3035298" y="3278562"/>
              <a:chExt cx="3126088" cy="2812505"/>
            </a:xfrm>
          </p:grpSpPr>
          <p:grpSp>
            <p:nvGrpSpPr>
              <p:cNvPr id="74" name="Grouper 73"/>
              <p:cNvGrpSpPr/>
              <p:nvPr/>
            </p:nvGrpSpPr>
            <p:grpSpPr>
              <a:xfrm>
                <a:off x="3035298" y="3868957"/>
                <a:ext cx="2124002" cy="2222110"/>
                <a:chOff x="2197098" y="4161057"/>
                <a:chExt cx="2124002" cy="2222110"/>
              </a:xfrm>
            </p:grpSpPr>
            <p:grpSp>
              <p:nvGrpSpPr>
                <p:cNvPr id="79" name="Grouper 78"/>
                <p:cNvGrpSpPr/>
                <p:nvPr/>
              </p:nvGrpSpPr>
              <p:grpSpPr>
                <a:xfrm>
                  <a:off x="2298699" y="5062072"/>
                  <a:ext cx="1980000" cy="210606"/>
                  <a:chOff x="2298699" y="4909672"/>
                  <a:chExt cx="1980000" cy="210606"/>
                </a:xfrm>
              </p:grpSpPr>
              <p:sp>
                <p:nvSpPr>
                  <p:cNvPr id="97" name="Rectangle 96"/>
                  <p:cNvSpPr/>
                  <p:nvPr/>
                </p:nvSpPr>
                <p:spPr>
                  <a:xfrm>
                    <a:off x="2298699" y="4984247"/>
                    <a:ext cx="1980000" cy="45719"/>
                  </a:xfrm>
                  <a:prstGeom prst="rect">
                    <a:avLst/>
                  </a:prstGeom>
                  <a:solidFill>
                    <a:srgbClr val="F26A70"/>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8" name="Rectangle à coins arrondis 97"/>
                  <p:cNvSpPr/>
                  <p:nvPr/>
                </p:nvSpPr>
                <p:spPr>
                  <a:xfrm>
                    <a:off x="2425700" y="4909672"/>
                    <a:ext cx="355600" cy="206025"/>
                  </a:xfrm>
                  <a:prstGeom prst="roundRect">
                    <a:avLst/>
                  </a:prstGeom>
                  <a:solidFill>
                    <a:schemeClr val="accent5">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9" name="Rectangle à coins arrondis 98"/>
                  <p:cNvSpPr/>
                  <p:nvPr/>
                </p:nvSpPr>
                <p:spPr>
                  <a:xfrm>
                    <a:off x="2832100" y="4914253"/>
                    <a:ext cx="355600" cy="206025"/>
                  </a:xfrm>
                  <a:prstGeom prst="roundRect">
                    <a:avLst/>
                  </a:prstGeom>
                  <a:solidFill>
                    <a:schemeClr val="accent5">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0" name="Rectangle à coins arrondis 99"/>
                  <p:cNvSpPr/>
                  <p:nvPr/>
                </p:nvSpPr>
                <p:spPr>
                  <a:xfrm>
                    <a:off x="3263900" y="4914253"/>
                    <a:ext cx="355600" cy="206025"/>
                  </a:xfrm>
                  <a:prstGeom prst="roundRect">
                    <a:avLst/>
                  </a:prstGeom>
                  <a:solidFill>
                    <a:schemeClr val="accent3">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1" name="Rectangle à coins arrondis 100"/>
                  <p:cNvSpPr/>
                  <p:nvPr/>
                </p:nvSpPr>
                <p:spPr>
                  <a:xfrm>
                    <a:off x="3733800" y="4914253"/>
                    <a:ext cx="355600" cy="206025"/>
                  </a:xfrm>
                  <a:prstGeom prst="roundRect">
                    <a:avLst/>
                  </a:prstGeom>
                  <a:solidFill>
                    <a:srgbClr val="E69C35">
                      <a:alpha val="69000"/>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80" name="Grouper 79"/>
                <p:cNvGrpSpPr/>
                <p:nvPr/>
              </p:nvGrpSpPr>
              <p:grpSpPr>
                <a:xfrm>
                  <a:off x="2298699" y="5652203"/>
                  <a:ext cx="1980000" cy="206025"/>
                  <a:chOff x="2298699" y="5537903"/>
                  <a:chExt cx="1980000" cy="206025"/>
                </a:xfrm>
              </p:grpSpPr>
              <p:sp>
                <p:nvSpPr>
                  <p:cNvPr id="94" name="Rectangle 93"/>
                  <p:cNvSpPr/>
                  <p:nvPr/>
                </p:nvSpPr>
                <p:spPr>
                  <a:xfrm>
                    <a:off x="2298699" y="5607181"/>
                    <a:ext cx="1980000" cy="45719"/>
                  </a:xfrm>
                  <a:prstGeom prst="rect">
                    <a:avLst/>
                  </a:prstGeom>
                  <a:solidFill>
                    <a:srgbClr val="F26A70"/>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5" name="Rectangle à coins arrondis 94"/>
                  <p:cNvSpPr/>
                  <p:nvPr/>
                </p:nvSpPr>
                <p:spPr>
                  <a:xfrm>
                    <a:off x="2425700" y="5537903"/>
                    <a:ext cx="355600" cy="206025"/>
                  </a:xfrm>
                  <a:prstGeom prst="roundRect">
                    <a:avLst/>
                  </a:prstGeom>
                  <a:solidFill>
                    <a:schemeClr val="accent5">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6" name="Rectangle à coins arrondis 95"/>
                  <p:cNvSpPr/>
                  <p:nvPr/>
                </p:nvSpPr>
                <p:spPr>
                  <a:xfrm>
                    <a:off x="3403600" y="5537903"/>
                    <a:ext cx="355600" cy="206025"/>
                  </a:xfrm>
                  <a:prstGeom prst="roundRect">
                    <a:avLst/>
                  </a:prstGeom>
                  <a:solidFill>
                    <a:srgbClr val="E69C35">
                      <a:alpha val="69000"/>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81" name="Grouper 80"/>
                <p:cNvGrpSpPr/>
                <p:nvPr/>
              </p:nvGrpSpPr>
              <p:grpSpPr>
                <a:xfrm>
                  <a:off x="2298699" y="6177142"/>
                  <a:ext cx="1980000" cy="206025"/>
                  <a:chOff x="2298699" y="6177142"/>
                  <a:chExt cx="1980000" cy="206025"/>
                </a:xfrm>
              </p:grpSpPr>
              <p:sp>
                <p:nvSpPr>
                  <p:cNvPr id="89" name="Rectangle 88"/>
                  <p:cNvSpPr/>
                  <p:nvPr/>
                </p:nvSpPr>
                <p:spPr>
                  <a:xfrm>
                    <a:off x="2298699" y="6247870"/>
                    <a:ext cx="1980000" cy="45719"/>
                  </a:xfrm>
                  <a:prstGeom prst="rect">
                    <a:avLst/>
                  </a:prstGeom>
                  <a:solidFill>
                    <a:srgbClr val="F26A70"/>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0" name="Rectangle à coins arrondis 89"/>
                  <p:cNvSpPr/>
                  <p:nvPr/>
                </p:nvSpPr>
                <p:spPr>
                  <a:xfrm>
                    <a:off x="2425700" y="6177142"/>
                    <a:ext cx="355600" cy="206025"/>
                  </a:xfrm>
                  <a:prstGeom prst="roundRect">
                    <a:avLst/>
                  </a:prstGeom>
                  <a:solidFill>
                    <a:schemeClr val="accent5">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1" name="Rectangle à coins arrondis 90"/>
                  <p:cNvSpPr/>
                  <p:nvPr/>
                </p:nvSpPr>
                <p:spPr>
                  <a:xfrm>
                    <a:off x="2933700" y="6177142"/>
                    <a:ext cx="355600" cy="206025"/>
                  </a:xfrm>
                  <a:prstGeom prst="roundRect">
                    <a:avLst/>
                  </a:prstGeom>
                  <a:solidFill>
                    <a:schemeClr val="accent3">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2" name="Rectangle à coins arrondis 91"/>
                  <p:cNvSpPr/>
                  <p:nvPr/>
                </p:nvSpPr>
                <p:spPr>
                  <a:xfrm>
                    <a:off x="3403600" y="6177142"/>
                    <a:ext cx="355600" cy="206025"/>
                  </a:xfrm>
                  <a:prstGeom prst="roundRect">
                    <a:avLst/>
                  </a:prstGeom>
                  <a:solidFill>
                    <a:schemeClr val="accent4">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3" name="Rectangle à coins arrondis 92"/>
                  <p:cNvSpPr/>
                  <p:nvPr/>
                </p:nvSpPr>
                <p:spPr>
                  <a:xfrm>
                    <a:off x="3822700" y="6177142"/>
                    <a:ext cx="355600" cy="206025"/>
                  </a:xfrm>
                  <a:prstGeom prst="roundRect">
                    <a:avLst/>
                  </a:prstGeom>
                  <a:solidFill>
                    <a:srgbClr val="E69C35">
                      <a:alpha val="69000"/>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82" name="Grouper 81"/>
                <p:cNvGrpSpPr/>
                <p:nvPr/>
              </p:nvGrpSpPr>
              <p:grpSpPr>
                <a:xfrm>
                  <a:off x="2197098" y="4161057"/>
                  <a:ext cx="2124002" cy="601399"/>
                  <a:chOff x="2197098" y="3983257"/>
                  <a:chExt cx="2124002" cy="601399"/>
                </a:xfrm>
              </p:grpSpPr>
              <p:sp>
                <p:nvSpPr>
                  <p:cNvPr id="83" name="Rectangle 82"/>
                  <p:cNvSpPr/>
                  <p:nvPr/>
                </p:nvSpPr>
                <p:spPr>
                  <a:xfrm>
                    <a:off x="2235198" y="4008656"/>
                    <a:ext cx="2085902" cy="576000"/>
                  </a:xfrm>
                  <a:prstGeom prst="rect">
                    <a:avLst/>
                  </a:prstGeom>
                  <a:solidFill>
                    <a:schemeClr val="bg2">
                      <a:lumMod val="9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4" name="Rectangle 83"/>
                  <p:cNvSpPr/>
                  <p:nvPr/>
                </p:nvSpPr>
                <p:spPr>
                  <a:xfrm>
                    <a:off x="2298698" y="4323847"/>
                    <a:ext cx="1980000" cy="45719"/>
                  </a:xfrm>
                  <a:prstGeom prst="rect">
                    <a:avLst/>
                  </a:prstGeom>
                  <a:solidFill>
                    <a:srgbClr val="F26A70"/>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5" name="Rectangle à coins arrondis 84"/>
                  <p:cNvSpPr/>
                  <p:nvPr/>
                </p:nvSpPr>
                <p:spPr>
                  <a:xfrm>
                    <a:off x="2425700" y="4251675"/>
                    <a:ext cx="355600" cy="206025"/>
                  </a:xfrm>
                  <a:prstGeom prst="roundRect">
                    <a:avLst/>
                  </a:prstGeom>
                  <a:solidFill>
                    <a:schemeClr val="accent5">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6" name="Rectangle à coins arrondis 85"/>
                  <p:cNvSpPr/>
                  <p:nvPr/>
                </p:nvSpPr>
                <p:spPr>
                  <a:xfrm>
                    <a:off x="2933700" y="4251675"/>
                    <a:ext cx="355600" cy="206025"/>
                  </a:xfrm>
                  <a:prstGeom prst="roundRect">
                    <a:avLst/>
                  </a:prstGeom>
                  <a:solidFill>
                    <a:schemeClr val="accent3">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7" name="Rectangle à coins arrondis 86"/>
                  <p:cNvSpPr/>
                  <p:nvPr/>
                </p:nvSpPr>
                <p:spPr>
                  <a:xfrm>
                    <a:off x="3403600" y="4251675"/>
                    <a:ext cx="355600" cy="206025"/>
                  </a:xfrm>
                  <a:prstGeom prst="roundRect">
                    <a:avLst/>
                  </a:prstGeom>
                  <a:solidFill>
                    <a:srgbClr val="E69C35">
                      <a:alpha val="69000"/>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8" name="ZoneTexte 87"/>
                  <p:cNvSpPr txBox="1"/>
                  <p:nvPr/>
                </p:nvSpPr>
                <p:spPr>
                  <a:xfrm>
                    <a:off x="2197098" y="3983257"/>
                    <a:ext cx="1320802" cy="307777"/>
                  </a:xfrm>
                  <a:prstGeom prst="rect">
                    <a:avLst/>
                  </a:prstGeom>
                  <a:noFill/>
                </p:spPr>
                <p:txBody>
                  <a:bodyPr wrap="square" rtlCol="0">
                    <a:spAutoFit/>
                  </a:bodyPr>
                  <a:lstStyle/>
                  <a:p>
                    <a:r>
                      <a:rPr lang="fr-FR" sz="1400" b="1" dirty="0"/>
                      <a:t>REFERENCE</a:t>
                    </a:r>
                  </a:p>
                </p:txBody>
              </p:sp>
            </p:grpSp>
          </p:grpSp>
          <p:sp>
            <p:nvSpPr>
              <p:cNvPr id="75" name="ZoneTexte 74"/>
              <p:cNvSpPr txBox="1"/>
              <p:nvPr/>
            </p:nvSpPr>
            <p:spPr>
              <a:xfrm>
                <a:off x="3229863" y="3278562"/>
                <a:ext cx="1592073" cy="523220"/>
              </a:xfrm>
              <a:prstGeom prst="rect">
                <a:avLst/>
              </a:prstGeom>
              <a:noFill/>
            </p:spPr>
            <p:txBody>
              <a:bodyPr wrap="square" rtlCol="0">
                <a:spAutoFit/>
              </a:bodyPr>
              <a:lstStyle/>
              <a:p>
                <a:pPr algn="ctr"/>
                <a:r>
                  <a:rPr lang="fr-FR" sz="1400" b="1" dirty="0"/>
                  <a:t>1kb TO SUB- MICROSCOPIC </a:t>
                </a:r>
              </a:p>
            </p:txBody>
          </p:sp>
          <p:grpSp>
            <p:nvGrpSpPr>
              <p:cNvPr id="76" name="Grouper 75"/>
              <p:cNvGrpSpPr/>
              <p:nvPr/>
            </p:nvGrpSpPr>
            <p:grpSpPr>
              <a:xfrm>
                <a:off x="5364920" y="5243130"/>
                <a:ext cx="796466" cy="413298"/>
                <a:chOff x="5692645" y="5582662"/>
                <a:chExt cx="796466" cy="413298"/>
              </a:xfrm>
            </p:grpSpPr>
            <p:sp>
              <p:nvSpPr>
                <p:cNvPr id="77" name="Ellipse 76"/>
                <p:cNvSpPr/>
                <p:nvPr/>
              </p:nvSpPr>
              <p:spPr>
                <a:xfrm rot="3822581">
                  <a:off x="6069768" y="5576616"/>
                  <a:ext cx="413298" cy="42538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 name="Flèche vers le bas 77"/>
                <p:cNvSpPr/>
                <p:nvPr/>
              </p:nvSpPr>
              <p:spPr>
                <a:xfrm rot="5274362">
                  <a:off x="5587127" y="5693056"/>
                  <a:ext cx="398956" cy="187920"/>
                </a:xfrm>
                <a:prstGeom prst="downArrow">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nvGrpSpPr>
            <p:cNvPr id="102" name="Grouper 101"/>
            <p:cNvGrpSpPr/>
            <p:nvPr/>
          </p:nvGrpSpPr>
          <p:grpSpPr>
            <a:xfrm>
              <a:off x="1364953" y="4508307"/>
              <a:ext cx="2140247" cy="1574323"/>
              <a:chOff x="1491953" y="4152707"/>
              <a:chExt cx="2140247" cy="1574323"/>
            </a:xfrm>
          </p:grpSpPr>
          <p:sp>
            <p:nvSpPr>
              <p:cNvPr id="103" name="ZoneTexte 102"/>
              <p:cNvSpPr txBox="1"/>
              <p:nvPr/>
            </p:nvSpPr>
            <p:spPr>
              <a:xfrm>
                <a:off x="1491953" y="4152707"/>
                <a:ext cx="1592073" cy="523220"/>
              </a:xfrm>
              <a:prstGeom prst="rect">
                <a:avLst/>
              </a:prstGeom>
              <a:noFill/>
            </p:spPr>
            <p:txBody>
              <a:bodyPr wrap="square" rtlCol="0">
                <a:spAutoFit/>
              </a:bodyPr>
              <a:lstStyle/>
              <a:p>
                <a:pPr algn="ctr"/>
                <a:r>
                  <a:rPr lang="fr-FR" sz="1400" b="1" dirty="0"/>
                  <a:t>2bp TO </a:t>
                </a:r>
              </a:p>
              <a:p>
                <a:pPr algn="ctr"/>
                <a:r>
                  <a:rPr lang="fr-FR" sz="1400" b="1" dirty="0"/>
                  <a:t>1,000 BP</a:t>
                </a:r>
              </a:p>
            </p:txBody>
          </p:sp>
          <p:grpSp>
            <p:nvGrpSpPr>
              <p:cNvPr id="104" name="Grouper 103"/>
              <p:cNvGrpSpPr/>
              <p:nvPr/>
            </p:nvGrpSpPr>
            <p:grpSpPr>
              <a:xfrm>
                <a:off x="1848848" y="4721742"/>
                <a:ext cx="1059452" cy="1005288"/>
                <a:chOff x="820148" y="5382142"/>
                <a:chExt cx="1059452" cy="1005288"/>
              </a:xfrm>
            </p:grpSpPr>
            <p:grpSp>
              <p:nvGrpSpPr>
                <p:cNvPr id="107" name="Grouper 106"/>
                <p:cNvGrpSpPr/>
                <p:nvPr/>
              </p:nvGrpSpPr>
              <p:grpSpPr>
                <a:xfrm>
                  <a:off x="820148" y="5382142"/>
                  <a:ext cx="1059452" cy="582412"/>
                  <a:chOff x="820148" y="5255142"/>
                  <a:chExt cx="1059452" cy="582412"/>
                </a:xfrm>
              </p:grpSpPr>
              <p:sp>
                <p:nvSpPr>
                  <p:cNvPr id="113" name="Rectangle 112"/>
                  <p:cNvSpPr/>
                  <p:nvPr/>
                </p:nvSpPr>
                <p:spPr>
                  <a:xfrm>
                    <a:off x="820148" y="5261180"/>
                    <a:ext cx="1044000" cy="576374"/>
                  </a:xfrm>
                  <a:prstGeom prst="rect">
                    <a:avLst/>
                  </a:prstGeom>
                  <a:solidFill>
                    <a:schemeClr val="bg2">
                      <a:lumMod val="9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4" name="Rectangle 113"/>
                  <p:cNvSpPr/>
                  <p:nvPr/>
                </p:nvSpPr>
                <p:spPr>
                  <a:xfrm>
                    <a:off x="979100" y="5607181"/>
                    <a:ext cx="720000" cy="45719"/>
                  </a:xfrm>
                  <a:prstGeom prst="rect">
                    <a:avLst/>
                  </a:prstGeom>
                  <a:solidFill>
                    <a:srgbClr val="F26A70"/>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Rectangle à coins arrondis 114"/>
                  <p:cNvSpPr/>
                  <p:nvPr/>
                </p:nvSpPr>
                <p:spPr>
                  <a:xfrm>
                    <a:off x="1156901" y="5537903"/>
                    <a:ext cx="355600" cy="206025"/>
                  </a:xfrm>
                  <a:prstGeom prst="roundRect">
                    <a:avLst/>
                  </a:prstGeom>
                  <a:solidFill>
                    <a:schemeClr val="accent5">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6" name="ZoneTexte 115"/>
                  <p:cNvSpPr txBox="1"/>
                  <p:nvPr/>
                </p:nvSpPr>
                <p:spPr>
                  <a:xfrm>
                    <a:off x="820149" y="5255142"/>
                    <a:ext cx="1059451" cy="307777"/>
                  </a:xfrm>
                  <a:prstGeom prst="rect">
                    <a:avLst/>
                  </a:prstGeom>
                  <a:noFill/>
                </p:spPr>
                <p:txBody>
                  <a:bodyPr wrap="square" rtlCol="0">
                    <a:spAutoFit/>
                  </a:bodyPr>
                  <a:lstStyle/>
                  <a:p>
                    <a:r>
                      <a:rPr lang="fr-FR" sz="1400" b="1" dirty="0"/>
                      <a:t>REFERENCE</a:t>
                    </a:r>
                  </a:p>
                </p:txBody>
              </p:sp>
            </p:grpSp>
            <p:grpSp>
              <p:nvGrpSpPr>
                <p:cNvPr id="108" name="Grouper 107"/>
                <p:cNvGrpSpPr/>
                <p:nvPr/>
              </p:nvGrpSpPr>
              <p:grpSpPr>
                <a:xfrm>
                  <a:off x="979100" y="6171430"/>
                  <a:ext cx="720000" cy="216000"/>
                  <a:chOff x="979100" y="6171430"/>
                  <a:chExt cx="720000" cy="216000"/>
                </a:xfrm>
              </p:grpSpPr>
              <p:sp>
                <p:nvSpPr>
                  <p:cNvPr id="109" name="Rectangle 108"/>
                  <p:cNvSpPr/>
                  <p:nvPr/>
                </p:nvSpPr>
                <p:spPr>
                  <a:xfrm>
                    <a:off x="979100" y="6240709"/>
                    <a:ext cx="720000" cy="45719"/>
                  </a:xfrm>
                  <a:prstGeom prst="rect">
                    <a:avLst/>
                  </a:prstGeom>
                  <a:solidFill>
                    <a:srgbClr val="F26A70"/>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0" name="Rectangle à coins arrondis 109"/>
                  <p:cNvSpPr/>
                  <p:nvPr/>
                </p:nvSpPr>
                <p:spPr>
                  <a:xfrm>
                    <a:off x="1156901" y="6171431"/>
                    <a:ext cx="355600" cy="206025"/>
                  </a:xfrm>
                  <a:prstGeom prst="roundRect">
                    <a:avLst/>
                  </a:prstGeom>
                  <a:solidFill>
                    <a:schemeClr val="accent5">
                      <a:lumMod val="75000"/>
                      <a:alpha val="69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1" name="Rectangle à coins arrondis 110"/>
                  <p:cNvSpPr/>
                  <p:nvPr/>
                </p:nvSpPr>
                <p:spPr>
                  <a:xfrm>
                    <a:off x="1296603" y="6171430"/>
                    <a:ext cx="71997" cy="216000"/>
                  </a:xfrm>
                  <a:prstGeom prst="roundRect">
                    <a:avLst/>
                  </a:prstGeom>
                  <a:solidFill>
                    <a:srgbClr val="FF0000">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2" name="Rectangle à coins arrondis 111"/>
                  <p:cNvSpPr/>
                  <p:nvPr/>
                </p:nvSpPr>
                <p:spPr>
                  <a:xfrm>
                    <a:off x="1598401" y="6171430"/>
                    <a:ext cx="71997" cy="216000"/>
                  </a:xfrm>
                  <a:prstGeom prst="roundRect">
                    <a:avLst/>
                  </a:prstGeom>
                  <a:solidFill>
                    <a:srgbClr val="FF0000">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sp>
            <p:nvSpPr>
              <p:cNvPr id="105" name="Ellipse 104"/>
              <p:cNvSpPr/>
              <p:nvPr/>
            </p:nvSpPr>
            <p:spPr>
              <a:xfrm rot="3822581">
                <a:off x="3212857" y="4906805"/>
                <a:ext cx="413298" cy="42538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6" name="Flèche vers le bas 105"/>
              <p:cNvSpPr/>
              <p:nvPr/>
            </p:nvSpPr>
            <p:spPr>
              <a:xfrm rot="5274362">
                <a:off x="2806416" y="5010545"/>
                <a:ext cx="398956" cy="187920"/>
              </a:xfrm>
              <a:prstGeom prst="downArrow">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117" name="Grouper 116"/>
            <p:cNvGrpSpPr/>
            <p:nvPr/>
          </p:nvGrpSpPr>
          <p:grpSpPr>
            <a:xfrm>
              <a:off x="6945365" y="905709"/>
              <a:ext cx="1358893" cy="1331956"/>
              <a:chOff x="7326365" y="1350209"/>
              <a:chExt cx="1358893" cy="1331956"/>
            </a:xfrm>
          </p:grpSpPr>
          <p:pic>
            <p:nvPicPr>
              <p:cNvPr id="118" name="Image 117"/>
              <p:cNvPicPr>
                <a:picLocks noChangeAspect="1"/>
              </p:cNvPicPr>
              <p:nvPr/>
            </p:nvPicPr>
            <p:blipFill>
              <a:blip r:embed="rId3">
                <a:clrChange>
                  <a:clrFrom>
                    <a:srgbClr val="FFFFFF"/>
                  </a:clrFrom>
                  <a:clrTo>
                    <a:srgbClr val="FFFFFF">
                      <a:alpha val="0"/>
                    </a:srgbClr>
                  </a:clrTo>
                </a:clrChange>
              </a:blip>
              <a:stretch>
                <a:fillRect/>
              </a:stretch>
            </p:blipFill>
            <p:spPr>
              <a:xfrm>
                <a:off x="8026515" y="2059618"/>
                <a:ext cx="444500" cy="528246"/>
              </a:xfrm>
              <a:prstGeom prst="rect">
                <a:avLst/>
              </a:prstGeom>
            </p:spPr>
          </p:pic>
          <p:pic>
            <p:nvPicPr>
              <p:cNvPr id="119" name="Image 118"/>
              <p:cNvPicPr>
                <a:picLocks noChangeAspect="1"/>
              </p:cNvPicPr>
              <p:nvPr/>
            </p:nvPicPr>
            <p:blipFill>
              <a:blip r:embed="rId3">
                <a:clrChange>
                  <a:clrFrom>
                    <a:srgbClr val="FFFFFF"/>
                  </a:clrFrom>
                  <a:clrTo>
                    <a:srgbClr val="FFFFFF">
                      <a:alpha val="0"/>
                    </a:srgbClr>
                  </a:clrTo>
                </a:clrChange>
              </a:blip>
              <a:stretch>
                <a:fillRect/>
              </a:stretch>
            </p:blipFill>
            <p:spPr>
              <a:xfrm rot="18500202">
                <a:off x="7561974" y="2001519"/>
                <a:ext cx="444500" cy="528246"/>
              </a:xfrm>
              <a:prstGeom prst="rect">
                <a:avLst/>
              </a:prstGeom>
            </p:spPr>
          </p:pic>
          <p:pic>
            <p:nvPicPr>
              <p:cNvPr id="120" name="Image 119"/>
              <p:cNvPicPr>
                <a:picLocks noChangeAspect="1"/>
              </p:cNvPicPr>
              <p:nvPr/>
            </p:nvPicPr>
            <p:blipFill>
              <a:blip r:embed="rId3">
                <a:clrChange>
                  <a:clrFrom>
                    <a:srgbClr val="FFFFFF"/>
                  </a:clrFrom>
                  <a:clrTo>
                    <a:srgbClr val="FFFFFF">
                      <a:alpha val="0"/>
                    </a:srgbClr>
                  </a:clrTo>
                </a:clrChange>
              </a:blip>
              <a:stretch>
                <a:fillRect/>
              </a:stretch>
            </p:blipFill>
            <p:spPr>
              <a:xfrm rot="21429395">
                <a:off x="7714374" y="2153919"/>
                <a:ext cx="444500" cy="528246"/>
              </a:xfrm>
              <a:prstGeom prst="rect">
                <a:avLst/>
              </a:prstGeom>
            </p:spPr>
          </p:pic>
          <p:pic>
            <p:nvPicPr>
              <p:cNvPr id="121" name="Image 120"/>
              <p:cNvPicPr>
                <a:picLocks noChangeAspect="1"/>
              </p:cNvPicPr>
              <p:nvPr/>
            </p:nvPicPr>
            <p:blipFill>
              <a:blip r:embed="rId3">
                <a:clrChange>
                  <a:clrFrom>
                    <a:srgbClr val="FFFFFF"/>
                  </a:clrFrom>
                  <a:clrTo>
                    <a:srgbClr val="FFFFFF">
                      <a:alpha val="0"/>
                    </a:srgbClr>
                  </a:clrTo>
                </a:clrChange>
              </a:blip>
              <a:stretch>
                <a:fillRect/>
              </a:stretch>
            </p:blipFill>
            <p:spPr>
              <a:xfrm rot="18932171">
                <a:off x="7730458" y="1617959"/>
                <a:ext cx="444500" cy="528246"/>
              </a:xfrm>
              <a:prstGeom prst="rect">
                <a:avLst/>
              </a:prstGeom>
            </p:spPr>
          </p:pic>
          <p:pic>
            <p:nvPicPr>
              <p:cNvPr id="122" name="Image 121"/>
              <p:cNvPicPr>
                <a:picLocks noChangeAspect="1"/>
              </p:cNvPicPr>
              <p:nvPr/>
            </p:nvPicPr>
            <p:blipFill>
              <a:blip r:embed="rId3">
                <a:clrChange>
                  <a:clrFrom>
                    <a:srgbClr val="FFFFFF"/>
                  </a:clrFrom>
                  <a:clrTo>
                    <a:srgbClr val="FFFFFF">
                      <a:alpha val="0"/>
                    </a:srgbClr>
                  </a:clrTo>
                </a:clrChange>
              </a:blip>
              <a:stretch>
                <a:fillRect/>
              </a:stretch>
            </p:blipFill>
            <p:spPr>
              <a:xfrm rot="1956579">
                <a:off x="7970536" y="1604830"/>
                <a:ext cx="444500" cy="528246"/>
              </a:xfrm>
              <a:prstGeom prst="rect">
                <a:avLst/>
              </a:prstGeom>
            </p:spPr>
          </p:pic>
          <p:pic>
            <p:nvPicPr>
              <p:cNvPr id="123" name="Image 122"/>
              <p:cNvPicPr>
                <a:picLocks noChangeAspect="1"/>
              </p:cNvPicPr>
              <p:nvPr/>
            </p:nvPicPr>
            <p:blipFill>
              <a:blip r:embed="rId3">
                <a:clrChange>
                  <a:clrFrom>
                    <a:srgbClr val="FFFFFF"/>
                  </a:clrFrom>
                  <a:clrTo>
                    <a:srgbClr val="FFFFFF">
                      <a:alpha val="0"/>
                    </a:srgbClr>
                  </a:clrTo>
                </a:clrChange>
              </a:blip>
              <a:stretch>
                <a:fillRect/>
              </a:stretch>
            </p:blipFill>
            <p:spPr>
              <a:xfrm rot="18011133">
                <a:off x="7368238" y="1432315"/>
                <a:ext cx="444500" cy="528246"/>
              </a:xfrm>
              <a:prstGeom prst="rect">
                <a:avLst/>
              </a:prstGeom>
            </p:spPr>
          </p:pic>
          <p:pic>
            <p:nvPicPr>
              <p:cNvPr id="124" name="Image 123"/>
              <p:cNvPicPr>
                <a:picLocks noChangeAspect="1"/>
              </p:cNvPicPr>
              <p:nvPr/>
            </p:nvPicPr>
            <p:blipFill>
              <a:blip r:embed="rId3">
                <a:clrChange>
                  <a:clrFrom>
                    <a:srgbClr val="FFFFFF"/>
                  </a:clrFrom>
                  <a:clrTo>
                    <a:srgbClr val="FFFFFF">
                      <a:alpha val="0"/>
                    </a:srgbClr>
                  </a:clrTo>
                </a:clrChange>
              </a:blip>
              <a:stretch>
                <a:fillRect/>
              </a:stretch>
            </p:blipFill>
            <p:spPr>
              <a:xfrm rot="3085254">
                <a:off x="7832559" y="1308336"/>
                <a:ext cx="444500" cy="528246"/>
              </a:xfrm>
              <a:prstGeom prst="rect">
                <a:avLst/>
              </a:prstGeom>
            </p:spPr>
          </p:pic>
          <p:pic>
            <p:nvPicPr>
              <p:cNvPr id="125" name="Image 124"/>
              <p:cNvPicPr>
                <a:picLocks noChangeAspect="1"/>
              </p:cNvPicPr>
              <p:nvPr/>
            </p:nvPicPr>
            <p:blipFill>
              <a:blip r:embed="rId3">
                <a:clrChange>
                  <a:clrFrom>
                    <a:srgbClr val="FFFFFF"/>
                  </a:clrFrom>
                  <a:clrTo>
                    <a:srgbClr val="FFFFFF">
                      <a:alpha val="0"/>
                    </a:srgbClr>
                  </a:clrTo>
                </a:clrChange>
              </a:blip>
              <a:stretch>
                <a:fillRect/>
              </a:stretch>
            </p:blipFill>
            <p:spPr>
              <a:xfrm rot="19492137">
                <a:off x="8240758" y="1472248"/>
                <a:ext cx="444500" cy="528246"/>
              </a:xfrm>
              <a:prstGeom prst="rect">
                <a:avLst/>
              </a:prstGeom>
            </p:spPr>
          </p:pic>
        </p:grpSp>
        <p:sp>
          <p:nvSpPr>
            <p:cNvPr id="126" name="ZoneTexte 125"/>
            <p:cNvSpPr txBox="1"/>
            <p:nvPr/>
          </p:nvSpPr>
          <p:spPr>
            <a:xfrm rot="16200000">
              <a:off x="6015410" y="3380778"/>
              <a:ext cx="4884201" cy="307777"/>
            </a:xfrm>
            <a:prstGeom prst="rect">
              <a:avLst/>
            </a:prstGeom>
            <a:noFill/>
            <a:ln>
              <a:noFill/>
            </a:ln>
            <a:effectLst/>
          </p:spPr>
          <p:txBody>
            <a:bodyPr wrap="square" rtlCol="0">
              <a:spAutoFit/>
            </a:bodyPr>
            <a:lstStyle/>
            <a:p>
              <a:pPr algn="r"/>
              <a:r>
                <a:rPr lang="fr-FR" sz="1400" b="1" dirty="0">
                  <a:solidFill>
                    <a:schemeClr val="bg1">
                      <a:lumMod val="50000"/>
                    </a:schemeClr>
                  </a:solidFill>
                </a:rPr>
                <a:t>CYTOGENETIC DETECTION</a:t>
              </a:r>
            </a:p>
          </p:txBody>
        </p:sp>
        <p:cxnSp>
          <p:nvCxnSpPr>
            <p:cNvPr id="127" name="Connecteur droit avec flèche 126"/>
            <p:cNvCxnSpPr/>
            <p:nvPr/>
          </p:nvCxnSpPr>
          <p:spPr>
            <a:xfrm flipH="1" flipV="1">
              <a:off x="1728085" y="6344389"/>
              <a:ext cx="6587988" cy="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28" name="ZoneTexte 127"/>
            <p:cNvSpPr txBox="1"/>
            <p:nvPr/>
          </p:nvSpPr>
          <p:spPr>
            <a:xfrm>
              <a:off x="1696266" y="6328658"/>
              <a:ext cx="4884201" cy="307777"/>
            </a:xfrm>
            <a:prstGeom prst="rect">
              <a:avLst/>
            </a:prstGeom>
            <a:noFill/>
            <a:ln>
              <a:noFill/>
            </a:ln>
            <a:effectLst/>
          </p:spPr>
          <p:txBody>
            <a:bodyPr wrap="square" rtlCol="0">
              <a:spAutoFit/>
            </a:bodyPr>
            <a:lstStyle/>
            <a:p>
              <a:r>
                <a:rPr lang="fr-FR" sz="1400" b="1" dirty="0">
                  <a:solidFill>
                    <a:schemeClr val="bg1">
                      <a:lumMod val="50000"/>
                    </a:schemeClr>
                  </a:solidFill>
                </a:rPr>
                <a:t>MOLECULAR GENETIC DETECTION</a:t>
              </a:r>
            </a:p>
          </p:txBody>
        </p:sp>
        <p:cxnSp>
          <p:nvCxnSpPr>
            <p:cNvPr id="129" name="Connecteur droit avec flèche 128"/>
            <p:cNvCxnSpPr/>
            <p:nvPr/>
          </p:nvCxnSpPr>
          <p:spPr>
            <a:xfrm flipH="1" flipV="1">
              <a:off x="8326810" y="1056214"/>
              <a:ext cx="0" cy="529199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30" name="Rectangle 129"/>
          <p:cNvSpPr/>
          <p:nvPr/>
        </p:nvSpPr>
        <p:spPr>
          <a:xfrm>
            <a:off x="854991" y="1049534"/>
            <a:ext cx="8034398" cy="1015663"/>
          </a:xfrm>
          <a:prstGeom prst="rect">
            <a:avLst/>
          </a:prstGeom>
        </p:spPr>
        <p:txBody>
          <a:bodyPr wrap="square">
            <a:spAutoFit/>
          </a:bodyPr>
          <a:lstStyle/>
          <a:p>
            <a:pPr algn="just"/>
            <a:r>
              <a:rPr lang="fr-FR" sz="2400" b="1" dirty="0" err="1">
                <a:latin typeface="Avenir Book"/>
                <a:cs typeface="Avenir Book"/>
              </a:rPr>
              <a:t>Genomic</a:t>
            </a:r>
            <a:r>
              <a:rPr lang="fr-FR" sz="2400" b="1" dirty="0">
                <a:latin typeface="Avenir Book"/>
                <a:cs typeface="Avenir Book"/>
              </a:rPr>
              <a:t> Structural Variations (SV)</a:t>
            </a:r>
          </a:p>
          <a:p>
            <a:pPr algn="just"/>
            <a:endParaRPr lang="fr-FR" dirty="0">
              <a:latin typeface="Avenir Book"/>
              <a:cs typeface="Avenir Book"/>
            </a:endParaRPr>
          </a:p>
          <a:p>
            <a:pPr algn="just"/>
            <a:endParaRPr lang="fr-FR" dirty="0">
              <a:latin typeface="Avenir Book"/>
              <a:cs typeface="Avenir Book"/>
            </a:endParaRPr>
          </a:p>
        </p:txBody>
      </p:sp>
    </p:spTree>
    <p:extLst>
      <p:ext uri="{BB962C8B-B14F-4D97-AF65-F5344CB8AC3E}">
        <p14:creationId xmlns:p14="http://schemas.microsoft.com/office/powerpoint/2010/main" val="3407093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893648"/>
          </a:xfrm>
          <a:prstGeom prst="rect">
            <a:avLst/>
          </a:prstGeom>
        </p:spPr>
        <p:txBody>
          <a:bodyPr wrap="square">
            <a:spAutoFit/>
          </a:bodyPr>
          <a:lstStyle/>
          <a:p>
            <a:pPr algn="just"/>
            <a:r>
              <a:rPr lang="fr-FR" sz="2400" b="1" dirty="0">
                <a:latin typeface="Avenir Book"/>
                <a:cs typeface="Avenir Book"/>
              </a:rPr>
              <a:t>Classification</a:t>
            </a:r>
          </a:p>
          <a:p>
            <a:pPr algn="just"/>
            <a:endParaRPr lang="fr-FR" dirty="0">
              <a:latin typeface="Avenir Book"/>
              <a:cs typeface="Avenir Book"/>
            </a:endParaRPr>
          </a:p>
          <a:p>
            <a:pPr algn="just"/>
            <a:endParaRPr lang="fr-FR" dirty="0">
              <a:latin typeface="Avenir Book"/>
              <a:cs typeface="Avenir Book"/>
            </a:endParaRPr>
          </a:p>
          <a:p>
            <a:pPr marL="285750" indent="-285750" algn="just">
              <a:buFont typeface="Wingdings" charset="0"/>
              <a:buChar char=""/>
            </a:pPr>
            <a:r>
              <a:rPr lang="fr-FR" b="1" dirty="0" err="1">
                <a:solidFill>
                  <a:srgbClr val="D4350D"/>
                </a:solidFill>
                <a:latin typeface="Avenir Book"/>
                <a:cs typeface="Avenir Book"/>
              </a:rPr>
              <a:t>Chromosomal</a:t>
            </a:r>
            <a:r>
              <a:rPr lang="fr-FR" b="1" dirty="0">
                <a:solidFill>
                  <a:srgbClr val="D4350D"/>
                </a:solidFill>
                <a:latin typeface="Avenir Book"/>
                <a:cs typeface="Avenir Book"/>
              </a:rPr>
              <a:t> mutations</a:t>
            </a:r>
            <a:r>
              <a:rPr lang="fr-FR" b="1" dirty="0">
                <a:latin typeface="Avenir Book"/>
                <a:cs typeface="Avenir Book"/>
              </a:rPr>
              <a:t>: </a:t>
            </a:r>
          </a:p>
          <a:p>
            <a:pPr algn="just"/>
            <a:r>
              <a:rPr lang="fr-FR" dirty="0">
                <a:latin typeface="Avenir Book"/>
                <a:cs typeface="Avenir Book"/>
              </a:rPr>
              <a:t>Affects </a:t>
            </a:r>
            <a:r>
              <a:rPr lang="fr-FR" dirty="0" err="1">
                <a:latin typeface="Avenir Book"/>
                <a:cs typeface="Avenir Book"/>
              </a:rPr>
              <a:t>entire</a:t>
            </a:r>
            <a:r>
              <a:rPr lang="fr-FR" dirty="0">
                <a:latin typeface="Avenir Book"/>
                <a:cs typeface="Avenir Book"/>
              </a:rPr>
              <a:t> chromosomes or </a:t>
            </a:r>
            <a:r>
              <a:rPr lang="fr-FR" dirty="0" err="1">
                <a:latin typeface="Avenir Book"/>
                <a:cs typeface="Avenir Book"/>
              </a:rPr>
              <a:t>entire</a:t>
            </a:r>
            <a:r>
              <a:rPr lang="fr-FR" dirty="0">
                <a:latin typeface="Avenir Book"/>
                <a:cs typeface="Avenir Book"/>
              </a:rPr>
              <a:t> portions of </a:t>
            </a:r>
            <a:r>
              <a:rPr lang="fr-FR" dirty="0" err="1">
                <a:latin typeface="Avenir Book"/>
                <a:cs typeface="Avenir Book"/>
              </a:rPr>
              <a:t>it</a:t>
            </a:r>
            <a:r>
              <a:rPr lang="fr-FR" dirty="0">
                <a:latin typeface="Avenir Book"/>
                <a:cs typeface="Avenir Book"/>
              </a:rPr>
              <a:t>. </a:t>
            </a:r>
            <a:r>
              <a:rPr lang="fr-FR" dirty="0" err="1">
                <a:latin typeface="Avenir Book"/>
                <a:cs typeface="Avenir Book"/>
              </a:rPr>
              <a:t>Sometimes</a:t>
            </a:r>
            <a:r>
              <a:rPr lang="fr-FR" dirty="0">
                <a:latin typeface="Avenir Book"/>
                <a:cs typeface="Avenir Book"/>
              </a:rPr>
              <a:t> </a:t>
            </a:r>
            <a:r>
              <a:rPr lang="fr-FR" dirty="0" err="1">
                <a:latin typeface="Avenir Book"/>
                <a:cs typeface="Avenir Book"/>
              </a:rPr>
              <a:t>called</a:t>
            </a:r>
            <a:r>
              <a:rPr lang="fr-FR" dirty="0">
                <a:latin typeface="Avenir Book"/>
                <a:cs typeface="Avenir Book"/>
              </a:rPr>
              <a:t> segmental mutations</a:t>
            </a:r>
          </a:p>
          <a:p>
            <a:pPr algn="just"/>
            <a:endParaRPr lang="fr-FR" dirty="0">
              <a:latin typeface="Avenir Book"/>
              <a:cs typeface="Avenir Book"/>
            </a:endParaRPr>
          </a:p>
          <a:p>
            <a:pPr marL="285750" indent="-285750" algn="just">
              <a:buFont typeface="Wingdings" charset="0"/>
              <a:buChar char=""/>
            </a:pPr>
            <a:r>
              <a:rPr lang="fr-FR" b="1" dirty="0">
                <a:solidFill>
                  <a:srgbClr val="D4350D"/>
                </a:solidFill>
                <a:latin typeface="Avenir Book"/>
                <a:cs typeface="Avenir Book"/>
              </a:rPr>
              <a:t>Point mutations</a:t>
            </a:r>
            <a:r>
              <a:rPr lang="fr-FR" dirty="0">
                <a:latin typeface="Avenir Book"/>
                <a:cs typeface="Avenir Book"/>
              </a:rPr>
              <a:t>: </a:t>
            </a:r>
          </a:p>
          <a:p>
            <a:pPr algn="just"/>
            <a:r>
              <a:rPr lang="fr-FR" dirty="0">
                <a:latin typeface="Avenir Book"/>
                <a:cs typeface="Avenir Book"/>
              </a:rPr>
              <a:t>Affects 1 or few base-pairs. </a:t>
            </a:r>
            <a:r>
              <a:rPr lang="fr-FR" dirty="0" err="1">
                <a:latin typeface="Avenir Book"/>
                <a:cs typeface="Avenir Book"/>
              </a:rPr>
              <a:t>Consists</a:t>
            </a:r>
            <a:r>
              <a:rPr lang="fr-FR" dirty="0">
                <a:latin typeface="Avenir Book"/>
                <a:cs typeface="Avenir Book"/>
              </a:rPr>
              <a:t> of </a:t>
            </a:r>
          </a:p>
          <a:p>
            <a:pPr algn="just"/>
            <a:endParaRPr lang="fr-FR" b="1" dirty="0">
              <a:latin typeface="Avenir Book"/>
              <a:cs typeface="Avenir Book"/>
            </a:endParaRPr>
          </a:p>
          <a:p>
            <a:pPr marL="285750" indent="-285750" algn="just">
              <a:buFontTx/>
              <a:buChar char="-"/>
            </a:pPr>
            <a:r>
              <a:rPr lang="fr-FR" b="1" dirty="0">
                <a:latin typeface="Avenir Book"/>
                <a:cs typeface="Avenir Book"/>
              </a:rPr>
              <a:t>Substitutions </a:t>
            </a:r>
            <a:r>
              <a:rPr lang="fr-FR" dirty="0">
                <a:latin typeface="Avenir Book"/>
                <a:cs typeface="Avenir Book"/>
              </a:rPr>
              <a:t>: change of 1 or few </a:t>
            </a:r>
            <a:r>
              <a:rPr lang="fr-FR" dirty="0" err="1">
                <a:latin typeface="Avenir Book"/>
                <a:cs typeface="Avenir Book"/>
              </a:rPr>
              <a:t>nucleotides</a:t>
            </a:r>
            <a:r>
              <a:rPr lang="fr-FR" dirty="0">
                <a:latin typeface="Avenir Book"/>
                <a:cs typeface="Avenir Book"/>
              </a:rPr>
              <a:t> in an </a:t>
            </a:r>
            <a:r>
              <a:rPr lang="fr-FR" dirty="0" err="1">
                <a:latin typeface="Avenir Book"/>
                <a:cs typeface="Avenir Book"/>
              </a:rPr>
              <a:t>existing</a:t>
            </a:r>
            <a:r>
              <a:rPr lang="fr-FR" dirty="0">
                <a:latin typeface="Avenir Book"/>
                <a:cs typeface="Avenir Book"/>
              </a:rPr>
              <a:t> </a:t>
            </a:r>
            <a:r>
              <a:rPr lang="fr-FR" dirty="0" err="1">
                <a:latin typeface="Avenir Book"/>
                <a:cs typeface="Avenir Book"/>
              </a:rPr>
              <a:t>sequence</a:t>
            </a:r>
            <a:endParaRPr lang="fr-FR" dirty="0">
              <a:latin typeface="Avenir Book"/>
              <a:cs typeface="Avenir Book"/>
            </a:endParaRPr>
          </a:p>
          <a:p>
            <a:pPr marL="285750" indent="-285750" algn="just">
              <a:buFontTx/>
              <a:buChar char="-"/>
            </a:pPr>
            <a:r>
              <a:rPr lang="fr-FR" b="1" dirty="0">
                <a:latin typeface="Avenir Book"/>
                <a:cs typeface="Avenir Book"/>
              </a:rPr>
              <a:t>Insertions</a:t>
            </a:r>
            <a:r>
              <a:rPr lang="fr-FR" dirty="0">
                <a:latin typeface="Avenir Book"/>
                <a:cs typeface="Avenir Book"/>
              </a:rPr>
              <a:t>: addition of 1 or few </a:t>
            </a:r>
            <a:r>
              <a:rPr lang="fr-FR" dirty="0" err="1">
                <a:latin typeface="Avenir Book"/>
                <a:cs typeface="Avenir Book"/>
              </a:rPr>
              <a:t>nucleotides</a:t>
            </a:r>
            <a:r>
              <a:rPr lang="fr-FR" dirty="0">
                <a:latin typeface="Avenir Book"/>
                <a:cs typeface="Avenir Book"/>
              </a:rPr>
              <a:t> in an </a:t>
            </a:r>
            <a:r>
              <a:rPr lang="fr-FR" dirty="0" err="1">
                <a:latin typeface="Avenir Book"/>
                <a:cs typeface="Avenir Book"/>
              </a:rPr>
              <a:t>existing</a:t>
            </a:r>
            <a:r>
              <a:rPr lang="fr-FR" dirty="0">
                <a:latin typeface="Avenir Book"/>
                <a:cs typeface="Avenir Book"/>
              </a:rPr>
              <a:t> </a:t>
            </a:r>
            <a:r>
              <a:rPr lang="fr-FR" dirty="0" err="1">
                <a:latin typeface="Avenir Book"/>
                <a:cs typeface="Avenir Book"/>
              </a:rPr>
              <a:t>sequence</a:t>
            </a:r>
            <a:endParaRPr lang="fr-FR" dirty="0">
              <a:latin typeface="Avenir Book"/>
              <a:cs typeface="Avenir Book"/>
            </a:endParaRPr>
          </a:p>
          <a:p>
            <a:pPr marL="285750" indent="-285750" algn="just">
              <a:buFontTx/>
              <a:buChar char="-"/>
            </a:pPr>
            <a:r>
              <a:rPr lang="fr-FR" b="1" dirty="0" err="1">
                <a:latin typeface="Avenir Book"/>
                <a:cs typeface="Avenir Book"/>
              </a:rPr>
              <a:t>Deletions</a:t>
            </a:r>
            <a:r>
              <a:rPr lang="fr-FR" dirty="0">
                <a:latin typeface="Avenir Book"/>
                <a:cs typeface="Avenir Book"/>
              </a:rPr>
              <a:t>: </a:t>
            </a:r>
            <a:r>
              <a:rPr lang="fr-FR" dirty="0" err="1">
                <a:latin typeface="Avenir Book"/>
                <a:cs typeface="Avenir Book"/>
              </a:rPr>
              <a:t>loss</a:t>
            </a:r>
            <a:r>
              <a:rPr lang="fr-FR" dirty="0">
                <a:latin typeface="Avenir Book"/>
                <a:cs typeface="Avenir Book"/>
              </a:rPr>
              <a:t> of 1 or few </a:t>
            </a:r>
            <a:r>
              <a:rPr lang="fr-FR" dirty="0" err="1">
                <a:latin typeface="Avenir Book"/>
                <a:cs typeface="Avenir Book"/>
              </a:rPr>
              <a:t>nucleotidesin</a:t>
            </a:r>
            <a:r>
              <a:rPr lang="fr-FR" dirty="0">
                <a:latin typeface="Avenir Book"/>
                <a:cs typeface="Avenir Book"/>
              </a:rPr>
              <a:t> an </a:t>
            </a:r>
            <a:r>
              <a:rPr lang="fr-FR" dirty="0" err="1">
                <a:latin typeface="Avenir Book"/>
                <a:cs typeface="Avenir Book"/>
              </a:rPr>
              <a:t>existing</a:t>
            </a:r>
            <a:r>
              <a:rPr lang="fr-FR" dirty="0">
                <a:latin typeface="Avenir Book"/>
                <a:cs typeface="Avenir Book"/>
              </a:rPr>
              <a:t> </a:t>
            </a:r>
            <a:r>
              <a:rPr lang="fr-FR" dirty="0" err="1">
                <a:latin typeface="Avenir Book"/>
                <a:cs typeface="Avenir Book"/>
              </a:rPr>
              <a:t>sequence</a:t>
            </a:r>
            <a:endParaRPr lang="fr-FR" dirty="0">
              <a:latin typeface="Avenir Book"/>
              <a:cs typeface="Avenir Book"/>
            </a:endParaRPr>
          </a:p>
          <a:p>
            <a:pPr marL="285750" indent="-285750" algn="just">
              <a:buFontTx/>
              <a:buChar char="-"/>
            </a:pPr>
            <a:endParaRPr lang="fr-FR" dirty="0">
              <a:latin typeface="Avenir Book"/>
              <a:cs typeface="Avenir Book"/>
            </a:endParaRPr>
          </a:p>
          <a:p>
            <a:pPr marL="285750" indent="-285750" algn="just">
              <a:buFont typeface="Wingdings" charset="0"/>
              <a:buChar char=""/>
            </a:pPr>
            <a:endParaRPr lang="fr-FR"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p:txBody>
      </p:sp>
      <p:sp>
        <p:nvSpPr>
          <p:cNvPr id="10" name="Rectangle 9"/>
          <p:cNvSpPr/>
          <p:nvPr/>
        </p:nvSpPr>
        <p:spPr>
          <a:xfrm>
            <a:off x="7435186" y="6546011"/>
            <a:ext cx="1699504" cy="246221"/>
          </a:xfrm>
          <a:prstGeom prst="rect">
            <a:avLst/>
          </a:prstGeom>
        </p:spPr>
        <p:txBody>
          <a:bodyPr wrap="none">
            <a:spAutoFit/>
          </a:bodyPr>
          <a:lstStyle/>
          <a:p>
            <a:pPr algn="r"/>
            <a:r>
              <a:rPr lang="fr-FR" sz="1000" dirty="0" err="1"/>
              <a:t>Adapted</a:t>
            </a:r>
            <a:r>
              <a:rPr lang="fr-FR" sz="1000" dirty="0"/>
              <a:t> </a:t>
            </a:r>
            <a:r>
              <a:rPr lang="fr-FR" sz="1000" dirty="0" err="1"/>
              <a:t>from</a:t>
            </a:r>
            <a:r>
              <a:rPr lang="fr-FR" sz="1000" dirty="0"/>
              <a:t> web </a:t>
            </a:r>
            <a:r>
              <a:rPr lang="fr-FR" sz="1000" dirty="0" err="1"/>
              <a:t>resources</a:t>
            </a:r>
            <a:endParaRPr lang="fr-FR" sz="1000" dirty="0"/>
          </a:p>
        </p:txBody>
      </p:sp>
    </p:spTree>
    <p:extLst>
      <p:ext uri="{BB962C8B-B14F-4D97-AF65-F5344CB8AC3E}">
        <p14:creationId xmlns:p14="http://schemas.microsoft.com/office/powerpoint/2010/main" val="1374952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893648"/>
          </a:xfrm>
          <a:prstGeom prst="rect">
            <a:avLst/>
          </a:prstGeom>
        </p:spPr>
        <p:txBody>
          <a:bodyPr wrap="square">
            <a:spAutoFit/>
          </a:bodyPr>
          <a:lstStyle/>
          <a:p>
            <a:pPr algn="just"/>
            <a:r>
              <a:rPr lang="fr-FR" sz="2400" b="1" dirty="0">
                <a:latin typeface="Avenir Book"/>
                <a:cs typeface="Avenir Book"/>
              </a:rPr>
              <a:t>Substitutions</a:t>
            </a:r>
          </a:p>
          <a:p>
            <a:pPr algn="just"/>
            <a:endParaRPr lang="fr-FR"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a:p>
            <a:pPr marL="285750" indent="-285750" algn="just">
              <a:buFont typeface="Wingdings" charset="0"/>
              <a:buChar char=""/>
            </a:pPr>
            <a:r>
              <a:rPr lang="fr-FR" b="1" dirty="0">
                <a:solidFill>
                  <a:srgbClr val="D4350D"/>
                </a:solidFill>
                <a:latin typeface="Avenir Book"/>
                <a:cs typeface="Avenir Book"/>
              </a:rPr>
              <a:t>Transition</a:t>
            </a:r>
            <a:r>
              <a:rPr lang="fr-FR" b="1" dirty="0">
                <a:latin typeface="Avenir Book"/>
                <a:cs typeface="Avenir Book"/>
              </a:rPr>
              <a:t> </a:t>
            </a:r>
          </a:p>
          <a:p>
            <a:pPr algn="just"/>
            <a:r>
              <a:rPr lang="fr-FR" b="1" dirty="0">
                <a:latin typeface="Avenir Book"/>
                <a:cs typeface="Avenir Book"/>
              </a:rPr>
              <a:t>Substitution of a </a:t>
            </a:r>
          </a:p>
          <a:p>
            <a:pPr algn="just"/>
            <a:r>
              <a:rPr lang="fr-FR" b="1" dirty="0">
                <a:latin typeface="Avenir Book"/>
                <a:cs typeface="Avenir Book"/>
              </a:rPr>
              <a:t>(Pyrimidine </a:t>
            </a:r>
            <a:r>
              <a:rPr lang="fr-FR" b="1" dirty="0">
                <a:latin typeface="Avenir Book"/>
                <a:cs typeface="Avenir Book"/>
                <a:sym typeface="Wingdings"/>
              </a:rPr>
              <a:t> Pyrimidine) </a:t>
            </a:r>
          </a:p>
          <a:p>
            <a:pPr algn="just"/>
            <a:r>
              <a:rPr lang="fr-FR" b="1" dirty="0">
                <a:latin typeface="Avenir Book"/>
                <a:cs typeface="Avenir Book"/>
                <a:sym typeface="Wingdings"/>
              </a:rPr>
              <a:t>or (Purine  Purine)</a:t>
            </a:r>
          </a:p>
          <a:p>
            <a:pPr marL="285750" indent="-285750" algn="just">
              <a:buFont typeface="Wingdings" charset="0"/>
              <a:buChar char=""/>
            </a:pPr>
            <a:endParaRPr lang="fr-FR" b="1" dirty="0">
              <a:latin typeface="Avenir Book"/>
              <a:cs typeface="Avenir Book"/>
              <a:sym typeface="Wingdings"/>
            </a:endParaRPr>
          </a:p>
          <a:p>
            <a:pPr marL="285750" indent="-285750" algn="just">
              <a:buFont typeface="Wingdings" charset="0"/>
              <a:buChar char=""/>
            </a:pPr>
            <a:r>
              <a:rPr lang="fr-FR" dirty="0" err="1">
                <a:solidFill>
                  <a:srgbClr val="D4350D"/>
                </a:solidFill>
                <a:latin typeface="Avenir Book"/>
                <a:cs typeface="Avenir Book"/>
                <a:sym typeface="Wingdings"/>
              </a:rPr>
              <a:t>Transversion</a:t>
            </a:r>
            <a:r>
              <a:rPr lang="fr-FR" b="1" dirty="0">
                <a:latin typeface="Avenir Book"/>
                <a:cs typeface="Avenir Book"/>
              </a:rPr>
              <a:t> </a:t>
            </a:r>
          </a:p>
          <a:p>
            <a:pPr algn="just"/>
            <a:r>
              <a:rPr lang="fr-FR" b="1" dirty="0">
                <a:latin typeface="Avenir Book"/>
                <a:cs typeface="Avenir Book"/>
              </a:rPr>
              <a:t>Substitution of a </a:t>
            </a:r>
          </a:p>
          <a:p>
            <a:pPr algn="just"/>
            <a:r>
              <a:rPr lang="fr-FR" b="1" dirty="0">
                <a:latin typeface="Avenir Book"/>
                <a:cs typeface="Avenir Book"/>
              </a:rPr>
              <a:t>(Pyrimidine </a:t>
            </a:r>
            <a:r>
              <a:rPr lang="fr-FR" b="1" dirty="0">
                <a:latin typeface="Avenir Book"/>
                <a:cs typeface="Avenir Book"/>
                <a:sym typeface="Wingdings"/>
              </a:rPr>
              <a:t> Purine) </a:t>
            </a:r>
          </a:p>
          <a:p>
            <a:pPr algn="just"/>
            <a:r>
              <a:rPr lang="fr-FR" b="1" dirty="0">
                <a:latin typeface="Avenir Book"/>
                <a:cs typeface="Avenir Book"/>
                <a:sym typeface="Wingdings"/>
              </a:rPr>
              <a:t>or (Purine  Pyrimidine)</a:t>
            </a:r>
          </a:p>
          <a:p>
            <a:pPr marL="285750" indent="-285750" algn="just">
              <a:buFont typeface="Wingdings" charset="0"/>
              <a:buChar char=""/>
            </a:pPr>
            <a:endParaRPr lang="fr-FR" dirty="0">
              <a:latin typeface="Avenir Book"/>
              <a:cs typeface="Avenir Book"/>
            </a:endParaRPr>
          </a:p>
          <a:p>
            <a:pPr marL="285750" indent="-285750" algn="just">
              <a:buFont typeface="Wingdings" charset="0"/>
              <a:buChar char=""/>
            </a:pPr>
            <a:endParaRPr lang="fr-FR"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p:txBody>
      </p:sp>
      <p:sp>
        <p:nvSpPr>
          <p:cNvPr id="10" name="Rectangle 9"/>
          <p:cNvSpPr/>
          <p:nvPr/>
        </p:nvSpPr>
        <p:spPr>
          <a:xfrm>
            <a:off x="7435186" y="6546011"/>
            <a:ext cx="1699504" cy="246221"/>
          </a:xfrm>
          <a:prstGeom prst="rect">
            <a:avLst/>
          </a:prstGeom>
        </p:spPr>
        <p:txBody>
          <a:bodyPr wrap="none">
            <a:spAutoFit/>
          </a:bodyPr>
          <a:lstStyle/>
          <a:p>
            <a:pPr algn="r"/>
            <a:r>
              <a:rPr lang="fr-FR" sz="1000" dirty="0" err="1"/>
              <a:t>Adapted</a:t>
            </a:r>
            <a:r>
              <a:rPr lang="fr-FR" sz="1000" dirty="0"/>
              <a:t> </a:t>
            </a:r>
            <a:r>
              <a:rPr lang="fr-FR" sz="1000" dirty="0" err="1"/>
              <a:t>from</a:t>
            </a:r>
            <a:r>
              <a:rPr lang="fr-FR" sz="1000" dirty="0"/>
              <a:t> web </a:t>
            </a:r>
            <a:r>
              <a:rPr lang="fr-FR" sz="1000" dirty="0" err="1"/>
              <a:t>resources</a:t>
            </a:r>
            <a:endParaRPr lang="fr-FR" sz="1000" dirty="0"/>
          </a:p>
        </p:txBody>
      </p:sp>
      <p:pic>
        <p:nvPicPr>
          <p:cNvPr id="3" name="Image 2"/>
          <p:cNvPicPr>
            <a:picLocks noChangeAspect="1"/>
          </p:cNvPicPr>
          <p:nvPr/>
        </p:nvPicPr>
        <p:blipFill>
          <a:blip r:embed="rId3"/>
          <a:stretch>
            <a:fillRect/>
          </a:stretch>
        </p:blipFill>
        <p:spPr>
          <a:xfrm>
            <a:off x="3962400" y="2336800"/>
            <a:ext cx="4971432" cy="4046376"/>
          </a:xfrm>
          <a:prstGeom prst="rect">
            <a:avLst/>
          </a:prstGeom>
        </p:spPr>
      </p:pic>
    </p:spTree>
    <p:extLst>
      <p:ext uri="{BB962C8B-B14F-4D97-AF65-F5344CB8AC3E}">
        <p14:creationId xmlns:p14="http://schemas.microsoft.com/office/powerpoint/2010/main" val="948695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Content Placeholder 4"/>
          <p:cNvSpPr txBox="1">
            <a:spLocks/>
          </p:cNvSpPr>
          <p:nvPr/>
        </p:nvSpPr>
        <p:spPr>
          <a:xfrm>
            <a:off x="1126246" y="2687638"/>
            <a:ext cx="7569200" cy="26209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fr-FR" sz="4000" b="1" dirty="0">
                <a:latin typeface="Avenir Book"/>
                <a:cs typeface="Avenir Book"/>
              </a:rPr>
              <a:t> </a:t>
            </a:r>
          </a:p>
          <a:p>
            <a:pPr marL="0" indent="0" algn="ctr">
              <a:buFont typeface="Arial"/>
              <a:buNone/>
            </a:pPr>
            <a:r>
              <a:rPr lang="fr-FR" sz="4000" b="1" dirty="0">
                <a:latin typeface="Avenir Book"/>
                <a:cs typeface="Avenir Book"/>
              </a:rPr>
              <a:t>The DNA </a:t>
            </a:r>
            <a:r>
              <a:rPr lang="fr-FR" sz="4000" b="1" dirty="0" err="1">
                <a:latin typeface="Avenir Book"/>
                <a:cs typeface="Avenir Book"/>
              </a:rPr>
              <a:t>molecule</a:t>
            </a:r>
            <a:endParaRPr lang="fr-FR" sz="4000" b="1" dirty="0">
              <a:latin typeface="Avenir Book"/>
              <a:cs typeface="Avenir Book"/>
            </a:endParaRPr>
          </a:p>
        </p:txBody>
      </p:sp>
      <p:sp>
        <p:nvSpPr>
          <p:cNvPr id="3" name="ZoneTexte 2"/>
          <p:cNvSpPr txBox="1"/>
          <p:nvPr/>
        </p:nvSpPr>
        <p:spPr>
          <a:xfrm>
            <a:off x="6451100" y="308044"/>
            <a:ext cx="2692900" cy="707886"/>
          </a:xfrm>
          <a:prstGeom prst="rect">
            <a:avLst/>
          </a:prstGeom>
          <a:solidFill>
            <a:srgbClr val="0F3234"/>
          </a:solidFill>
        </p:spPr>
        <p:txBody>
          <a:bodyPr wrap="square" rtlCol="0">
            <a:spAutoFit/>
          </a:bodyPr>
          <a:lstStyle/>
          <a:p>
            <a:pPr algn="ctr"/>
            <a:r>
              <a:rPr lang="fr-FR" sz="4000" dirty="0">
                <a:solidFill>
                  <a:schemeClr val="bg1"/>
                </a:solidFill>
              </a:rPr>
              <a:t>Part 2</a:t>
            </a:r>
          </a:p>
        </p:txBody>
      </p:sp>
      <p:grpSp>
        <p:nvGrpSpPr>
          <p:cNvPr id="4" name="Grouper 3"/>
          <p:cNvGrpSpPr/>
          <p:nvPr/>
        </p:nvGrpSpPr>
        <p:grpSpPr>
          <a:xfrm>
            <a:off x="61843" y="99195"/>
            <a:ext cx="1064403" cy="6758805"/>
            <a:chOff x="61843" y="99195"/>
            <a:chExt cx="1064403" cy="6758805"/>
          </a:xfrm>
        </p:grpSpPr>
        <p:sp>
          <p:nvSpPr>
            <p:cNvPr id="5"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6"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2873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461665"/>
          </a:xfrm>
          <a:prstGeom prst="rect">
            <a:avLst/>
          </a:prstGeom>
        </p:spPr>
        <p:txBody>
          <a:bodyPr wrap="square">
            <a:spAutoFit/>
          </a:bodyPr>
          <a:lstStyle/>
          <a:p>
            <a:pPr algn="just"/>
            <a:r>
              <a:rPr lang="fr-FR" sz="2400" b="1" dirty="0">
                <a:latin typeface="Avenir Book"/>
                <a:cs typeface="Avenir Book"/>
              </a:rPr>
              <a:t>Substitutions</a:t>
            </a:r>
          </a:p>
        </p:txBody>
      </p:sp>
      <p:sp>
        <p:nvSpPr>
          <p:cNvPr id="37" name="Rectangle 36"/>
          <p:cNvSpPr/>
          <p:nvPr/>
        </p:nvSpPr>
        <p:spPr>
          <a:xfrm>
            <a:off x="756703" y="6387408"/>
            <a:ext cx="8366143" cy="600164"/>
          </a:xfrm>
          <a:prstGeom prst="rect">
            <a:avLst/>
          </a:prstGeom>
        </p:spPr>
        <p:txBody>
          <a:bodyPr wrap="square">
            <a:spAutoFit/>
          </a:bodyPr>
          <a:lstStyle/>
          <a:p>
            <a:pPr algn="r"/>
            <a:r>
              <a:rPr lang="en-US" sz="1100" dirty="0"/>
              <a:t>https://en.wikipedia.org/wiki/Wobble_base_pair</a:t>
            </a:r>
          </a:p>
          <a:p>
            <a:pPr algn="r"/>
            <a:r>
              <a:rPr lang="pl-PL" sz="1100" dirty="0" err="1"/>
              <a:t>https</a:t>
            </a:r>
            <a:r>
              <a:rPr lang="pl-PL" sz="1100" dirty="0"/>
              <a:t>://</a:t>
            </a:r>
            <a:r>
              <a:rPr lang="pl-PL" sz="1100" dirty="0" err="1"/>
              <a:t>en.wikipedia.org</a:t>
            </a:r>
            <a:r>
              <a:rPr lang="pl-PL" sz="1100" dirty="0"/>
              <a:t>/</a:t>
            </a:r>
            <a:r>
              <a:rPr lang="pl-PL" sz="1100" dirty="0" err="1"/>
              <a:t>wiki</a:t>
            </a:r>
            <a:r>
              <a:rPr lang="pl-PL" sz="1100" dirty="0"/>
              <a:t>/Ka/</a:t>
            </a:r>
            <a:r>
              <a:rPr lang="pl-PL" sz="1100" dirty="0" err="1"/>
              <a:t>Ks_ratio</a:t>
            </a:r>
            <a:endParaRPr lang="en-US" sz="1100" dirty="0"/>
          </a:p>
          <a:p>
            <a:pPr algn="r"/>
            <a:endParaRPr lang="en-US" sz="1100" dirty="0"/>
          </a:p>
        </p:txBody>
      </p:sp>
      <p:sp>
        <p:nvSpPr>
          <p:cNvPr id="11" name="Rectangle 10"/>
          <p:cNvSpPr/>
          <p:nvPr/>
        </p:nvSpPr>
        <p:spPr>
          <a:xfrm>
            <a:off x="860375" y="1929658"/>
            <a:ext cx="8249611" cy="2862323"/>
          </a:xfrm>
          <a:prstGeom prst="rect">
            <a:avLst/>
          </a:prstGeom>
        </p:spPr>
        <p:txBody>
          <a:bodyPr wrap="square">
            <a:spAutoFit/>
          </a:bodyPr>
          <a:lstStyle/>
          <a:p>
            <a:r>
              <a:rPr lang="en-US" b="1" dirty="0"/>
              <a:t>Synonymous mutations</a:t>
            </a:r>
          </a:p>
          <a:p>
            <a:endParaRPr lang="fr-FR" dirty="0"/>
          </a:p>
          <a:p>
            <a:r>
              <a:rPr lang="fr-FR" dirty="0"/>
              <a:t>A </a:t>
            </a:r>
            <a:r>
              <a:rPr lang="fr-FR" dirty="0" err="1"/>
              <a:t>synonymous</a:t>
            </a:r>
            <a:r>
              <a:rPr lang="fr-FR" dirty="0"/>
              <a:t> codon </a:t>
            </a:r>
            <a:r>
              <a:rPr lang="fr-FR" dirty="0" err="1"/>
              <a:t>is</a:t>
            </a:r>
            <a:r>
              <a:rPr lang="fr-FR" dirty="0"/>
              <a:t> one </a:t>
            </a:r>
            <a:r>
              <a:rPr lang="fr-FR" dirty="0" err="1"/>
              <a:t>that</a:t>
            </a:r>
            <a:r>
              <a:rPr lang="fr-FR" dirty="0"/>
              <a:t>, if </a:t>
            </a:r>
            <a:r>
              <a:rPr lang="fr-FR" dirty="0" err="1"/>
              <a:t>mutated</a:t>
            </a:r>
            <a:r>
              <a:rPr lang="fr-FR" dirty="0"/>
              <a:t>, </a:t>
            </a:r>
            <a:r>
              <a:rPr lang="fr-FR" dirty="0" err="1"/>
              <a:t>would</a:t>
            </a:r>
            <a:r>
              <a:rPr lang="fr-FR" dirty="0"/>
              <a:t> </a:t>
            </a:r>
            <a:r>
              <a:rPr lang="fr-FR" dirty="0" err="1"/>
              <a:t>still</a:t>
            </a:r>
            <a:r>
              <a:rPr lang="fr-FR" dirty="0"/>
              <a:t> code for the </a:t>
            </a:r>
            <a:r>
              <a:rPr lang="fr-FR" dirty="0" err="1"/>
              <a:t>same</a:t>
            </a:r>
            <a:r>
              <a:rPr lang="fr-FR" dirty="0"/>
              <a:t> </a:t>
            </a:r>
            <a:r>
              <a:rPr lang="fr-FR" dirty="0" err="1"/>
              <a:t>amino</a:t>
            </a:r>
            <a:r>
              <a:rPr lang="fr-FR" dirty="0"/>
              <a:t> </a:t>
            </a:r>
            <a:r>
              <a:rPr lang="fr-FR" dirty="0" err="1"/>
              <a:t>acid</a:t>
            </a:r>
            <a:r>
              <a:rPr lang="fr-FR" dirty="0"/>
              <a:t>.</a:t>
            </a:r>
          </a:p>
          <a:p>
            <a:endParaRPr lang="fr-FR" dirty="0"/>
          </a:p>
          <a:p>
            <a:r>
              <a:rPr lang="en-US" dirty="0"/>
              <a:t>This is possible because the genetic code is "degenerate”.</a:t>
            </a:r>
            <a:endParaRPr lang="fr-FR" dirty="0"/>
          </a:p>
          <a:p>
            <a:endParaRPr lang="en-US" b="1" dirty="0"/>
          </a:p>
          <a:p>
            <a:r>
              <a:rPr lang="fr-FR" dirty="0"/>
              <a:t>In </a:t>
            </a:r>
            <a:r>
              <a:rPr lang="fr-FR" dirty="0" err="1"/>
              <a:t>most</a:t>
            </a:r>
            <a:r>
              <a:rPr lang="fr-FR" dirty="0"/>
              <a:t> cases, if the last </a:t>
            </a:r>
            <a:r>
              <a:rPr lang="fr-FR" dirty="0" err="1"/>
              <a:t>nucleotide</a:t>
            </a:r>
            <a:r>
              <a:rPr lang="fr-FR" dirty="0"/>
              <a:t> in the codon </a:t>
            </a:r>
            <a:r>
              <a:rPr lang="fr-FR" dirty="0" err="1"/>
              <a:t>is</a:t>
            </a:r>
            <a:r>
              <a:rPr lang="fr-FR" dirty="0"/>
              <a:t> </a:t>
            </a:r>
            <a:r>
              <a:rPr lang="fr-FR" dirty="0" err="1"/>
              <a:t>changed</a:t>
            </a:r>
            <a:r>
              <a:rPr lang="fr-FR" dirty="0"/>
              <a:t> </a:t>
            </a:r>
            <a:r>
              <a:rPr lang="fr-FR" dirty="0" err="1"/>
              <a:t>it</a:t>
            </a:r>
            <a:r>
              <a:rPr lang="fr-FR" dirty="0"/>
              <a:t> </a:t>
            </a:r>
            <a:r>
              <a:rPr lang="fr-FR" dirty="0" err="1"/>
              <a:t>generally</a:t>
            </a:r>
            <a:r>
              <a:rPr lang="fr-FR" dirty="0"/>
              <a:t> codes for the </a:t>
            </a:r>
            <a:r>
              <a:rPr lang="fr-FR" dirty="0" err="1"/>
              <a:t>same</a:t>
            </a:r>
            <a:r>
              <a:rPr lang="fr-FR" dirty="0"/>
              <a:t> </a:t>
            </a:r>
            <a:r>
              <a:rPr lang="fr-FR" dirty="0" err="1"/>
              <a:t>amino</a:t>
            </a:r>
            <a:r>
              <a:rPr lang="fr-FR" dirty="0"/>
              <a:t> </a:t>
            </a:r>
            <a:r>
              <a:rPr lang="fr-FR" dirty="0" err="1"/>
              <a:t>acid</a:t>
            </a:r>
            <a:endParaRPr lang="fr-FR" dirty="0"/>
          </a:p>
          <a:p>
            <a:endParaRPr lang="en-US" b="1" dirty="0"/>
          </a:p>
          <a:p>
            <a:endParaRPr lang="en-US" dirty="0"/>
          </a:p>
        </p:txBody>
      </p:sp>
      <p:pic>
        <p:nvPicPr>
          <p:cNvPr id="13" name="Picture 3"/>
          <p:cNvPicPr>
            <a:picLocks noChangeAspect="1"/>
          </p:cNvPicPr>
          <p:nvPr/>
        </p:nvPicPr>
        <p:blipFill rotWithShape="1">
          <a:blip r:embed="rId3"/>
          <a:srcRect r="8472" b="51662"/>
          <a:stretch/>
        </p:blipFill>
        <p:spPr>
          <a:xfrm>
            <a:off x="711200" y="4419601"/>
            <a:ext cx="8369300" cy="1816100"/>
          </a:xfrm>
          <a:prstGeom prst="rect">
            <a:avLst/>
          </a:prstGeom>
        </p:spPr>
      </p:pic>
    </p:spTree>
    <p:extLst>
      <p:ext uri="{BB962C8B-B14F-4D97-AF65-F5344CB8AC3E}">
        <p14:creationId xmlns:p14="http://schemas.microsoft.com/office/powerpoint/2010/main" val="3607495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461665"/>
          </a:xfrm>
          <a:prstGeom prst="rect">
            <a:avLst/>
          </a:prstGeom>
        </p:spPr>
        <p:txBody>
          <a:bodyPr wrap="square">
            <a:spAutoFit/>
          </a:bodyPr>
          <a:lstStyle/>
          <a:p>
            <a:pPr algn="just"/>
            <a:r>
              <a:rPr lang="fr-FR" sz="2400" b="1" dirty="0">
                <a:latin typeface="Avenir Book"/>
                <a:cs typeface="Avenir Book"/>
              </a:rPr>
              <a:t>Substitutions</a:t>
            </a:r>
          </a:p>
        </p:txBody>
      </p:sp>
      <p:sp>
        <p:nvSpPr>
          <p:cNvPr id="11" name="Rectangle 10"/>
          <p:cNvSpPr/>
          <p:nvPr/>
        </p:nvSpPr>
        <p:spPr>
          <a:xfrm>
            <a:off x="860375" y="1942358"/>
            <a:ext cx="8249611" cy="2585323"/>
          </a:xfrm>
          <a:prstGeom prst="rect">
            <a:avLst/>
          </a:prstGeom>
        </p:spPr>
        <p:txBody>
          <a:bodyPr wrap="square">
            <a:spAutoFit/>
          </a:bodyPr>
          <a:lstStyle/>
          <a:p>
            <a:r>
              <a:rPr lang="en-US" b="1" dirty="0"/>
              <a:t>Non-Synonymous mutations</a:t>
            </a:r>
          </a:p>
          <a:p>
            <a:endParaRPr lang="fr-FR" dirty="0"/>
          </a:p>
          <a:p>
            <a:r>
              <a:rPr lang="fr-FR" dirty="0"/>
              <a:t>A base pair </a:t>
            </a:r>
            <a:r>
              <a:rPr lang="fr-FR" dirty="0" err="1"/>
              <a:t>is</a:t>
            </a:r>
            <a:r>
              <a:rPr lang="fr-FR" dirty="0"/>
              <a:t> </a:t>
            </a:r>
            <a:r>
              <a:rPr lang="fr-FR" dirty="0" err="1"/>
              <a:t>changed</a:t>
            </a:r>
            <a:r>
              <a:rPr lang="fr-FR" dirty="0"/>
              <a:t>, and the codon codes for a </a:t>
            </a:r>
            <a:r>
              <a:rPr lang="fr-FR" dirty="0" err="1"/>
              <a:t>different</a:t>
            </a:r>
            <a:r>
              <a:rPr lang="fr-FR" dirty="0"/>
              <a:t> </a:t>
            </a:r>
            <a:r>
              <a:rPr lang="fr-FR" dirty="0" err="1"/>
              <a:t>amino</a:t>
            </a:r>
            <a:r>
              <a:rPr lang="fr-FR" dirty="0"/>
              <a:t> </a:t>
            </a:r>
            <a:r>
              <a:rPr lang="fr-FR" dirty="0" err="1"/>
              <a:t>acid</a:t>
            </a:r>
            <a:r>
              <a:rPr lang="fr-FR" dirty="0"/>
              <a:t>.</a:t>
            </a:r>
          </a:p>
          <a:p>
            <a:endParaRPr lang="fr-FR" dirty="0"/>
          </a:p>
          <a:p>
            <a:r>
              <a:rPr lang="fr-FR" dirty="0"/>
              <a:t>If the mutation </a:t>
            </a:r>
            <a:r>
              <a:rPr lang="fr-FR" dirty="0" err="1"/>
              <a:t>is</a:t>
            </a:r>
            <a:r>
              <a:rPr lang="fr-FR" dirty="0"/>
              <a:t> for an </a:t>
            </a:r>
            <a:r>
              <a:rPr lang="fr-FR" dirty="0" err="1"/>
              <a:t>amino</a:t>
            </a:r>
            <a:r>
              <a:rPr lang="fr-FR" dirty="0"/>
              <a:t> </a:t>
            </a:r>
            <a:r>
              <a:rPr lang="fr-FR" dirty="0" err="1"/>
              <a:t>acid</a:t>
            </a:r>
            <a:r>
              <a:rPr lang="fr-FR" dirty="0"/>
              <a:t> </a:t>
            </a:r>
            <a:r>
              <a:rPr lang="fr-FR" dirty="0" err="1"/>
              <a:t>with</a:t>
            </a:r>
            <a:r>
              <a:rPr lang="fr-FR" dirty="0"/>
              <a:t> </a:t>
            </a:r>
            <a:r>
              <a:rPr lang="fr-FR" dirty="0" err="1"/>
              <a:t>similar</a:t>
            </a:r>
            <a:r>
              <a:rPr lang="fr-FR" dirty="0"/>
              <a:t> </a:t>
            </a:r>
            <a:r>
              <a:rPr lang="fr-FR" dirty="0" err="1"/>
              <a:t>qualities</a:t>
            </a:r>
            <a:r>
              <a:rPr lang="fr-FR" dirty="0"/>
              <a:t>, </a:t>
            </a:r>
            <a:r>
              <a:rPr lang="fr-FR" dirty="0" err="1"/>
              <a:t>such</a:t>
            </a:r>
            <a:r>
              <a:rPr lang="fr-FR" dirty="0"/>
              <a:t> as </a:t>
            </a:r>
            <a:r>
              <a:rPr lang="fr-FR" dirty="0" err="1"/>
              <a:t>hydrophobic</a:t>
            </a:r>
            <a:r>
              <a:rPr lang="fr-FR" dirty="0"/>
              <a:t> or polar </a:t>
            </a:r>
            <a:r>
              <a:rPr lang="fr-FR" dirty="0" err="1"/>
              <a:t>tendencies</a:t>
            </a:r>
            <a:r>
              <a:rPr lang="fr-FR" dirty="0"/>
              <a:t>, </a:t>
            </a:r>
            <a:r>
              <a:rPr lang="fr-FR" dirty="0" err="1"/>
              <a:t>then</a:t>
            </a:r>
            <a:r>
              <a:rPr lang="fr-FR" dirty="0"/>
              <a:t> </a:t>
            </a:r>
            <a:r>
              <a:rPr lang="fr-FR" dirty="0" err="1"/>
              <a:t>there</a:t>
            </a:r>
            <a:r>
              <a:rPr lang="fr-FR" dirty="0"/>
              <a:t> </a:t>
            </a:r>
            <a:r>
              <a:rPr lang="fr-FR" dirty="0" err="1"/>
              <a:t>is</a:t>
            </a:r>
            <a:r>
              <a:rPr lang="fr-FR" dirty="0"/>
              <a:t> a </a:t>
            </a:r>
            <a:r>
              <a:rPr lang="fr-FR" dirty="0" err="1"/>
              <a:t>strong</a:t>
            </a:r>
            <a:r>
              <a:rPr lang="fr-FR" dirty="0"/>
              <a:t> </a:t>
            </a:r>
            <a:r>
              <a:rPr lang="fr-FR" dirty="0" err="1"/>
              <a:t>possibility</a:t>
            </a:r>
            <a:r>
              <a:rPr lang="fr-FR" dirty="0"/>
              <a:t> </a:t>
            </a:r>
            <a:r>
              <a:rPr lang="fr-FR" dirty="0" err="1"/>
              <a:t>that</a:t>
            </a:r>
            <a:r>
              <a:rPr lang="fr-FR" dirty="0"/>
              <a:t> the </a:t>
            </a:r>
            <a:r>
              <a:rPr lang="fr-FR" dirty="0" err="1"/>
              <a:t>resulting</a:t>
            </a:r>
            <a:r>
              <a:rPr lang="fr-FR" dirty="0"/>
              <a:t> </a:t>
            </a:r>
            <a:r>
              <a:rPr lang="fr-FR" dirty="0" err="1"/>
              <a:t>protein</a:t>
            </a:r>
            <a:r>
              <a:rPr lang="fr-FR" dirty="0"/>
              <a:t> </a:t>
            </a:r>
            <a:r>
              <a:rPr lang="fr-FR" dirty="0" err="1"/>
              <a:t>will</a:t>
            </a:r>
            <a:r>
              <a:rPr lang="fr-FR" dirty="0"/>
              <a:t> </a:t>
            </a:r>
            <a:r>
              <a:rPr lang="fr-FR" dirty="0" err="1"/>
              <a:t>resemble</a:t>
            </a:r>
            <a:r>
              <a:rPr lang="fr-FR" dirty="0"/>
              <a:t> </a:t>
            </a:r>
            <a:r>
              <a:rPr lang="fr-FR" dirty="0" err="1"/>
              <a:t>much</a:t>
            </a:r>
            <a:r>
              <a:rPr lang="fr-FR" dirty="0"/>
              <a:t> of the </a:t>
            </a:r>
            <a:r>
              <a:rPr lang="fr-FR" dirty="0" err="1"/>
              <a:t>same</a:t>
            </a:r>
            <a:r>
              <a:rPr lang="fr-FR" dirty="0"/>
              <a:t> structure. </a:t>
            </a:r>
          </a:p>
          <a:p>
            <a:endParaRPr lang="en-US" b="1" dirty="0"/>
          </a:p>
          <a:p>
            <a:endParaRPr lang="en-US" dirty="0"/>
          </a:p>
        </p:txBody>
      </p:sp>
      <p:sp>
        <p:nvSpPr>
          <p:cNvPr id="12" name="Rectangle 11"/>
          <p:cNvSpPr/>
          <p:nvPr/>
        </p:nvSpPr>
        <p:spPr>
          <a:xfrm>
            <a:off x="756703" y="6387408"/>
            <a:ext cx="8366143" cy="600164"/>
          </a:xfrm>
          <a:prstGeom prst="rect">
            <a:avLst/>
          </a:prstGeom>
        </p:spPr>
        <p:txBody>
          <a:bodyPr wrap="square">
            <a:spAutoFit/>
          </a:bodyPr>
          <a:lstStyle/>
          <a:p>
            <a:pPr algn="r"/>
            <a:r>
              <a:rPr lang="en-US" sz="1100" dirty="0"/>
              <a:t>https://en.wikipedia.org/wiki/Wobble_base_pair</a:t>
            </a:r>
          </a:p>
          <a:p>
            <a:pPr algn="r"/>
            <a:r>
              <a:rPr lang="pl-PL" sz="1100" dirty="0" err="1"/>
              <a:t>https</a:t>
            </a:r>
            <a:r>
              <a:rPr lang="pl-PL" sz="1100" dirty="0"/>
              <a:t>://</a:t>
            </a:r>
            <a:r>
              <a:rPr lang="pl-PL" sz="1100" dirty="0" err="1"/>
              <a:t>en.wikipedia.org</a:t>
            </a:r>
            <a:r>
              <a:rPr lang="pl-PL" sz="1100" dirty="0"/>
              <a:t>/</a:t>
            </a:r>
            <a:r>
              <a:rPr lang="pl-PL" sz="1100" dirty="0" err="1"/>
              <a:t>wiki</a:t>
            </a:r>
            <a:r>
              <a:rPr lang="pl-PL" sz="1100" dirty="0"/>
              <a:t>/Ka/</a:t>
            </a:r>
            <a:r>
              <a:rPr lang="pl-PL" sz="1100" dirty="0" err="1"/>
              <a:t>Ks_ratio</a:t>
            </a:r>
            <a:endParaRPr lang="en-US" sz="1100" dirty="0"/>
          </a:p>
          <a:p>
            <a:pPr algn="r"/>
            <a:endParaRPr lang="en-US" sz="1100" dirty="0"/>
          </a:p>
        </p:txBody>
      </p:sp>
      <p:pic>
        <p:nvPicPr>
          <p:cNvPr id="13" name="Picture 3"/>
          <p:cNvPicPr>
            <a:picLocks noChangeAspect="1"/>
          </p:cNvPicPr>
          <p:nvPr/>
        </p:nvPicPr>
        <p:blipFill rotWithShape="1">
          <a:blip r:embed="rId3"/>
          <a:srcRect t="49352"/>
          <a:stretch/>
        </p:blipFill>
        <p:spPr>
          <a:xfrm>
            <a:off x="0" y="4203700"/>
            <a:ext cx="9144000" cy="1902883"/>
          </a:xfrm>
          <a:prstGeom prst="rect">
            <a:avLst/>
          </a:prstGeom>
        </p:spPr>
      </p:pic>
    </p:spTree>
    <p:extLst>
      <p:ext uri="{BB962C8B-B14F-4D97-AF65-F5344CB8AC3E}">
        <p14:creationId xmlns:p14="http://schemas.microsoft.com/office/powerpoint/2010/main" val="30092695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461665"/>
          </a:xfrm>
          <a:prstGeom prst="rect">
            <a:avLst/>
          </a:prstGeom>
        </p:spPr>
        <p:txBody>
          <a:bodyPr wrap="square">
            <a:spAutoFit/>
          </a:bodyPr>
          <a:lstStyle/>
          <a:p>
            <a:pPr algn="just"/>
            <a:r>
              <a:rPr lang="fr-FR" sz="2400" b="1" dirty="0">
                <a:latin typeface="Avenir Book"/>
                <a:cs typeface="Avenir Book"/>
              </a:rPr>
              <a:t>Substitutions</a:t>
            </a:r>
            <a:r>
              <a:rPr lang="fr-FR" sz="2400" dirty="0">
                <a:latin typeface="Avenir Book"/>
                <a:cs typeface="Avenir Book"/>
              </a:rPr>
              <a:t> in the </a:t>
            </a:r>
            <a:r>
              <a:rPr lang="fr-FR" sz="2400" dirty="0" err="1">
                <a:latin typeface="Avenir Book"/>
                <a:cs typeface="Avenir Book"/>
              </a:rPr>
              <a:t>coding</a:t>
            </a:r>
            <a:r>
              <a:rPr lang="fr-FR" sz="2400" dirty="0">
                <a:latin typeface="Avenir Book"/>
                <a:cs typeface="Avenir Book"/>
              </a:rPr>
              <a:t> </a:t>
            </a:r>
            <a:r>
              <a:rPr lang="fr-FR" sz="2400" dirty="0" err="1">
                <a:latin typeface="Avenir Book"/>
                <a:cs typeface="Avenir Book"/>
              </a:rPr>
              <a:t>genome</a:t>
            </a:r>
            <a:endParaRPr lang="fr-FR" sz="2400" dirty="0">
              <a:latin typeface="Avenir Book"/>
              <a:cs typeface="Avenir Book"/>
            </a:endParaRPr>
          </a:p>
        </p:txBody>
      </p:sp>
      <p:sp>
        <p:nvSpPr>
          <p:cNvPr id="19" name="Rectangle 18"/>
          <p:cNvSpPr/>
          <p:nvPr/>
        </p:nvSpPr>
        <p:spPr>
          <a:xfrm>
            <a:off x="7435186" y="6546011"/>
            <a:ext cx="1699504" cy="246221"/>
          </a:xfrm>
          <a:prstGeom prst="rect">
            <a:avLst/>
          </a:prstGeom>
        </p:spPr>
        <p:txBody>
          <a:bodyPr wrap="none">
            <a:spAutoFit/>
          </a:bodyPr>
          <a:lstStyle/>
          <a:p>
            <a:pPr algn="r"/>
            <a:r>
              <a:rPr lang="fr-FR" sz="1000" dirty="0" err="1"/>
              <a:t>Adapted</a:t>
            </a:r>
            <a:r>
              <a:rPr lang="fr-FR" sz="1000" dirty="0"/>
              <a:t> </a:t>
            </a:r>
            <a:r>
              <a:rPr lang="fr-FR" sz="1000" dirty="0" err="1"/>
              <a:t>from</a:t>
            </a:r>
            <a:r>
              <a:rPr lang="fr-FR" sz="1000" dirty="0"/>
              <a:t> web </a:t>
            </a:r>
            <a:r>
              <a:rPr lang="fr-FR" sz="1000" dirty="0" err="1"/>
              <a:t>resources</a:t>
            </a:r>
            <a:endParaRPr lang="fr-FR" sz="1000" dirty="0"/>
          </a:p>
        </p:txBody>
      </p:sp>
      <p:pic>
        <p:nvPicPr>
          <p:cNvPr id="10" name="Image 9"/>
          <p:cNvPicPr>
            <a:picLocks noChangeAspect="1"/>
          </p:cNvPicPr>
          <p:nvPr/>
        </p:nvPicPr>
        <p:blipFill>
          <a:blip r:embed="rId3"/>
          <a:stretch>
            <a:fillRect/>
          </a:stretch>
        </p:blipFill>
        <p:spPr>
          <a:xfrm>
            <a:off x="0" y="1574800"/>
            <a:ext cx="9144000" cy="5050793"/>
          </a:xfrm>
          <a:prstGeom prst="rect">
            <a:avLst/>
          </a:prstGeom>
        </p:spPr>
      </p:pic>
    </p:spTree>
    <p:extLst>
      <p:ext uri="{BB962C8B-B14F-4D97-AF65-F5344CB8AC3E}">
        <p14:creationId xmlns:p14="http://schemas.microsoft.com/office/powerpoint/2010/main" val="2124280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461665"/>
          </a:xfrm>
          <a:prstGeom prst="rect">
            <a:avLst/>
          </a:prstGeom>
        </p:spPr>
        <p:txBody>
          <a:bodyPr wrap="square">
            <a:spAutoFit/>
          </a:bodyPr>
          <a:lstStyle/>
          <a:p>
            <a:pPr algn="just"/>
            <a:r>
              <a:rPr lang="fr-FR" sz="2400" b="1" dirty="0">
                <a:latin typeface="Avenir Book"/>
                <a:cs typeface="Avenir Book"/>
              </a:rPr>
              <a:t>Substitutions</a:t>
            </a:r>
            <a:r>
              <a:rPr lang="fr-FR" sz="2400" dirty="0">
                <a:latin typeface="Avenir Book"/>
                <a:cs typeface="Avenir Book"/>
              </a:rPr>
              <a:t> in the non-</a:t>
            </a:r>
            <a:r>
              <a:rPr lang="fr-FR" sz="2400" dirty="0" err="1">
                <a:latin typeface="Avenir Book"/>
                <a:cs typeface="Avenir Book"/>
              </a:rPr>
              <a:t>coding</a:t>
            </a:r>
            <a:r>
              <a:rPr lang="fr-FR" sz="2400" dirty="0">
                <a:latin typeface="Avenir Book"/>
                <a:cs typeface="Avenir Book"/>
              </a:rPr>
              <a:t> </a:t>
            </a:r>
            <a:r>
              <a:rPr lang="fr-FR" sz="2400" dirty="0" err="1">
                <a:latin typeface="Avenir Book"/>
                <a:cs typeface="Avenir Book"/>
              </a:rPr>
              <a:t>genome</a:t>
            </a:r>
            <a:endParaRPr lang="fr-FR" sz="2400" dirty="0">
              <a:latin typeface="Avenir Book"/>
              <a:cs typeface="Avenir Book"/>
            </a:endParaRPr>
          </a:p>
        </p:txBody>
      </p:sp>
      <p:sp>
        <p:nvSpPr>
          <p:cNvPr id="12" name="Rectangle 11"/>
          <p:cNvSpPr/>
          <p:nvPr/>
        </p:nvSpPr>
        <p:spPr>
          <a:xfrm>
            <a:off x="756703" y="6577908"/>
            <a:ext cx="8366143" cy="261610"/>
          </a:xfrm>
          <a:prstGeom prst="rect">
            <a:avLst/>
          </a:prstGeom>
        </p:spPr>
        <p:txBody>
          <a:bodyPr wrap="square">
            <a:spAutoFit/>
          </a:bodyPr>
          <a:lstStyle/>
          <a:p>
            <a:pPr algn="r"/>
            <a:r>
              <a:rPr lang="en-US" sz="1100" dirty="0"/>
              <a:t>(</a:t>
            </a:r>
            <a:r>
              <a:rPr lang="en-US" sz="1100" dirty="0" err="1"/>
              <a:t>Scacheri</a:t>
            </a:r>
            <a:r>
              <a:rPr lang="en-US" sz="1100" dirty="0"/>
              <a:t> &amp; </a:t>
            </a:r>
            <a:r>
              <a:rPr lang="en-US" sz="1100" dirty="0" err="1"/>
              <a:t>Scacheri</a:t>
            </a:r>
            <a:r>
              <a:rPr lang="en-US" sz="1100" dirty="0"/>
              <a:t>, 2015. </a:t>
            </a:r>
            <a:r>
              <a:rPr lang="fr-FR" sz="1100" b="1" dirty="0"/>
              <a:t>Mutations in the non-</a:t>
            </a:r>
            <a:r>
              <a:rPr lang="fr-FR" sz="1100" b="1" dirty="0" err="1"/>
              <a:t>coding</a:t>
            </a:r>
            <a:r>
              <a:rPr lang="fr-FR" sz="1100" b="1" dirty="0"/>
              <a:t> </a:t>
            </a:r>
            <a:r>
              <a:rPr lang="fr-FR" sz="1100" b="1" dirty="0" err="1"/>
              <a:t>genome</a:t>
            </a:r>
            <a:r>
              <a:rPr lang="fr-FR" sz="1100" dirty="0"/>
              <a:t>)</a:t>
            </a:r>
            <a:r>
              <a:rPr lang="en-US" sz="1100" dirty="0"/>
              <a:t> </a:t>
            </a:r>
          </a:p>
        </p:txBody>
      </p:sp>
      <p:pic>
        <p:nvPicPr>
          <p:cNvPr id="4" name="Image 3"/>
          <p:cNvPicPr>
            <a:picLocks noChangeAspect="1"/>
          </p:cNvPicPr>
          <p:nvPr/>
        </p:nvPicPr>
        <p:blipFill rotWithShape="1">
          <a:blip r:embed="rId3"/>
          <a:srcRect r="10417"/>
          <a:stretch/>
        </p:blipFill>
        <p:spPr>
          <a:xfrm>
            <a:off x="838200" y="4076700"/>
            <a:ext cx="8191500" cy="2558425"/>
          </a:xfrm>
          <a:prstGeom prst="rect">
            <a:avLst/>
          </a:prstGeom>
        </p:spPr>
      </p:pic>
      <p:sp>
        <p:nvSpPr>
          <p:cNvPr id="6" name="Rectangle 5"/>
          <p:cNvSpPr/>
          <p:nvPr/>
        </p:nvSpPr>
        <p:spPr>
          <a:xfrm>
            <a:off x="756702" y="1725136"/>
            <a:ext cx="8222197" cy="1754327"/>
          </a:xfrm>
          <a:prstGeom prst="rect">
            <a:avLst/>
          </a:prstGeom>
        </p:spPr>
        <p:txBody>
          <a:bodyPr wrap="square">
            <a:spAutoFit/>
          </a:bodyPr>
          <a:lstStyle/>
          <a:p>
            <a:pPr marL="285750" indent="-285750">
              <a:buFont typeface="Wingdings" charset="0"/>
              <a:buChar char=""/>
            </a:pPr>
            <a:r>
              <a:rPr lang="fr-FR" dirty="0" err="1"/>
              <a:t>Sequencing</a:t>
            </a:r>
            <a:r>
              <a:rPr lang="fr-FR" dirty="0"/>
              <a:t> the </a:t>
            </a:r>
            <a:r>
              <a:rPr lang="fr-FR" dirty="0" err="1"/>
              <a:t>coding</a:t>
            </a:r>
            <a:r>
              <a:rPr lang="fr-FR" dirty="0"/>
              <a:t> </a:t>
            </a:r>
            <a:r>
              <a:rPr lang="fr-FR" dirty="0" err="1"/>
              <a:t>region</a:t>
            </a:r>
            <a:r>
              <a:rPr lang="fr-FR" dirty="0"/>
              <a:t>, or </a:t>
            </a:r>
            <a:r>
              <a:rPr lang="fr-FR" dirty="0" err="1"/>
              <a:t>exome</a:t>
            </a:r>
            <a:r>
              <a:rPr lang="fr-FR" dirty="0"/>
              <a:t>, of </a:t>
            </a:r>
            <a:r>
              <a:rPr lang="fr-FR" dirty="0" err="1"/>
              <a:t>individuals</a:t>
            </a:r>
            <a:r>
              <a:rPr lang="fr-FR" dirty="0"/>
              <a:t> </a:t>
            </a:r>
            <a:r>
              <a:rPr lang="fr-FR" dirty="0" err="1"/>
              <a:t>suspected</a:t>
            </a:r>
            <a:r>
              <a:rPr lang="fr-FR" dirty="0"/>
              <a:t> of </a:t>
            </a:r>
            <a:r>
              <a:rPr lang="fr-FR" dirty="0" err="1"/>
              <a:t>having</a:t>
            </a:r>
            <a:r>
              <a:rPr lang="fr-FR" dirty="0"/>
              <a:t> a </a:t>
            </a:r>
            <a:r>
              <a:rPr lang="fr-FR" dirty="0" err="1"/>
              <a:t>genetic</a:t>
            </a:r>
            <a:r>
              <a:rPr lang="fr-FR" dirty="0"/>
              <a:t> </a:t>
            </a:r>
            <a:r>
              <a:rPr lang="fr-FR" dirty="0" err="1"/>
              <a:t>disorder</a:t>
            </a:r>
            <a:r>
              <a:rPr lang="fr-FR" dirty="0"/>
              <a:t> identifies 25–50% of </a:t>
            </a:r>
            <a:r>
              <a:rPr lang="fr-FR" dirty="0" err="1"/>
              <a:t>disease-associated</a:t>
            </a:r>
            <a:r>
              <a:rPr lang="fr-FR" dirty="0"/>
              <a:t> mutations. This </a:t>
            </a:r>
            <a:r>
              <a:rPr lang="fr-FR" dirty="0" err="1"/>
              <a:t>leaves</a:t>
            </a:r>
            <a:r>
              <a:rPr lang="fr-FR" dirty="0"/>
              <a:t> the </a:t>
            </a:r>
            <a:r>
              <a:rPr lang="fr-FR" dirty="0" err="1"/>
              <a:t>genetic</a:t>
            </a:r>
            <a:r>
              <a:rPr lang="fr-FR" dirty="0"/>
              <a:t> </a:t>
            </a:r>
            <a:r>
              <a:rPr lang="fr-FR" dirty="0" err="1"/>
              <a:t>etiology</a:t>
            </a:r>
            <a:r>
              <a:rPr lang="fr-FR" dirty="0"/>
              <a:t> of </a:t>
            </a:r>
            <a:r>
              <a:rPr lang="fr-FR" dirty="0" err="1"/>
              <a:t>many</a:t>
            </a:r>
            <a:r>
              <a:rPr lang="fr-FR" dirty="0"/>
              <a:t> cases </a:t>
            </a:r>
            <a:r>
              <a:rPr lang="fr-FR" dirty="0" err="1"/>
              <a:t>undetermined</a:t>
            </a:r>
            <a:r>
              <a:rPr lang="fr-FR" dirty="0"/>
              <a:t> </a:t>
            </a:r>
            <a:r>
              <a:rPr lang="fr-FR" dirty="0">
                <a:sym typeface="Wingdings"/>
              </a:rPr>
              <a:t> </a:t>
            </a:r>
            <a:r>
              <a:rPr lang="fr-FR" b="1" dirty="0" err="1">
                <a:sym typeface="Wingdings"/>
              </a:rPr>
              <a:t>role</a:t>
            </a:r>
            <a:r>
              <a:rPr lang="fr-FR" b="1" dirty="0">
                <a:sym typeface="Wingdings"/>
              </a:rPr>
              <a:t> in non-</a:t>
            </a:r>
            <a:r>
              <a:rPr lang="fr-FR" b="1" dirty="0" err="1">
                <a:sym typeface="Wingdings"/>
              </a:rPr>
              <a:t>coding</a:t>
            </a:r>
            <a:r>
              <a:rPr lang="fr-FR" b="1" dirty="0">
                <a:sym typeface="Wingdings"/>
              </a:rPr>
              <a:t>?</a:t>
            </a:r>
            <a:endParaRPr lang="fr-FR" b="1" dirty="0"/>
          </a:p>
          <a:p>
            <a:pPr marL="285750" indent="-285750">
              <a:buFont typeface="Wingdings" charset="0"/>
              <a:buChar char=""/>
            </a:pPr>
            <a:endParaRPr lang="fr-FR" dirty="0"/>
          </a:p>
          <a:p>
            <a:pPr marL="285750" indent="-285750">
              <a:buFont typeface="Wingdings" charset="0"/>
              <a:buChar char=""/>
            </a:pPr>
            <a:r>
              <a:rPr lang="fr-FR" b="1" dirty="0" err="1"/>
              <a:t>Functional</a:t>
            </a:r>
            <a:r>
              <a:rPr lang="fr-FR" b="1" dirty="0"/>
              <a:t> </a:t>
            </a:r>
            <a:r>
              <a:rPr lang="fr-FR" b="1" dirty="0" err="1"/>
              <a:t>regulatory</a:t>
            </a:r>
            <a:r>
              <a:rPr lang="fr-FR" b="1" dirty="0"/>
              <a:t> </a:t>
            </a:r>
            <a:r>
              <a:rPr lang="fr-FR" b="1" dirty="0" err="1"/>
              <a:t>elements</a:t>
            </a:r>
            <a:r>
              <a:rPr lang="fr-FR" b="1" dirty="0"/>
              <a:t> </a:t>
            </a:r>
            <a:r>
              <a:rPr lang="fr-FR" dirty="0"/>
              <a:t>(</a:t>
            </a:r>
            <a:r>
              <a:rPr lang="fr-FR" dirty="0" err="1"/>
              <a:t>enhancers</a:t>
            </a:r>
            <a:r>
              <a:rPr lang="fr-FR" dirty="0"/>
              <a:t>…) in non-</a:t>
            </a:r>
            <a:r>
              <a:rPr lang="fr-FR" dirty="0" err="1"/>
              <a:t>coding</a:t>
            </a:r>
            <a:r>
              <a:rPr lang="fr-FR" dirty="0"/>
              <a:t> </a:t>
            </a:r>
            <a:r>
              <a:rPr lang="fr-FR" dirty="0" err="1"/>
              <a:t>regions</a:t>
            </a:r>
            <a:r>
              <a:rPr lang="fr-FR" dirty="0"/>
              <a:t> of the </a:t>
            </a:r>
            <a:r>
              <a:rPr lang="fr-FR" dirty="0" err="1"/>
              <a:t>genome</a:t>
            </a:r>
            <a:r>
              <a:rPr lang="fr-FR" dirty="0"/>
              <a:t> are </a:t>
            </a:r>
            <a:r>
              <a:rPr lang="fr-FR" dirty="0" err="1"/>
              <a:t>associated</a:t>
            </a:r>
            <a:r>
              <a:rPr lang="fr-FR" dirty="0"/>
              <a:t> </a:t>
            </a:r>
            <a:r>
              <a:rPr lang="fr-FR" dirty="0" err="1"/>
              <a:t>with</a:t>
            </a:r>
            <a:r>
              <a:rPr lang="fr-FR" dirty="0"/>
              <a:t> </a:t>
            </a:r>
            <a:r>
              <a:rPr lang="fr-FR" dirty="0" err="1"/>
              <a:t>congenital</a:t>
            </a:r>
            <a:r>
              <a:rPr lang="fr-FR" dirty="0"/>
              <a:t> anomalies</a:t>
            </a:r>
          </a:p>
        </p:txBody>
      </p:sp>
      <p:sp>
        <p:nvSpPr>
          <p:cNvPr id="18" name="Rectangle 17"/>
          <p:cNvSpPr/>
          <p:nvPr/>
        </p:nvSpPr>
        <p:spPr>
          <a:xfrm>
            <a:off x="769402" y="3791635"/>
            <a:ext cx="7899725" cy="369332"/>
          </a:xfrm>
          <a:prstGeom prst="rect">
            <a:avLst/>
          </a:prstGeom>
        </p:spPr>
        <p:txBody>
          <a:bodyPr wrap="square">
            <a:spAutoFit/>
          </a:bodyPr>
          <a:lstStyle/>
          <a:p>
            <a:r>
              <a:rPr lang="fr-FR" dirty="0" err="1"/>
              <a:t>Examples</a:t>
            </a:r>
            <a:r>
              <a:rPr lang="fr-FR" dirty="0"/>
              <a:t> of </a:t>
            </a:r>
            <a:r>
              <a:rPr lang="fr-FR" dirty="0" err="1"/>
              <a:t>genetic</a:t>
            </a:r>
            <a:r>
              <a:rPr lang="fr-FR" dirty="0"/>
              <a:t> conditions </a:t>
            </a:r>
            <a:r>
              <a:rPr lang="fr-FR" dirty="0" err="1"/>
              <a:t>caused</a:t>
            </a:r>
            <a:r>
              <a:rPr lang="fr-FR" dirty="0"/>
              <a:t> by mutations </a:t>
            </a:r>
            <a:r>
              <a:rPr lang="fr-FR" b="1" dirty="0" err="1">
                <a:solidFill>
                  <a:srgbClr val="D4350D"/>
                </a:solidFill>
              </a:rPr>
              <a:t>outside</a:t>
            </a:r>
            <a:r>
              <a:rPr lang="fr-FR" b="1" dirty="0">
                <a:solidFill>
                  <a:srgbClr val="D4350D"/>
                </a:solidFill>
              </a:rPr>
              <a:t> the </a:t>
            </a:r>
            <a:r>
              <a:rPr lang="fr-FR" b="1" dirty="0" err="1">
                <a:solidFill>
                  <a:srgbClr val="D4350D"/>
                </a:solidFill>
              </a:rPr>
              <a:t>exome</a:t>
            </a:r>
            <a:endParaRPr lang="fr-FR" b="1" dirty="0">
              <a:solidFill>
                <a:srgbClr val="D4350D"/>
              </a:solidFill>
            </a:endParaRPr>
          </a:p>
        </p:txBody>
      </p:sp>
    </p:spTree>
    <p:extLst>
      <p:ext uri="{BB962C8B-B14F-4D97-AF65-F5344CB8AC3E}">
        <p14:creationId xmlns:p14="http://schemas.microsoft.com/office/powerpoint/2010/main" val="189882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2677656"/>
          </a:xfrm>
          <a:prstGeom prst="rect">
            <a:avLst/>
          </a:prstGeom>
        </p:spPr>
        <p:txBody>
          <a:bodyPr wrap="square">
            <a:spAutoFit/>
          </a:bodyPr>
          <a:lstStyle/>
          <a:p>
            <a:pPr algn="just"/>
            <a:r>
              <a:rPr lang="fr-FR" sz="2400" b="1" dirty="0">
                <a:latin typeface="Avenir Book"/>
                <a:cs typeface="Avenir Book"/>
              </a:rPr>
              <a:t>Insertion/</a:t>
            </a:r>
            <a:r>
              <a:rPr lang="fr-FR" sz="2400" b="1" dirty="0" err="1">
                <a:latin typeface="Avenir Book"/>
                <a:cs typeface="Avenir Book"/>
              </a:rPr>
              <a:t>Deletion</a:t>
            </a:r>
            <a:r>
              <a:rPr lang="fr-FR" sz="2400" b="1" dirty="0">
                <a:latin typeface="Avenir Book"/>
                <a:cs typeface="Avenir Book"/>
              </a:rPr>
              <a:t> (</a:t>
            </a:r>
            <a:r>
              <a:rPr lang="fr-FR" sz="2400" b="1" dirty="0" err="1">
                <a:latin typeface="Avenir Book"/>
                <a:cs typeface="Avenir Book"/>
              </a:rPr>
              <a:t>InDels</a:t>
            </a:r>
            <a:r>
              <a:rPr lang="fr-FR" sz="2400" b="1" dirty="0">
                <a:latin typeface="Avenir Book"/>
                <a:cs typeface="Avenir Book"/>
              </a:rPr>
              <a:t>)</a:t>
            </a:r>
          </a:p>
          <a:p>
            <a:pPr algn="just"/>
            <a:endParaRPr lang="fr-FR" dirty="0">
              <a:latin typeface="Avenir Book"/>
              <a:cs typeface="Avenir Book"/>
            </a:endParaRPr>
          </a:p>
          <a:p>
            <a:pPr algn="just"/>
            <a:endParaRPr lang="fr-FR" dirty="0">
              <a:latin typeface="Avenir Book"/>
              <a:cs typeface="Avenir Book"/>
            </a:endParaRPr>
          </a:p>
          <a:p>
            <a:pPr marL="285750" indent="-285750" algn="just">
              <a:buFont typeface="Wingdings" charset="0"/>
              <a:buChar char=""/>
            </a:pPr>
            <a:r>
              <a:rPr lang="fr-FR" b="1" dirty="0">
                <a:latin typeface="Avenir Book"/>
                <a:cs typeface="Avenir Book"/>
              </a:rPr>
              <a:t>In-frame mutation if the successive </a:t>
            </a:r>
            <a:r>
              <a:rPr lang="fr-FR" b="1" dirty="0" err="1">
                <a:latin typeface="Avenir Book"/>
                <a:cs typeface="Avenir Book"/>
              </a:rPr>
              <a:t>order</a:t>
            </a:r>
            <a:r>
              <a:rPr lang="fr-FR" b="1" dirty="0">
                <a:latin typeface="Avenir Book"/>
                <a:cs typeface="Avenir Book"/>
              </a:rPr>
              <a:t> of codons </a:t>
            </a:r>
            <a:r>
              <a:rPr lang="fr-FR" b="1" dirty="0" err="1">
                <a:latin typeface="Avenir Book"/>
                <a:cs typeface="Avenir Book"/>
              </a:rPr>
              <a:t>is</a:t>
            </a:r>
            <a:r>
              <a:rPr lang="fr-FR" b="1" dirty="0">
                <a:latin typeface="Avenir Book"/>
                <a:cs typeface="Avenir Book"/>
              </a:rPr>
              <a:t> </a:t>
            </a:r>
            <a:r>
              <a:rPr lang="fr-FR" b="1" dirty="0" err="1">
                <a:latin typeface="Avenir Book"/>
                <a:cs typeface="Avenir Book"/>
              </a:rPr>
              <a:t>maintained</a:t>
            </a:r>
            <a:endParaRPr lang="fr-FR" b="1" dirty="0">
              <a:latin typeface="Avenir Book"/>
              <a:cs typeface="Avenir Book"/>
            </a:endParaRPr>
          </a:p>
          <a:p>
            <a:pPr marL="285750" indent="-285750" algn="just">
              <a:buFont typeface="Wingdings" charset="0"/>
              <a:buChar char=""/>
            </a:pPr>
            <a:r>
              <a:rPr lang="fr-FR" b="1" dirty="0" err="1">
                <a:latin typeface="Avenir Book"/>
                <a:cs typeface="Avenir Book"/>
              </a:rPr>
              <a:t>Frameshift</a:t>
            </a:r>
            <a:r>
              <a:rPr lang="fr-FR" b="1" dirty="0">
                <a:latin typeface="Avenir Book"/>
                <a:cs typeface="Avenir Book"/>
              </a:rPr>
              <a:t> mutation if the </a:t>
            </a:r>
            <a:r>
              <a:rPr lang="fr-FR" b="1" dirty="0" err="1">
                <a:latin typeface="Avenir Book"/>
                <a:cs typeface="Avenir Book"/>
              </a:rPr>
              <a:t>sequence</a:t>
            </a:r>
            <a:r>
              <a:rPr lang="fr-FR" b="1" dirty="0">
                <a:latin typeface="Avenir Book"/>
                <a:cs typeface="Avenir Book"/>
              </a:rPr>
              <a:t> </a:t>
            </a:r>
            <a:r>
              <a:rPr lang="fr-FR" b="1" dirty="0" err="1">
                <a:latin typeface="Avenir Book"/>
                <a:cs typeface="Avenir Book"/>
              </a:rPr>
              <a:t>is</a:t>
            </a:r>
            <a:r>
              <a:rPr lang="fr-FR" b="1" dirty="0">
                <a:latin typeface="Avenir Book"/>
                <a:cs typeface="Avenir Book"/>
              </a:rPr>
              <a:t> </a:t>
            </a:r>
            <a:r>
              <a:rPr lang="fr-FR" b="1" dirty="0" err="1">
                <a:latin typeface="Avenir Book"/>
                <a:cs typeface="Avenir Book"/>
              </a:rPr>
              <a:t>changed</a:t>
            </a:r>
            <a:r>
              <a:rPr lang="fr-FR" b="1" dirty="0">
                <a:latin typeface="Avenir Book"/>
                <a:cs typeface="Avenir Book"/>
              </a:rPr>
              <a:t> or a </a:t>
            </a:r>
            <a:r>
              <a:rPr lang="fr-FR" b="1" dirty="0" err="1">
                <a:latin typeface="Avenir Book"/>
                <a:cs typeface="Avenir Book"/>
              </a:rPr>
              <a:t>premature</a:t>
            </a:r>
            <a:r>
              <a:rPr lang="fr-FR" b="1" dirty="0">
                <a:latin typeface="Avenir Book"/>
                <a:cs typeface="Avenir Book"/>
              </a:rPr>
              <a:t> stop codon </a:t>
            </a:r>
            <a:r>
              <a:rPr lang="fr-FR" b="1" dirty="0" err="1">
                <a:latin typeface="Avenir Book"/>
                <a:cs typeface="Avenir Book"/>
              </a:rPr>
              <a:t>appears</a:t>
            </a:r>
            <a:r>
              <a:rPr lang="fr-FR" b="1" dirty="0">
                <a:latin typeface="Avenir Book"/>
                <a:cs typeface="Avenir Book"/>
              </a:rPr>
              <a:t>.</a:t>
            </a:r>
            <a:endParaRPr lang="fr-FR" dirty="0">
              <a:latin typeface="Avenir Book"/>
              <a:cs typeface="Avenir Book"/>
            </a:endParaRPr>
          </a:p>
          <a:p>
            <a:pPr marL="285750" indent="-285750" algn="just">
              <a:buFont typeface="Wingdings" charset="0"/>
              <a:buChar char=""/>
            </a:pPr>
            <a:endParaRPr lang="fr-FR"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p:txBody>
      </p:sp>
      <p:sp>
        <p:nvSpPr>
          <p:cNvPr id="10" name="Rectangle 9"/>
          <p:cNvSpPr/>
          <p:nvPr/>
        </p:nvSpPr>
        <p:spPr>
          <a:xfrm>
            <a:off x="7435186" y="6546011"/>
            <a:ext cx="1699504" cy="246221"/>
          </a:xfrm>
          <a:prstGeom prst="rect">
            <a:avLst/>
          </a:prstGeom>
        </p:spPr>
        <p:txBody>
          <a:bodyPr wrap="none">
            <a:spAutoFit/>
          </a:bodyPr>
          <a:lstStyle/>
          <a:p>
            <a:pPr algn="r"/>
            <a:r>
              <a:rPr lang="fr-FR" sz="1000" dirty="0" err="1"/>
              <a:t>Adapted</a:t>
            </a:r>
            <a:r>
              <a:rPr lang="fr-FR" sz="1000" dirty="0"/>
              <a:t> </a:t>
            </a:r>
            <a:r>
              <a:rPr lang="fr-FR" sz="1000" dirty="0" err="1"/>
              <a:t>from</a:t>
            </a:r>
            <a:r>
              <a:rPr lang="fr-FR" sz="1000" dirty="0"/>
              <a:t> web </a:t>
            </a:r>
            <a:r>
              <a:rPr lang="fr-FR" sz="1000" dirty="0" err="1"/>
              <a:t>resources</a:t>
            </a:r>
            <a:endParaRPr lang="fr-FR" sz="1000" dirty="0"/>
          </a:p>
        </p:txBody>
      </p:sp>
      <p:pic>
        <p:nvPicPr>
          <p:cNvPr id="3" name="Image 2"/>
          <p:cNvPicPr>
            <a:picLocks noChangeAspect="1"/>
          </p:cNvPicPr>
          <p:nvPr/>
        </p:nvPicPr>
        <p:blipFill>
          <a:blip r:embed="rId3"/>
          <a:stretch>
            <a:fillRect/>
          </a:stretch>
        </p:blipFill>
        <p:spPr>
          <a:xfrm>
            <a:off x="1005724" y="3200400"/>
            <a:ext cx="7147676" cy="2438400"/>
          </a:xfrm>
          <a:prstGeom prst="rect">
            <a:avLst/>
          </a:prstGeom>
        </p:spPr>
      </p:pic>
    </p:spTree>
    <p:extLst>
      <p:ext uri="{BB962C8B-B14F-4D97-AF65-F5344CB8AC3E}">
        <p14:creationId xmlns:p14="http://schemas.microsoft.com/office/powerpoint/2010/main" val="3166164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Insertion/</a:t>
            </a:r>
            <a:r>
              <a:rPr lang="fr-FR" sz="2400" b="1" dirty="0" err="1">
                <a:latin typeface="Avenir Book"/>
                <a:cs typeface="Avenir Book"/>
              </a:rPr>
              <a:t>Deletion</a:t>
            </a:r>
            <a:r>
              <a:rPr lang="fr-FR" sz="2400" b="1" dirty="0">
                <a:latin typeface="Avenir Book"/>
                <a:cs typeface="Avenir Book"/>
              </a:rPr>
              <a:t> (</a:t>
            </a:r>
            <a:r>
              <a:rPr lang="fr-FR" sz="2400" b="1" dirty="0" err="1">
                <a:latin typeface="Avenir Book"/>
                <a:cs typeface="Avenir Book"/>
              </a:rPr>
              <a:t>InDels</a:t>
            </a:r>
            <a:r>
              <a:rPr lang="fr-FR" sz="2400" b="1" dirty="0">
                <a:latin typeface="Avenir Book"/>
                <a:cs typeface="Avenir Book"/>
              </a:rPr>
              <a:t>)</a:t>
            </a:r>
            <a:endParaRPr lang="fr-FR" dirty="0">
              <a:latin typeface="Avenir Book"/>
              <a:cs typeface="Avenir Book"/>
            </a:endParaRPr>
          </a:p>
        </p:txBody>
      </p:sp>
      <p:sp>
        <p:nvSpPr>
          <p:cNvPr id="10" name="Rectangle 9"/>
          <p:cNvSpPr/>
          <p:nvPr/>
        </p:nvSpPr>
        <p:spPr>
          <a:xfrm>
            <a:off x="7435186" y="6546011"/>
            <a:ext cx="1699504" cy="246221"/>
          </a:xfrm>
          <a:prstGeom prst="rect">
            <a:avLst/>
          </a:prstGeom>
        </p:spPr>
        <p:txBody>
          <a:bodyPr wrap="none">
            <a:spAutoFit/>
          </a:bodyPr>
          <a:lstStyle/>
          <a:p>
            <a:pPr algn="r"/>
            <a:r>
              <a:rPr lang="fr-FR" sz="1000" dirty="0" err="1"/>
              <a:t>Adapted</a:t>
            </a:r>
            <a:r>
              <a:rPr lang="fr-FR" sz="1000" dirty="0"/>
              <a:t> </a:t>
            </a:r>
            <a:r>
              <a:rPr lang="fr-FR" sz="1000" dirty="0" err="1"/>
              <a:t>from</a:t>
            </a:r>
            <a:r>
              <a:rPr lang="fr-FR" sz="1000" dirty="0"/>
              <a:t> web </a:t>
            </a:r>
            <a:r>
              <a:rPr lang="fr-FR" sz="1000" dirty="0" err="1"/>
              <a:t>resources</a:t>
            </a:r>
            <a:endParaRPr lang="fr-FR" sz="1000" dirty="0"/>
          </a:p>
        </p:txBody>
      </p:sp>
      <p:pic>
        <p:nvPicPr>
          <p:cNvPr id="11" name="Image 10"/>
          <p:cNvPicPr>
            <a:picLocks noChangeAspect="1"/>
          </p:cNvPicPr>
          <p:nvPr/>
        </p:nvPicPr>
        <p:blipFill rotWithShape="1">
          <a:blip r:embed="rId3"/>
          <a:srcRect t="49259"/>
          <a:stretch/>
        </p:blipFill>
        <p:spPr>
          <a:xfrm>
            <a:off x="4762231" y="2095500"/>
            <a:ext cx="4381769" cy="3479800"/>
          </a:xfrm>
          <a:prstGeom prst="rect">
            <a:avLst/>
          </a:prstGeom>
        </p:spPr>
      </p:pic>
      <p:pic>
        <p:nvPicPr>
          <p:cNvPr id="4" name="Image 3"/>
          <p:cNvPicPr>
            <a:picLocks noChangeAspect="1"/>
          </p:cNvPicPr>
          <p:nvPr/>
        </p:nvPicPr>
        <p:blipFill rotWithShape="1">
          <a:blip r:embed="rId3"/>
          <a:srcRect b="50556"/>
          <a:stretch/>
        </p:blipFill>
        <p:spPr>
          <a:xfrm>
            <a:off x="528103" y="2184400"/>
            <a:ext cx="4381769" cy="3390900"/>
          </a:xfrm>
          <a:prstGeom prst="rect">
            <a:avLst/>
          </a:prstGeom>
        </p:spPr>
      </p:pic>
    </p:spTree>
    <p:extLst>
      <p:ext uri="{BB962C8B-B14F-4D97-AF65-F5344CB8AC3E}">
        <p14:creationId xmlns:p14="http://schemas.microsoft.com/office/powerpoint/2010/main" val="1526437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461665"/>
          </a:xfrm>
          <a:prstGeom prst="rect">
            <a:avLst/>
          </a:prstGeom>
        </p:spPr>
        <p:txBody>
          <a:bodyPr wrap="square">
            <a:spAutoFit/>
          </a:bodyPr>
          <a:lstStyle/>
          <a:p>
            <a:pPr algn="just"/>
            <a:r>
              <a:rPr lang="fr-FR" sz="2400" dirty="0" err="1">
                <a:latin typeface="Avenir Book"/>
                <a:cs typeface="Avenir Book"/>
              </a:rPr>
              <a:t>Summary</a:t>
            </a:r>
            <a:endParaRPr lang="fr-FR" sz="2400" dirty="0">
              <a:latin typeface="Avenir Book"/>
              <a:cs typeface="Avenir Book"/>
            </a:endParaRPr>
          </a:p>
        </p:txBody>
      </p:sp>
      <p:sp>
        <p:nvSpPr>
          <p:cNvPr id="12" name="Rectangle 11"/>
          <p:cNvSpPr/>
          <p:nvPr/>
        </p:nvSpPr>
        <p:spPr>
          <a:xfrm>
            <a:off x="756703" y="6577908"/>
            <a:ext cx="8366143" cy="261610"/>
          </a:xfrm>
          <a:prstGeom prst="rect">
            <a:avLst/>
          </a:prstGeom>
        </p:spPr>
        <p:txBody>
          <a:bodyPr wrap="square">
            <a:spAutoFit/>
          </a:bodyPr>
          <a:lstStyle/>
          <a:p>
            <a:pPr algn="r"/>
            <a:r>
              <a:rPr lang="en-US" sz="1100" dirty="0"/>
              <a:t>http://</a:t>
            </a:r>
            <a:r>
              <a:rPr lang="en-US" sz="1100" dirty="0" err="1"/>
              <a:t>academic.pgcc.edu</a:t>
            </a:r>
            <a:r>
              <a:rPr lang="en-US" sz="1100" dirty="0"/>
              <a:t>/~</a:t>
            </a:r>
            <a:r>
              <a:rPr lang="en-US" sz="1100" dirty="0" err="1"/>
              <a:t>kroberts</a:t>
            </a:r>
            <a:r>
              <a:rPr lang="en-US" sz="1100" dirty="0"/>
              <a:t>/Lecture/Chapter%207/</a:t>
            </a:r>
            <a:r>
              <a:rPr lang="en-US" sz="1100" dirty="0" err="1"/>
              <a:t>mutation.html</a:t>
            </a:r>
            <a:endParaRPr lang="en-US" sz="1100" dirty="0"/>
          </a:p>
        </p:txBody>
      </p:sp>
      <p:pic>
        <p:nvPicPr>
          <p:cNvPr id="17" name="Picture 1"/>
          <p:cNvPicPr>
            <a:picLocks noChangeAspect="1"/>
          </p:cNvPicPr>
          <p:nvPr/>
        </p:nvPicPr>
        <p:blipFill>
          <a:blip r:embed="rId3"/>
          <a:stretch>
            <a:fillRect/>
          </a:stretch>
        </p:blipFill>
        <p:spPr>
          <a:xfrm>
            <a:off x="2235200" y="1470436"/>
            <a:ext cx="6587714" cy="4948149"/>
          </a:xfrm>
          <a:prstGeom prst="rect">
            <a:avLst/>
          </a:prstGeom>
        </p:spPr>
      </p:pic>
    </p:spTree>
    <p:extLst>
      <p:ext uri="{BB962C8B-B14F-4D97-AF65-F5344CB8AC3E}">
        <p14:creationId xmlns:p14="http://schemas.microsoft.com/office/powerpoint/2010/main" val="602801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7801437" cy="461665"/>
          </a:xfrm>
          <a:prstGeom prst="rect">
            <a:avLst/>
          </a:prstGeom>
        </p:spPr>
        <p:txBody>
          <a:bodyPr wrap="square">
            <a:spAutoFit/>
          </a:bodyPr>
          <a:lstStyle/>
          <a:p>
            <a:pPr algn="just"/>
            <a:r>
              <a:rPr lang="fr-FR" sz="2400" dirty="0">
                <a:latin typeface="Avenir Book"/>
                <a:cs typeface="Avenir Book"/>
              </a:rPr>
              <a:t>Patterns of Codon usage and </a:t>
            </a:r>
            <a:r>
              <a:rPr lang="fr-FR" sz="2400" dirty="0" err="1">
                <a:latin typeface="Avenir Book"/>
                <a:cs typeface="Avenir Book"/>
              </a:rPr>
              <a:t>Synonymous</a:t>
            </a:r>
            <a:r>
              <a:rPr lang="fr-FR" sz="2400" dirty="0">
                <a:latin typeface="Avenir Book"/>
                <a:cs typeface="Avenir Book"/>
              </a:rPr>
              <a:t> mutations</a:t>
            </a:r>
          </a:p>
        </p:txBody>
      </p:sp>
      <p:sp>
        <p:nvSpPr>
          <p:cNvPr id="37" name="Rectangle 36"/>
          <p:cNvSpPr/>
          <p:nvPr/>
        </p:nvSpPr>
        <p:spPr>
          <a:xfrm>
            <a:off x="756703" y="6247708"/>
            <a:ext cx="8366143" cy="600164"/>
          </a:xfrm>
          <a:prstGeom prst="rect">
            <a:avLst/>
          </a:prstGeom>
        </p:spPr>
        <p:txBody>
          <a:bodyPr wrap="square">
            <a:spAutoFit/>
          </a:bodyPr>
          <a:lstStyle/>
          <a:p>
            <a:pPr algn="r"/>
            <a:r>
              <a:rPr lang="fr-FR" sz="1100" dirty="0"/>
              <a:t> (</a:t>
            </a:r>
            <a:r>
              <a:rPr lang="fr-FR" sz="1100" dirty="0" err="1"/>
              <a:t>Warnecke</a:t>
            </a:r>
            <a:r>
              <a:rPr lang="fr-FR" sz="1100" dirty="0"/>
              <a:t> et al., 2008)</a:t>
            </a:r>
          </a:p>
          <a:p>
            <a:pPr algn="r"/>
            <a:r>
              <a:rPr lang="fr-FR" sz="1100" dirty="0"/>
              <a:t>(Chamary et al., 2006)</a:t>
            </a:r>
          </a:p>
          <a:p>
            <a:pPr algn="r"/>
            <a:r>
              <a:rPr lang="en-US" sz="1100" dirty="0"/>
              <a:t>https://</a:t>
            </a:r>
            <a:r>
              <a:rPr lang="en-US" sz="1100" dirty="0" err="1"/>
              <a:t>en.wikipedia.org</a:t>
            </a:r>
            <a:r>
              <a:rPr lang="en-US" sz="1100" dirty="0"/>
              <a:t>/wiki/</a:t>
            </a:r>
            <a:r>
              <a:rPr lang="en-US" sz="1100" dirty="0" err="1"/>
              <a:t>Wobble_base_pair</a:t>
            </a:r>
            <a:endParaRPr lang="en-US" sz="1100" dirty="0"/>
          </a:p>
        </p:txBody>
      </p:sp>
      <p:sp>
        <p:nvSpPr>
          <p:cNvPr id="3" name="Rectangle 2"/>
          <p:cNvSpPr/>
          <p:nvPr/>
        </p:nvSpPr>
        <p:spPr>
          <a:xfrm>
            <a:off x="876300" y="1864648"/>
            <a:ext cx="8132500" cy="3693319"/>
          </a:xfrm>
          <a:prstGeom prst="rect">
            <a:avLst/>
          </a:prstGeom>
        </p:spPr>
        <p:txBody>
          <a:bodyPr wrap="square">
            <a:spAutoFit/>
          </a:bodyPr>
          <a:lstStyle/>
          <a:p>
            <a:pPr marL="285750" indent="-285750">
              <a:buFont typeface="Wingdings" charset="0"/>
              <a:buChar char=""/>
            </a:pPr>
            <a:r>
              <a:rPr lang="fr-FR" dirty="0"/>
              <a:t>Codon usage </a:t>
            </a:r>
            <a:r>
              <a:rPr lang="fr-FR" dirty="0" err="1"/>
              <a:t>can</a:t>
            </a:r>
            <a:r>
              <a:rPr lang="fr-FR" dirty="0"/>
              <a:t> </a:t>
            </a:r>
            <a:r>
              <a:rPr lang="fr-FR" dirty="0" err="1"/>
              <a:t>vary</a:t>
            </a:r>
            <a:r>
              <a:rPr lang="fr-FR" dirty="0"/>
              <a:t> </a:t>
            </a:r>
            <a:r>
              <a:rPr lang="fr-FR" dirty="0" err="1"/>
              <a:t>dramatically</a:t>
            </a:r>
            <a:r>
              <a:rPr lang="fr-FR" dirty="0"/>
              <a:t> </a:t>
            </a:r>
            <a:r>
              <a:rPr lang="fr-FR" dirty="0" err="1"/>
              <a:t>even</a:t>
            </a:r>
            <a:r>
              <a:rPr lang="fr-FR" dirty="0"/>
              <a:t> </a:t>
            </a:r>
            <a:r>
              <a:rPr lang="fr-FR" dirty="0" err="1"/>
              <a:t>within</a:t>
            </a:r>
            <a:r>
              <a:rPr lang="fr-FR" dirty="0"/>
              <a:t> a single </a:t>
            </a:r>
            <a:r>
              <a:rPr lang="fr-FR" dirty="0" err="1"/>
              <a:t>gene</a:t>
            </a:r>
            <a:r>
              <a:rPr lang="fr-FR" dirty="0"/>
              <a:t>. </a:t>
            </a:r>
          </a:p>
          <a:p>
            <a:pPr marL="285750" indent="-285750">
              <a:buFont typeface="Wingdings" charset="0"/>
              <a:buChar char=""/>
            </a:pPr>
            <a:endParaRPr lang="fr-FR" dirty="0"/>
          </a:p>
          <a:p>
            <a:pPr marL="285750" indent="-285750">
              <a:buFont typeface="Wingdings" charset="0"/>
              <a:buChar char=""/>
            </a:pPr>
            <a:r>
              <a:rPr lang="fr-FR" b="1" dirty="0" err="1"/>
              <a:t>Synonymous</a:t>
            </a:r>
            <a:r>
              <a:rPr lang="fr-FR" b="1" dirty="0"/>
              <a:t> mutations </a:t>
            </a:r>
            <a:r>
              <a:rPr lang="fr-FR" b="1" dirty="0" err="1"/>
              <a:t>at</a:t>
            </a:r>
            <a:r>
              <a:rPr lang="fr-FR" b="1" dirty="0"/>
              <a:t> </a:t>
            </a:r>
            <a:r>
              <a:rPr lang="fr-FR" b="1" dirty="0" err="1"/>
              <a:t>specific</a:t>
            </a:r>
            <a:r>
              <a:rPr lang="fr-FR" b="1" dirty="0"/>
              <a:t> sites </a:t>
            </a:r>
            <a:r>
              <a:rPr lang="fr-FR" dirty="0" err="1"/>
              <a:t>may</a:t>
            </a:r>
            <a:r>
              <a:rPr lang="fr-FR" dirty="0"/>
              <a:t> </a:t>
            </a:r>
            <a:r>
              <a:rPr lang="fr-FR" dirty="0" err="1"/>
              <a:t>experience</a:t>
            </a:r>
            <a:r>
              <a:rPr lang="fr-FR" dirty="0"/>
              <a:t> </a:t>
            </a:r>
            <a:r>
              <a:rPr lang="fr-FR" dirty="0" err="1"/>
              <a:t>selection</a:t>
            </a:r>
            <a:r>
              <a:rPr lang="fr-FR" dirty="0"/>
              <a:t> </a:t>
            </a:r>
            <a:r>
              <a:rPr lang="fr-FR" dirty="0" err="1"/>
              <a:t>because</a:t>
            </a:r>
            <a:r>
              <a:rPr lang="fr-FR" dirty="0"/>
              <a:t> </a:t>
            </a:r>
            <a:r>
              <a:rPr lang="fr-FR" dirty="0" err="1"/>
              <a:t>they</a:t>
            </a:r>
            <a:r>
              <a:rPr lang="fr-FR" dirty="0"/>
              <a:t> </a:t>
            </a:r>
            <a:r>
              <a:rPr lang="fr-FR" dirty="0" err="1"/>
              <a:t>disrupt</a:t>
            </a:r>
            <a:r>
              <a:rPr lang="fr-FR" dirty="0"/>
              <a:t> motifs </a:t>
            </a:r>
            <a:r>
              <a:rPr lang="fr-FR" dirty="0" err="1"/>
              <a:t>recognized</a:t>
            </a:r>
            <a:r>
              <a:rPr lang="fr-FR" dirty="0"/>
              <a:t> by </a:t>
            </a:r>
            <a:r>
              <a:rPr lang="fr-FR" dirty="0" err="1"/>
              <a:t>TFs</a:t>
            </a:r>
            <a:r>
              <a:rPr lang="fr-FR" dirty="0"/>
              <a:t> or by </a:t>
            </a:r>
            <a:r>
              <a:rPr lang="fr-FR" dirty="0" err="1"/>
              <a:t>PTMs</a:t>
            </a:r>
            <a:r>
              <a:rPr lang="fr-FR" dirty="0"/>
              <a:t>. </a:t>
            </a:r>
          </a:p>
          <a:p>
            <a:pPr marL="285750" indent="-285750">
              <a:buFont typeface="Wingdings" charset="0"/>
              <a:buChar char=""/>
            </a:pPr>
            <a:endParaRPr lang="fr-FR" dirty="0"/>
          </a:p>
          <a:p>
            <a:pPr marL="285750" indent="-285750">
              <a:buFont typeface="Wingdings" charset="0"/>
              <a:buChar char=""/>
            </a:pPr>
            <a:r>
              <a:rPr lang="fr-FR" dirty="0"/>
              <a:t>Codon </a:t>
            </a:r>
            <a:r>
              <a:rPr lang="fr-FR" dirty="0" err="1"/>
              <a:t>choice</a:t>
            </a:r>
            <a:r>
              <a:rPr lang="fr-FR" dirty="0"/>
              <a:t> </a:t>
            </a:r>
            <a:r>
              <a:rPr lang="fr-FR" dirty="0" err="1"/>
              <a:t>that</a:t>
            </a:r>
            <a:r>
              <a:rPr lang="fr-FR" dirty="0"/>
              <a:t> </a:t>
            </a:r>
            <a:r>
              <a:rPr lang="fr-FR" dirty="0" err="1"/>
              <a:t>promotes</a:t>
            </a:r>
            <a:r>
              <a:rPr lang="fr-FR" dirty="0"/>
              <a:t> </a:t>
            </a:r>
            <a:r>
              <a:rPr lang="fr-FR" dirty="0" err="1"/>
              <a:t>proper</a:t>
            </a:r>
            <a:r>
              <a:rPr lang="fr-FR" dirty="0"/>
              <a:t> </a:t>
            </a:r>
            <a:r>
              <a:rPr lang="fr-FR" b="1" dirty="0" err="1"/>
              <a:t>nucleosome</a:t>
            </a:r>
            <a:r>
              <a:rPr lang="fr-FR" b="1" dirty="0"/>
              <a:t> </a:t>
            </a:r>
            <a:r>
              <a:rPr lang="fr-FR" b="1" dirty="0" err="1"/>
              <a:t>positioning</a:t>
            </a:r>
            <a:r>
              <a:rPr lang="fr-FR" b="1" dirty="0"/>
              <a:t> </a:t>
            </a:r>
            <a:r>
              <a:rPr lang="fr-FR" dirty="0" err="1"/>
              <a:t>is</a:t>
            </a:r>
            <a:r>
              <a:rPr lang="fr-FR" dirty="0"/>
              <a:t> </a:t>
            </a:r>
            <a:r>
              <a:rPr lang="fr-FR" dirty="0" err="1"/>
              <a:t>selectively</a:t>
            </a:r>
            <a:r>
              <a:rPr lang="fr-FR" dirty="0"/>
              <a:t> </a:t>
            </a:r>
            <a:r>
              <a:rPr lang="fr-FR" dirty="0" err="1"/>
              <a:t>advantageous</a:t>
            </a:r>
            <a:r>
              <a:rPr lang="fr-FR" dirty="0"/>
              <a:t> in </a:t>
            </a:r>
            <a:r>
              <a:rPr lang="fr-FR" dirty="0" err="1"/>
              <a:t>eukaryotes</a:t>
            </a:r>
            <a:r>
              <a:rPr lang="fr-FR" dirty="0"/>
              <a:t>, </a:t>
            </a:r>
            <a:r>
              <a:rPr lang="fr-FR" dirty="0" err="1"/>
              <a:t>especially</a:t>
            </a:r>
            <a:r>
              <a:rPr lang="fr-FR" dirty="0"/>
              <a:t> in 5′ </a:t>
            </a:r>
            <a:r>
              <a:rPr lang="fr-FR" dirty="0" err="1"/>
              <a:t>regions</a:t>
            </a:r>
            <a:r>
              <a:rPr lang="fr-FR" dirty="0"/>
              <a:t> (</a:t>
            </a:r>
            <a:r>
              <a:rPr lang="fr-FR" dirty="0" err="1"/>
              <a:t>Warnecke</a:t>
            </a:r>
            <a:r>
              <a:rPr lang="fr-FR" dirty="0"/>
              <a:t> et al., 2008). </a:t>
            </a:r>
          </a:p>
          <a:p>
            <a:pPr marL="285750" indent="-285750">
              <a:buFont typeface="Wingdings" charset="0"/>
              <a:buChar char=""/>
            </a:pPr>
            <a:endParaRPr lang="fr-FR" dirty="0"/>
          </a:p>
          <a:p>
            <a:pPr marL="285750" indent="-285750">
              <a:buFont typeface="Wingdings" charset="0"/>
              <a:buChar char=""/>
            </a:pPr>
            <a:r>
              <a:rPr lang="fr-FR" dirty="0"/>
              <a:t>In </a:t>
            </a:r>
            <a:r>
              <a:rPr lang="fr-FR" dirty="0" err="1"/>
              <a:t>mammals</a:t>
            </a:r>
            <a:r>
              <a:rPr lang="fr-FR" dirty="0"/>
              <a:t>, </a:t>
            </a:r>
            <a:r>
              <a:rPr lang="fr-FR" dirty="0" err="1"/>
              <a:t>synonymous</a:t>
            </a:r>
            <a:r>
              <a:rPr lang="fr-FR" dirty="0"/>
              <a:t> mutations </a:t>
            </a:r>
            <a:r>
              <a:rPr lang="fr-FR" dirty="0" err="1"/>
              <a:t>near</a:t>
            </a:r>
            <a:r>
              <a:rPr lang="fr-FR" dirty="0"/>
              <a:t> an </a:t>
            </a:r>
            <a:r>
              <a:rPr lang="fr-FR" b="1" dirty="0"/>
              <a:t>intron–exon </a:t>
            </a:r>
            <a:r>
              <a:rPr lang="fr-FR" b="1" dirty="0" err="1"/>
              <a:t>boundary</a:t>
            </a:r>
            <a:r>
              <a:rPr lang="fr-FR" b="1" dirty="0"/>
              <a:t> </a:t>
            </a:r>
            <a:r>
              <a:rPr lang="fr-FR" dirty="0" err="1"/>
              <a:t>can</a:t>
            </a:r>
            <a:r>
              <a:rPr lang="fr-FR" dirty="0"/>
              <a:t> </a:t>
            </a:r>
            <a:r>
              <a:rPr lang="fr-FR" dirty="0" err="1"/>
              <a:t>create</a:t>
            </a:r>
            <a:r>
              <a:rPr lang="fr-FR" dirty="0"/>
              <a:t> </a:t>
            </a:r>
            <a:r>
              <a:rPr lang="fr-FR" dirty="0" err="1"/>
              <a:t>spurious</a:t>
            </a:r>
            <a:r>
              <a:rPr lang="fr-FR" dirty="0"/>
              <a:t> </a:t>
            </a:r>
            <a:r>
              <a:rPr lang="fr-FR" dirty="0" err="1"/>
              <a:t>splice</a:t>
            </a:r>
            <a:r>
              <a:rPr lang="fr-FR" dirty="0"/>
              <a:t> sites or </a:t>
            </a:r>
            <a:r>
              <a:rPr lang="fr-FR" dirty="0" err="1"/>
              <a:t>disrupt</a:t>
            </a:r>
            <a:r>
              <a:rPr lang="fr-FR" dirty="0"/>
              <a:t> </a:t>
            </a:r>
            <a:r>
              <a:rPr lang="fr-FR" dirty="0" err="1"/>
              <a:t>splicing</a:t>
            </a:r>
            <a:r>
              <a:rPr lang="fr-FR" dirty="0"/>
              <a:t>-control </a:t>
            </a:r>
            <a:r>
              <a:rPr lang="fr-FR" dirty="0" err="1"/>
              <a:t>elements</a:t>
            </a:r>
            <a:r>
              <a:rPr lang="fr-FR" dirty="0"/>
              <a:t>, </a:t>
            </a:r>
            <a:r>
              <a:rPr lang="fr-FR" dirty="0" err="1"/>
              <a:t>causing</a:t>
            </a:r>
            <a:r>
              <a:rPr lang="fr-FR" dirty="0"/>
              <a:t> </a:t>
            </a:r>
            <a:r>
              <a:rPr lang="fr-FR" b="1" dirty="0" err="1"/>
              <a:t>disease</a:t>
            </a:r>
            <a:r>
              <a:rPr lang="fr-FR" dirty="0"/>
              <a:t>. </a:t>
            </a:r>
          </a:p>
          <a:p>
            <a:pPr marL="285750" indent="-285750">
              <a:buFont typeface="Wingdings" charset="0"/>
              <a:buChar char=""/>
            </a:pPr>
            <a:endParaRPr lang="fr-FR" dirty="0"/>
          </a:p>
          <a:p>
            <a:pPr marL="285750" indent="-285750">
              <a:buFont typeface="Wingdings" charset="0"/>
              <a:buChar char=""/>
            </a:pPr>
            <a:r>
              <a:rPr lang="fr-FR" dirty="0"/>
              <a:t>This </a:t>
            </a:r>
            <a:r>
              <a:rPr lang="fr-FR" dirty="0" err="1"/>
              <a:t>phenomenon</a:t>
            </a:r>
            <a:r>
              <a:rPr lang="fr-FR" dirty="0"/>
              <a:t> </a:t>
            </a:r>
            <a:r>
              <a:rPr lang="fr-FR" dirty="0" err="1"/>
              <a:t>helps</a:t>
            </a:r>
            <a:r>
              <a:rPr lang="fr-FR" dirty="0"/>
              <a:t> to </a:t>
            </a:r>
            <a:r>
              <a:rPr lang="fr-FR" dirty="0" err="1"/>
              <a:t>explain</a:t>
            </a:r>
            <a:r>
              <a:rPr lang="fr-FR" dirty="0"/>
              <a:t> the </a:t>
            </a:r>
            <a:r>
              <a:rPr lang="fr-FR" dirty="0" err="1"/>
              <a:t>reduced</a:t>
            </a:r>
            <a:r>
              <a:rPr lang="fr-FR" dirty="0"/>
              <a:t> rate of </a:t>
            </a:r>
            <a:r>
              <a:rPr lang="fr-FR" dirty="0" err="1"/>
              <a:t>synonymous</a:t>
            </a:r>
            <a:r>
              <a:rPr lang="fr-FR" dirty="0"/>
              <a:t> substitutions and SNP </a:t>
            </a:r>
            <a:r>
              <a:rPr lang="fr-FR" dirty="0" err="1"/>
              <a:t>density</a:t>
            </a:r>
            <a:r>
              <a:rPr lang="fr-FR" dirty="0"/>
              <a:t> </a:t>
            </a:r>
            <a:r>
              <a:rPr lang="fr-FR" dirty="0" err="1"/>
              <a:t>near</a:t>
            </a:r>
            <a:r>
              <a:rPr lang="fr-FR" dirty="0"/>
              <a:t> </a:t>
            </a:r>
            <a:r>
              <a:rPr lang="fr-FR" dirty="0" err="1"/>
              <a:t>splicing</a:t>
            </a:r>
            <a:r>
              <a:rPr lang="fr-FR" dirty="0"/>
              <a:t> control </a:t>
            </a:r>
            <a:r>
              <a:rPr lang="fr-FR" dirty="0" err="1"/>
              <a:t>elements</a:t>
            </a:r>
            <a:r>
              <a:rPr lang="fr-FR" dirty="0"/>
              <a:t>.</a:t>
            </a:r>
          </a:p>
        </p:txBody>
      </p:sp>
    </p:spTree>
    <p:extLst>
      <p:ext uri="{BB962C8B-B14F-4D97-AF65-F5344CB8AC3E}">
        <p14:creationId xmlns:p14="http://schemas.microsoft.com/office/powerpoint/2010/main" val="22471643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56703" y="6539808"/>
            <a:ext cx="8366143" cy="261610"/>
          </a:xfrm>
          <a:prstGeom prst="rect">
            <a:avLst/>
          </a:prstGeom>
        </p:spPr>
        <p:txBody>
          <a:bodyPr wrap="square">
            <a:spAutoFit/>
          </a:bodyPr>
          <a:lstStyle/>
          <a:p>
            <a:pPr algn="r"/>
            <a:r>
              <a:rPr lang="fr-FR" sz="1100" dirty="0"/>
              <a:t> (Bali  et al., 2015)</a:t>
            </a:r>
          </a:p>
        </p:txBody>
      </p:sp>
      <p:sp>
        <p:nvSpPr>
          <p:cNvPr id="3" name="Rectangle 2"/>
          <p:cNvSpPr/>
          <p:nvPr/>
        </p:nvSpPr>
        <p:spPr>
          <a:xfrm>
            <a:off x="876300" y="1864648"/>
            <a:ext cx="8132500" cy="369332"/>
          </a:xfrm>
          <a:prstGeom prst="rect">
            <a:avLst/>
          </a:prstGeom>
        </p:spPr>
        <p:txBody>
          <a:bodyPr wrap="square">
            <a:spAutoFit/>
          </a:bodyPr>
          <a:lstStyle/>
          <a:p>
            <a:pPr marL="285750" indent="-285750">
              <a:buFont typeface="Wingdings" charset="0"/>
              <a:buChar char=""/>
            </a:pPr>
            <a:r>
              <a:rPr lang="fr-FR" dirty="0" err="1"/>
              <a:t>Synonymous</a:t>
            </a:r>
            <a:r>
              <a:rPr lang="fr-FR" dirty="0"/>
              <a:t> mutations </a:t>
            </a:r>
            <a:r>
              <a:rPr lang="fr-FR" dirty="0" err="1"/>
              <a:t>can</a:t>
            </a:r>
            <a:r>
              <a:rPr lang="fr-FR" dirty="0"/>
              <a:t> affect </a:t>
            </a:r>
            <a:r>
              <a:rPr lang="fr-FR" dirty="0" err="1"/>
              <a:t>mRNA</a:t>
            </a:r>
            <a:r>
              <a:rPr lang="fr-FR" dirty="0"/>
              <a:t> structure</a:t>
            </a:r>
          </a:p>
        </p:txBody>
      </p:sp>
      <p:sp>
        <p:nvSpPr>
          <p:cNvPr id="17" name="Rectangle 16"/>
          <p:cNvSpPr/>
          <p:nvPr/>
        </p:nvSpPr>
        <p:spPr>
          <a:xfrm>
            <a:off x="854991" y="1049534"/>
            <a:ext cx="7801437" cy="461665"/>
          </a:xfrm>
          <a:prstGeom prst="rect">
            <a:avLst/>
          </a:prstGeom>
        </p:spPr>
        <p:txBody>
          <a:bodyPr wrap="square">
            <a:spAutoFit/>
          </a:bodyPr>
          <a:lstStyle/>
          <a:p>
            <a:pPr algn="just"/>
            <a:r>
              <a:rPr lang="fr-FR" sz="2400" dirty="0">
                <a:latin typeface="Avenir Book"/>
                <a:cs typeface="Avenir Book"/>
              </a:rPr>
              <a:t>Patterns of Codon usage and </a:t>
            </a:r>
            <a:r>
              <a:rPr lang="fr-FR" sz="2400" dirty="0" err="1">
                <a:latin typeface="Avenir Book"/>
                <a:cs typeface="Avenir Book"/>
              </a:rPr>
              <a:t>Synonymous</a:t>
            </a:r>
            <a:r>
              <a:rPr lang="fr-FR" sz="2400" dirty="0">
                <a:latin typeface="Avenir Book"/>
                <a:cs typeface="Avenir Book"/>
              </a:rPr>
              <a:t> mutations</a:t>
            </a:r>
          </a:p>
        </p:txBody>
      </p:sp>
      <p:pic>
        <p:nvPicPr>
          <p:cNvPr id="8" name="Image 7"/>
          <p:cNvPicPr>
            <a:picLocks noChangeAspect="1"/>
          </p:cNvPicPr>
          <p:nvPr/>
        </p:nvPicPr>
        <p:blipFill>
          <a:blip r:embed="rId3"/>
          <a:stretch>
            <a:fillRect/>
          </a:stretch>
        </p:blipFill>
        <p:spPr>
          <a:xfrm>
            <a:off x="5999230" y="1511199"/>
            <a:ext cx="3098470" cy="4993352"/>
          </a:xfrm>
          <a:prstGeom prst="rect">
            <a:avLst/>
          </a:prstGeom>
        </p:spPr>
      </p:pic>
      <p:sp>
        <p:nvSpPr>
          <p:cNvPr id="9" name="Rectangle 8"/>
          <p:cNvSpPr/>
          <p:nvPr/>
        </p:nvSpPr>
        <p:spPr>
          <a:xfrm>
            <a:off x="876300" y="3048338"/>
            <a:ext cx="4572000" cy="1200329"/>
          </a:xfrm>
          <a:prstGeom prst="rect">
            <a:avLst/>
          </a:prstGeom>
        </p:spPr>
        <p:txBody>
          <a:bodyPr>
            <a:spAutoFit/>
          </a:bodyPr>
          <a:lstStyle/>
          <a:p>
            <a:r>
              <a:rPr lang="fr-FR" dirty="0" err="1"/>
              <a:t>Consequences</a:t>
            </a:r>
            <a:r>
              <a:rPr lang="fr-FR" dirty="0"/>
              <a:t> of a </a:t>
            </a:r>
            <a:r>
              <a:rPr lang="fr-FR" dirty="0" err="1"/>
              <a:t>synonymous</a:t>
            </a:r>
            <a:r>
              <a:rPr lang="fr-FR" dirty="0"/>
              <a:t> single </a:t>
            </a:r>
            <a:r>
              <a:rPr lang="fr-FR" dirty="0" err="1"/>
              <a:t>nucleotide</a:t>
            </a:r>
            <a:r>
              <a:rPr lang="fr-FR" dirty="0"/>
              <a:t> change on the </a:t>
            </a:r>
            <a:r>
              <a:rPr lang="fr-FR" dirty="0" err="1"/>
              <a:t>predicted</a:t>
            </a:r>
            <a:r>
              <a:rPr lang="fr-FR" dirty="0"/>
              <a:t> structure of the </a:t>
            </a:r>
            <a:r>
              <a:rPr lang="fr-FR" dirty="0" err="1"/>
              <a:t>mRNA</a:t>
            </a:r>
            <a:r>
              <a:rPr lang="fr-FR" dirty="0"/>
              <a:t> (</a:t>
            </a:r>
            <a:r>
              <a:rPr lang="fr-FR" dirty="0" err="1"/>
              <a:t>mfold</a:t>
            </a:r>
            <a:r>
              <a:rPr lang="fr-FR" dirty="0"/>
              <a:t>). </a:t>
            </a:r>
          </a:p>
          <a:p>
            <a:endParaRPr lang="fr-FR" dirty="0"/>
          </a:p>
        </p:txBody>
      </p:sp>
    </p:spTree>
    <p:extLst>
      <p:ext uri="{BB962C8B-B14F-4D97-AF65-F5344CB8AC3E}">
        <p14:creationId xmlns:p14="http://schemas.microsoft.com/office/powerpoint/2010/main" val="2203741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56703" y="6539808"/>
            <a:ext cx="8366143" cy="261610"/>
          </a:xfrm>
          <a:prstGeom prst="rect">
            <a:avLst/>
          </a:prstGeom>
        </p:spPr>
        <p:txBody>
          <a:bodyPr wrap="square">
            <a:spAutoFit/>
          </a:bodyPr>
          <a:lstStyle/>
          <a:p>
            <a:pPr algn="r"/>
            <a:r>
              <a:rPr lang="fr-FR" sz="1100" dirty="0"/>
              <a:t> (Bali  et al., 2015)</a:t>
            </a:r>
          </a:p>
        </p:txBody>
      </p:sp>
      <p:sp>
        <p:nvSpPr>
          <p:cNvPr id="3" name="Rectangle 2"/>
          <p:cNvSpPr/>
          <p:nvPr/>
        </p:nvSpPr>
        <p:spPr>
          <a:xfrm>
            <a:off x="876300" y="1864648"/>
            <a:ext cx="8132500" cy="2031325"/>
          </a:xfrm>
          <a:prstGeom prst="rect">
            <a:avLst/>
          </a:prstGeom>
        </p:spPr>
        <p:txBody>
          <a:bodyPr wrap="square">
            <a:spAutoFit/>
          </a:bodyPr>
          <a:lstStyle/>
          <a:p>
            <a:pPr marL="285750" indent="-285750">
              <a:buFont typeface="Wingdings" charset="0"/>
              <a:buChar char=""/>
            </a:pPr>
            <a:r>
              <a:rPr lang="fr-FR" dirty="0" err="1"/>
              <a:t>Synonymous</a:t>
            </a:r>
            <a:r>
              <a:rPr lang="fr-FR" dirty="0"/>
              <a:t> mutations </a:t>
            </a:r>
            <a:r>
              <a:rPr lang="fr-FR" dirty="0" err="1"/>
              <a:t>can</a:t>
            </a:r>
            <a:r>
              <a:rPr lang="fr-FR" dirty="0"/>
              <a:t> affect </a:t>
            </a:r>
            <a:r>
              <a:rPr lang="fr-FR" dirty="0" err="1"/>
              <a:t>exonic</a:t>
            </a:r>
            <a:r>
              <a:rPr lang="fr-FR" dirty="0"/>
              <a:t> </a:t>
            </a:r>
            <a:r>
              <a:rPr lang="fr-FR" dirty="0" err="1"/>
              <a:t>splice</a:t>
            </a:r>
            <a:r>
              <a:rPr lang="fr-FR" dirty="0"/>
              <a:t> </a:t>
            </a:r>
            <a:r>
              <a:rPr lang="fr-FR" dirty="0" err="1"/>
              <a:t>regulatory</a:t>
            </a:r>
            <a:r>
              <a:rPr lang="fr-FR" dirty="0"/>
              <a:t> sites</a:t>
            </a:r>
          </a:p>
          <a:p>
            <a:pPr marL="285750" indent="-285750">
              <a:buFont typeface="Wingdings" charset="0"/>
              <a:buChar char=""/>
            </a:pPr>
            <a:endParaRPr lang="fr-FR" dirty="0"/>
          </a:p>
          <a:p>
            <a:pPr marL="285750" indent="-285750">
              <a:buFont typeface="Wingdings" charset="0"/>
              <a:buChar char=""/>
            </a:pPr>
            <a:r>
              <a:rPr lang="fr-FR" dirty="0"/>
              <a:t>The occurrences of </a:t>
            </a:r>
            <a:r>
              <a:rPr lang="fr-FR" dirty="0" err="1"/>
              <a:t>synonymous</a:t>
            </a:r>
            <a:r>
              <a:rPr lang="fr-FR" dirty="0"/>
              <a:t> codons </a:t>
            </a:r>
            <a:r>
              <a:rPr lang="fr-FR" dirty="0" err="1"/>
              <a:t>vary</a:t>
            </a:r>
            <a:r>
              <a:rPr lang="fr-FR" dirty="0"/>
              <a:t> </a:t>
            </a:r>
            <a:r>
              <a:rPr lang="fr-FR" dirty="0" err="1"/>
              <a:t>between</a:t>
            </a:r>
            <a:r>
              <a:rPr lang="fr-FR" dirty="0"/>
              <a:t> </a:t>
            </a:r>
            <a:r>
              <a:rPr lang="fr-FR" dirty="0" err="1"/>
              <a:t>species</a:t>
            </a:r>
            <a:r>
              <a:rPr lang="fr-FR" dirty="0"/>
              <a:t> and </a:t>
            </a:r>
            <a:r>
              <a:rPr lang="fr-FR" dirty="0" err="1"/>
              <a:t>within</a:t>
            </a:r>
            <a:r>
              <a:rPr lang="fr-FR" dirty="0"/>
              <a:t> </a:t>
            </a:r>
            <a:r>
              <a:rPr lang="fr-FR" dirty="0" err="1"/>
              <a:t>genes</a:t>
            </a:r>
            <a:r>
              <a:rPr lang="fr-FR" dirty="0"/>
              <a:t> of the </a:t>
            </a:r>
            <a:r>
              <a:rPr lang="fr-FR" dirty="0" err="1"/>
              <a:t>same</a:t>
            </a:r>
            <a:r>
              <a:rPr lang="fr-FR" dirty="0"/>
              <a:t> </a:t>
            </a:r>
            <a:r>
              <a:rPr lang="fr-FR" dirty="0" err="1"/>
              <a:t>genome</a:t>
            </a:r>
            <a:r>
              <a:rPr lang="fr-FR" dirty="0"/>
              <a:t>, </a:t>
            </a:r>
            <a:r>
              <a:rPr lang="fr-FR" dirty="0" err="1"/>
              <a:t>known</a:t>
            </a:r>
            <a:r>
              <a:rPr lang="fr-FR" dirty="0"/>
              <a:t> as codon usage </a:t>
            </a:r>
            <a:r>
              <a:rPr lang="fr-FR" dirty="0" err="1"/>
              <a:t>bias</a:t>
            </a:r>
            <a:r>
              <a:rPr lang="fr-FR" dirty="0"/>
              <a:t>.</a:t>
            </a:r>
          </a:p>
          <a:p>
            <a:pPr marL="285750" indent="-285750">
              <a:buFont typeface="Wingdings" charset="0"/>
              <a:buChar char=""/>
            </a:pPr>
            <a:endParaRPr lang="fr-FR" dirty="0"/>
          </a:p>
          <a:p>
            <a:pPr marL="285750" indent="-285750">
              <a:buFont typeface="Wingdings" charset="0"/>
              <a:buChar char=""/>
            </a:pPr>
            <a:endParaRPr lang="fr-FR" dirty="0"/>
          </a:p>
          <a:p>
            <a:pPr marL="285750" indent="-285750">
              <a:buFontTx/>
              <a:buChar char="-"/>
            </a:pPr>
            <a:endParaRPr lang="fr-FR" dirty="0"/>
          </a:p>
        </p:txBody>
      </p:sp>
      <p:sp>
        <p:nvSpPr>
          <p:cNvPr id="17" name="Rectangle 16"/>
          <p:cNvSpPr/>
          <p:nvPr/>
        </p:nvSpPr>
        <p:spPr>
          <a:xfrm>
            <a:off x="854991" y="1049534"/>
            <a:ext cx="7801437" cy="461665"/>
          </a:xfrm>
          <a:prstGeom prst="rect">
            <a:avLst/>
          </a:prstGeom>
        </p:spPr>
        <p:txBody>
          <a:bodyPr wrap="square">
            <a:spAutoFit/>
          </a:bodyPr>
          <a:lstStyle/>
          <a:p>
            <a:pPr algn="just"/>
            <a:r>
              <a:rPr lang="fr-FR" sz="2400" dirty="0">
                <a:latin typeface="Avenir Book"/>
                <a:cs typeface="Avenir Book"/>
              </a:rPr>
              <a:t>Patterns of Codon usage and </a:t>
            </a:r>
            <a:r>
              <a:rPr lang="fr-FR" sz="2400" dirty="0" err="1">
                <a:latin typeface="Avenir Book"/>
                <a:cs typeface="Avenir Book"/>
              </a:rPr>
              <a:t>Synonymous</a:t>
            </a:r>
            <a:r>
              <a:rPr lang="fr-FR" sz="2400" dirty="0">
                <a:latin typeface="Avenir Book"/>
                <a:cs typeface="Avenir Book"/>
              </a:rPr>
              <a:t> mutations</a:t>
            </a:r>
          </a:p>
        </p:txBody>
      </p:sp>
      <p:pic>
        <p:nvPicPr>
          <p:cNvPr id="5" name="Image 4"/>
          <p:cNvPicPr>
            <a:picLocks noChangeAspect="1"/>
          </p:cNvPicPr>
          <p:nvPr/>
        </p:nvPicPr>
        <p:blipFill>
          <a:blip r:embed="rId3"/>
          <a:stretch>
            <a:fillRect/>
          </a:stretch>
        </p:blipFill>
        <p:spPr>
          <a:xfrm>
            <a:off x="1003300" y="3049292"/>
            <a:ext cx="6096000" cy="3796007"/>
          </a:xfrm>
          <a:prstGeom prst="rect">
            <a:avLst/>
          </a:prstGeom>
        </p:spPr>
      </p:pic>
    </p:spTree>
    <p:extLst>
      <p:ext uri="{BB962C8B-B14F-4D97-AF65-F5344CB8AC3E}">
        <p14:creationId xmlns:p14="http://schemas.microsoft.com/office/powerpoint/2010/main" val="3064257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DNA</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461665"/>
          </a:xfrm>
          <a:prstGeom prst="rect">
            <a:avLst/>
          </a:prstGeom>
        </p:spPr>
        <p:txBody>
          <a:bodyPr wrap="square">
            <a:spAutoFit/>
          </a:bodyPr>
          <a:lstStyle/>
          <a:p>
            <a:pPr algn="just"/>
            <a:r>
              <a:rPr lang="fr-FR" sz="2400" b="1" dirty="0">
                <a:latin typeface="Avenir Book"/>
                <a:cs typeface="Avenir Book"/>
              </a:rPr>
              <a:t>The DNA </a:t>
            </a:r>
            <a:r>
              <a:rPr lang="fr-FR" sz="2400" b="1" dirty="0" err="1">
                <a:latin typeface="Avenir Book"/>
                <a:cs typeface="Avenir Book"/>
              </a:rPr>
              <a:t>molecule</a:t>
            </a:r>
            <a:endParaRPr lang="fr-FR" sz="2400" b="1" dirty="0">
              <a:latin typeface="Avenir Book"/>
              <a:cs typeface="Avenir Book"/>
            </a:endParaRPr>
          </a:p>
        </p:txBody>
      </p:sp>
      <p:sp>
        <p:nvSpPr>
          <p:cNvPr id="12" name="Rectangle 11"/>
          <p:cNvSpPr/>
          <p:nvPr/>
        </p:nvSpPr>
        <p:spPr>
          <a:xfrm>
            <a:off x="3988392" y="6546011"/>
            <a:ext cx="5146298" cy="261610"/>
          </a:xfrm>
          <a:prstGeom prst="rect">
            <a:avLst/>
          </a:prstGeom>
        </p:spPr>
        <p:txBody>
          <a:bodyPr wrap="none">
            <a:spAutoFit/>
          </a:bodyPr>
          <a:lstStyle/>
          <a:p>
            <a:pPr algn="r"/>
            <a:r>
              <a:rPr lang="en-US" sz="1100" dirty="0"/>
              <a:t>http://www2.le.ac.uk/projects/</a:t>
            </a:r>
            <a:r>
              <a:rPr lang="en-US" sz="1100" dirty="0" err="1"/>
              <a:t>vgec</a:t>
            </a:r>
            <a:r>
              <a:rPr lang="en-US" sz="1100" dirty="0"/>
              <a:t>/</a:t>
            </a:r>
            <a:r>
              <a:rPr lang="en-US" sz="1100" dirty="0" err="1"/>
              <a:t>highereducation</a:t>
            </a:r>
            <a:r>
              <a:rPr lang="en-US" sz="1100" dirty="0"/>
              <a:t>/topics/</a:t>
            </a:r>
            <a:r>
              <a:rPr lang="en-US" sz="1100" dirty="0" err="1"/>
              <a:t>dna</a:t>
            </a:r>
            <a:r>
              <a:rPr lang="en-US" sz="1100" dirty="0"/>
              <a:t>-genes-chromosomes</a:t>
            </a:r>
          </a:p>
        </p:txBody>
      </p:sp>
      <p:pic>
        <p:nvPicPr>
          <p:cNvPr id="11" name="Picture 3"/>
          <p:cNvPicPr>
            <a:picLocks noChangeAspect="1"/>
          </p:cNvPicPr>
          <p:nvPr/>
        </p:nvPicPr>
        <p:blipFill>
          <a:blip r:embed="rId2"/>
          <a:stretch>
            <a:fillRect/>
          </a:stretch>
        </p:blipFill>
        <p:spPr>
          <a:xfrm>
            <a:off x="4304689" y="983676"/>
            <a:ext cx="4584700" cy="5080000"/>
          </a:xfrm>
          <a:prstGeom prst="rect">
            <a:avLst/>
          </a:prstGeom>
        </p:spPr>
      </p:pic>
      <p:sp>
        <p:nvSpPr>
          <p:cNvPr id="3" name="Rectangle 2"/>
          <p:cNvSpPr/>
          <p:nvPr/>
        </p:nvSpPr>
        <p:spPr>
          <a:xfrm>
            <a:off x="854991" y="2040054"/>
            <a:ext cx="3133401" cy="1477328"/>
          </a:xfrm>
          <a:prstGeom prst="rect">
            <a:avLst/>
          </a:prstGeom>
        </p:spPr>
        <p:txBody>
          <a:bodyPr wrap="square">
            <a:spAutoFit/>
          </a:bodyPr>
          <a:lstStyle/>
          <a:p>
            <a:r>
              <a:rPr lang="en-US" b="1" dirty="0"/>
              <a:t>DNA (or deoxyribonucleic acid)</a:t>
            </a:r>
            <a:r>
              <a:rPr lang="en-US" dirty="0"/>
              <a:t> is the molecule that carries the genetic information in all cellular forms of life and some viruses. </a:t>
            </a:r>
            <a:endParaRPr lang="fr-FR" dirty="0"/>
          </a:p>
        </p:txBody>
      </p:sp>
    </p:spTree>
    <p:extLst>
      <p:ext uri="{BB962C8B-B14F-4D97-AF65-F5344CB8AC3E}">
        <p14:creationId xmlns:p14="http://schemas.microsoft.com/office/powerpoint/2010/main" val="2777023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56703" y="6539808"/>
            <a:ext cx="8366143" cy="261610"/>
          </a:xfrm>
          <a:prstGeom prst="rect">
            <a:avLst/>
          </a:prstGeom>
        </p:spPr>
        <p:txBody>
          <a:bodyPr wrap="square">
            <a:spAutoFit/>
          </a:bodyPr>
          <a:lstStyle/>
          <a:p>
            <a:pPr algn="r"/>
            <a:r>
              <a:rPr lang="fr-FR" sz="1100" dirty="0"/>
              <a:t> (Bali  et al., 2015)</a:t>
            </a:r>
          </a:p>
        </p:txBody>
      </p:sp>
      <p:sp>
        <p:nvSpPr>
          <p:cNvPr id="17" name="Rectangle 16"/>
          <p:cNvSpPr/>
          <p:nvPr/>
        </p:nvSpPr>
        <p:spPr>
          <a:xfrm>
            <a:off x="854991" y="1049534"/>
            <a:ext cx="7801437" cy="461665"/>
          </a:xfrm>
          <a:prstGeom prst="rect">
            <a:avLst/>
          </a:prstGeom>
        </p:spPr>
        <p:txBody>
          <a:bodyPr wrap="square">
            <a:spAutoFit/>
          </a:bodyPr>
          <a:lstStyle/>
          <a:p>
            <a:pPr algn="just"/>
            <a:r>
              <a:rPr lang="fr-FR" sz="2400" dirty="0">
                <a:latin typeface="Avenir Book"/>
                <a:cs typeface="Avenir Book"/>
              </a:rPr>
              <a:t>Patterns of Codon usage and </a:t>
            </a:r>
            <a:r>
              <a:rPr lang="fr-FR" sz="2400" dirty="0" err="1">
                <a:latin typeface="Avenir Book"/>
                <a:cs typeface="Avenir Book"/>
              </a:rPr>
              <a:t>Synonymous</a:t>
            </a:r>
            <a:r>
              <a:rPr lang="fr-FR" sz="2400" dirty="0">
                <a:latin typeface="Avenir Book"/>
                <a:cs typeface="Avenir Book"/>
              </a:rPr>
              <a:t> mutations</a:t>
            </a:r>
          </a:p>
        </p:txBody>
      </p:sp>
      <p:pic>
        <p:nvPicPr>
          <p:cNvPr id="4" name="Image 3"/>
          <p:cNvPicPr>
            <a:picLocks noChangeAspect="1"/>
          </p:cNvPicPr>
          <p:nvPr/>
        </p:nvPicPr>
        <p:blipFill>
          <a:blip r:embed="rId3"/>
          <a:stretch>
            <a:fillRect/>
          </a:stretch>
        </p:blipFill>
        <p:spPr>
          <a:xfrm>
            <a:off x="2768600" y="1759177"/>
            <a:ext cx="6299200" cy="4945003"/>
          </a:xfrm>
          <a:prstGeom prst="rect">
            <a:avLst/>
          </a:prstGeom>
        </p:spPr>
      </p:pic>
      <p:sp>
        <p:nvSpPr>
          <p:cNvPr id="3" name="Rectangle 2"/>
          <p:cNvSpPr/>
          <p:nvPr/>
        </p:nvSpPr>
        <p:spPr>
          <a:xfrm>
            <a:off x="876300" y="1864648"/>
            <a:ext cx="2679700" cy="5078314"/>
          </a:xfrm>
          <a:prstGeom prst="rect">
            <a:avLst/>
          </a:prstGeom>
        </p:spPr>
        <p:txBody>
          <a:bodyPr wrap="square">
            <a:spAutoFit/>
          </a:bodyPr>
          <a:lstStyle/>
          <a:p>
            <a:pPr marL="285750" indent="-285750">
              <a:buFont typeface="Wingdings" charset="0"/>
              <a:buChar char=""/>
            </a:pPr>
            <a:r>
              <a:rPr lang="fr-FR" dirty="0" err="1"/>
              <a:t>Synonymous</a:t>
            </a:r>
            <a:r>
              <a:rPr lang="fr-FR" dirty="0"/>
              <a:t> mutations </a:t>
            </a:r>
            <a:r>
              <a:rPr lang="fr-FR" dirty="0" err="1"/>
              <a:t>can</a:t>
            </a:r>
            <a:r>
              <a:rPr lang="fr-FR" dirty="0"/>
              <a:t> affect </a:t>
            </a:r>
            <a:r>
              <a:rPr lang="fr-FR" dirty="0" err="1"/>
              <a:t>proteins</a:t>
            </a:r>
            <a:r>
              <a:rPr lang="fr-FR" dirty="0"/>
              <a:t> </a:t>
            </a:r>
            <a:r>
              <a:rPr lang="fr-FR" dirty="0" err="1"/>
              <a:t>at</a:t>
            </a:r>
            <a:r>
              <a:rPr lang="fr-FR" dirty="0"/>
              <a:t> </a:t>
            </a:r>
            <a:r>
              <a:rPr lang="fr-FR" dirty="0" err="1"/>
              <a:t>various</a:t>
            </a:r>
            <a:r>
              <a:rPr lang="fr-FR" dirty="0"/>
              <a:t> </a:t>
            </a:r>
            <a:r>
              <a:rPr lang="fr-FR" dirty="0" err="1"/>
              <a:t>synthesis</a:t>
            </a:r>
            <a:r>
              <a:rPr lang="fr-FR" dirty="0"/>
              <a:t> </a:t>
            </a:r>
            <a:r>
              <a:rPr lang="fr-FR" dirty="0" err="1"/>
              <a:t>steps</a:t>
            </a:r>
            <a:r>
              <a:rPr lang="fr-FR" dirty="0"/>
              <a:t>. Can alter:</a:t>
            </a:r>
          </a:p>
          <a:p>
            <a:pPr marL="285750" indent="-285750">
              <a:buFont typeface="Wingdings" charset="0"/>
              <a:buChar char=""/>
            </a:pPr>
            <a:endParaRPr lang="fr-FR" dirty="0"/>
          </a:p>
          <a:p>
            <a:pPr marL="285750" indent="-285750">
              <a:buFontTx/>
              <a:buChar char="-"/>
            </a:pPr>
            <a:r>
              <a:rPr lang="fr-FR" dirty="0"/>
              <a:t>translation </a:t>
            </a:r>
          </a:p>
          <a:p>
            <a:r>
              <a:rPr lang="fr-FR" dirty="0"/>
              <a:t>initiation </a:t>
            </a:r>
            <a:r>
              <a:rPr lang="fr-FR" dirty="0" err="1"/>
              <a:t>efficiency</a:t>
            </a:r>
            <a:endParaRPr lang="fr-FR" dirty="0"/>
          </a:p>
          <a:p>
            <a:pPr marL="285750" indent="-285750">
              <a:buFontTx/>
              <a:buChar char="-"/>
            </a:pPr>
            <a:r>
              <a:rPr lang="fr-FR" dirty="0"/>
              <a:t>translation </a:t>
            </a:r>
          </a:p>
          <a:p>
            <a:r>
              <a:rPr lang="fr-FR" dirty="0" err="1"/>
              <a:t>elongation</a:t>
            </a:r>
            <a:r>
              <a:rPr lang="fr-FR" dirty="0"/>
              <a:t> rate</a:t>
            </a:r>
          </a:p>
          <a:p>
            <a:pPr marL="285750" indent="-285750">
              <a:buFontTx/>
              <a:buChar char="-"/>
            </a:pPr>
            <a:r>
              <a:rPr lang="fr-FR" dirty="0"/>
              <a:t>ribosomal </a:t>
            </a:r>
          </a:p>
          <a:p>
            <a:r>
              <a:rPr lang="fr-FR" dirty="0"/>
              <a:t>pause </a:t>
            </a:r>
            <a:r>
              <a:rPr lang="fr-FR" dirty="0" err="1"/>
              <a:t>rhythm</a:t>
            </a:r>
            <a:endParaRPr lang="fr-FR" dirty="0"/>
          </a:p>
          <a:p>
            <a:pPr marL="285750" indent="-285750">
              <a:buFontTx/>
              <a:buChar char="-"/>
            </a:pPr>
            <a:r>
              <a:rPr lang="fr-FR" dirty="0" err="1"/>
              <a:t>cotranslational</a:t>
            </a:r>
            <a:r>
              <a:rPr lang="fr-FR" dirty="0"/>
              <a:t> </a:t>
            </a:r>
          </a:p>
          <a:p>
            <a:r>
              <a:rPr lang="fr-FR" dirty="0" err="1"/>
              <a:t>folding</a:t>
            </a:r>
            <a:r>
              <a:rPr lang="fr-FR" dirty="0"/>
              <a:t> </a:t>
            </a:r>
          </a:p>
          <a:p>
            <a:endParaRPr lang="fr-FR" dirty="0"/>
          </a:p>
          <a:p>
            <a:r>
              <a:rPr lang="fr-FR" dirty="0">
                <a:sym typeface="Wingdings"/>
              </a:rPr>
              <a:t> </a:t>
            </a:r>
            <a:r>
              <a:rPr lang="fr-FR" dirty="0"/>
              <a:t>the </a:t>
            </a:r>
            <a:r>
              <a:rPr lang="fr-FR" dirty="0" err="1"/>
              <a:t>overall</a:t>
            </a:r>
            <a:r>
              <a:rPr lang="fr-FR" dirty="0"/>
              <a:t> fate of the </a:t>
            </a:r>
            <a:r>
              <a:rPr lang="fr-FR" dirty="0" err="1"/>
              <a:t>protein</a:t>
            </a:r>
            <a:r>
              <a:rPr lang="fr-FR" dirty="0"/>
              <a:t>. </a:t>
            </a:r>
          </a:p>
          <a:p>
            <a:pPr marL="285750" indent="-285750">
              <a:buFont typeface="Wingdings" charset="0"/>
              <a:buChar char=""/>
            </a:pPr>
            <a:endParaRPr lang="fr-FR" dirty="0"/>
          </a:p>
          <a:p>
            <a:pPr marL="285750" indent="-285750">
              <a:buFontTx/>
              <a:buChar char="-"/>
            </a:pPr>
            <a:endParaRPr lang="fr-FR" dirty="0"/>
          </a:p>
        </p:txBody>
      </p:sp>
    </p:spTree>
    <p:extLst>
      <p:ext uri="{BB962C8B-B14F-4D97-AF65-F5344CB8AC3E}">
        <p14:creationId xmlns:p14="http://schemas.microsoft.com/office/powerpoint/2010/main" val="8061226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Point mutations and their consequences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56703" y="6539808"/>
            <a:ext cx="8366143" cy="261610"/>
          </a:xfrm>
          <a:prstGeom prst="rect">
            <a:avLst/>
          </a:prstGeom>
        </p:spPr>
        <p:txBody>
          <a:bodyPr wrap="square">
            <a:spAutoFit/>
          </a:bodyPr>
          <a:lstStyle/>
          <a:p>
            <a:pPr algn="r"/>
            <a:r>
              <a:rPr lang="fr-FR" sz="1100" dirty="0"/>
              <a:t> (Mitra et al., 2016)</a:t>
            </a:r>
          </a:p>
        </p:txBody>
      </p:sp>
      <p:sp>
        <p:nvSpPr>
          <p:cNvPr id="3" name="Rectangle 2"/>
          <p:cNvSpPr/>
          <p:nvPr/>
        </p:nvSpPr>
        <p:spPr>
          <a:xfrm>
            <a:off x="876300" y="1864648"/>
            <a:ext cx="8132500" cy="1477328"/>
          </a:xfrm>
          <a:prstGeom prst="rect">
            <a:avLst/>
          </a:prstGeom>
        </p:spPr>
        <p:txBody>
          <a:bodyPr wrap="square">
            <a:spAutoFit/>
          </a:bodyPr>
          <a:lstStyle/>
          <a:p>
            <a:pPr marL="285750" indent="-285750">
              <a:buFont typeface="Wingdings" charset="0"/>
              <a:buChar char=""/>
            </a:pPr>
            <a:r>
              <a:rPr lang="fr-FR" dirty="0" err="1"/>
              <a:t>Synonymous</a:t>
            </a:r>
            <a:r>
              <a:rPr lang="fr-FR" dirty="0"/>
              <a:t> Codons </a:t>
            </a:r>
            <a:r>
              <a:rPr lang="fr-FR" dirty="0" err="1"/>
              <a:t>can</a:t>
            </a:r>
            <a:r>
              <a:rPr lang="fr-FR" dirty="0"/>
              <a:t> affect </a:t>
            </a:r>
            <a:r>
              <a:rPr lang="fr-FR" dirty="0" err="1"/>
              <a:t>gene</a:t>
            </a:r>
            <a:r>
              <a:rPr lang="fr-FR" dirty="0"/>
              <a:t> expression and </a:t>
            </a:r>
            <a:r>
              <a:rPr lang="fr-FR" dirty="0" err="1"/>
              <a:t>protein</a:t>
            </a:r>
            <a:r>
              <a:rPr lang="fr-FR" dirty="0"/>
              <a:t> structure </a:t>
            </a:r>
          </a:p>
          <a:p>
            <a:pPr marL="285750" indent="-285750">
              <a:buFont typeface="Wingdings" charset="0"/>
              <a:buChar char=""/>
            </a:pPr>
            <a:endParaRPr lang="fr-FR" dirty="0"/>
          </a:p>
          <a:p>
            <a:pPr marL="285750" indent="-285750">
              <a:buFontTx/>
              <a:buChar char="-"/>
            </a:pPr>
            <a:r>
              <a:rPr lang="fr-FR" dirty="0"/>
              <a:t>Ribosome </a:t>
            </a:r>
            <a:r>
              <a:rPr lang="fr-FR" dirty="0" err="1"/>
              <a:t>profiling</a:t>
            </a:r>
            <a:r>
              <a:rPr lang="fr-FR" dirty="0"/>
              <a:t> </a:t>
            </a:r>
            <a:r>
              <a:rPr lang="fr-FR" dirty="0" err="1"/>
              <a:t>experiments</a:t>
            </a:r>
            <a:r>
              <a:rPr lang="fr-FR" dirty="0"/>
              <a:t> </a:t>
            </a:r>
            <a:r>
              <a:rPr lang="fr-FR" dirty="0">
                <a:sym typeface="Wingdings"/>
              </a:rPr>
              <a:t> </a:t>
            </a:r>
            <a:r>
              <a:rPr lang="fr-FR" b="1" dirty="0"/>
              <a:t>ribosome </a:t>
            </a:r>
            <a:r>
              <a:rPr lang="fr-FR" b="1" dirty="0" err="1"/>
              <a:t>occupancy</a:t>
            </a:r>
            <a:r>
              <a:rPr lang="fr-FR" b="1" dirty="0"/>
              <a:t> time </a:t>
            </a:r>
            <a:r>
              <a:rPr lang="fr-FR" dirty="0" err="1"/>
              <a:t>is</a:t>
            </a:r>
            <a:r>
              <a:rPr lang="fr-FR" dirty="0"/>
              <a:t> not the </a:t>
            </a:r>
            <a:r>
              <a:rPr lang="fr-FR" dirty="0" err="1"/>
              <a:t>same</a:t>
            </a:r>
            <a:r>
              <a:rPr lang="fr-FR" dirty="0"/>
              <a:t> for </a:t>
            </a:r>
            <a:r>
              <a:rPr lang="fr-FR" dirty="0" err="1"/>
              <a:t>different</a:t>
            </a:r>
            <a:r>
              <a:rPr lang="fr-FR" dirty="0"/>
              <a:t> </a:t>
            </a:r>
            <a:r>
              <a:rPr lang="fr-FR" dirty="0" err="1"/>
              <a:t>synonymous</a:t>
            </a:r>
            <a:r>
              <a:rPr lang="fr-FR" dirty="0"/>
              <a:t> codons. </a:t>
            </a:r>
          </a:p>
          <a:p>
            <a:pPr marL="285750" indent="-285750">
              <a:buFontTx/>
              <a:buChar char="-"/>
            </a:pPr>
            <a:endParaRPr lang="fr-FR" dirty="0"/>
          </a:p>
        </p:txBody>
      </p:sp>
      <p:pic>
        <p:nvPicPr>
          <p:cNvPr id="6" name="Image 5"/>
          <p:cNvPicPr>
            <a:picLocks noChangeAspect="1"/>
          </p:cNvPicPr>
          <p:nvPr/>
        </p:nvPicPr>
        <p:blipFill>
          <a:blip r:embed="rId3"/>
          <a:stretch>
            <a:fillRect/>
          </a:stretch>
        </p:blipFill>
        <p:spPr>
          <a:xfrm>
            <a:off x="5304252" y="2971800"/>
            <a:ext cx="3869648" cy="3416300"/>
          </a:xfrm>
          <a:prstGeom prst="rect">
            <a:avLst/>
          </a:prstGeom>
        </p:spPr>
      </p:pic>
      <p:sp>
        <p:nvSpPr>
          <p:cNvPr id="7" name="Rectangle 6"/>
          <p:cNvSpPr/>
          <p:nvPr/>
        </p:nvSpPr>
        <p:spPr>
          <a:xfrm>
            <a:off x="889000" y="3607813"/>
            <a:ext cx="4572000" cy="2031325"/>
          </a:xfrm>
          <a:prstGeom prst="rect">
            <a:avLst/>
          </a:prstGeom>
        </p:spPr>
        <p:txBody>
          <a:bodyPr>
            <a:spAutoFit/>
          </a:bodyPr>
          <a:lstStyle/>
          <a:p>
            <a:pPr marL="285750" indent="-285750">
              <a:buFontTx/>
              <a:buChar char="-"/>
            </a:pPr>
            <a:r>
              <a:rPr lang="fr-FR" dirty="0"/>
              <a:t>Conclusion:</a:t>
            </a:r>
          </a:p>
          <a:p>
            <a:pPr marL="285750" indent="-285750">
              <a:buFont typeface="Wingdings" charset="0"/>
              <a:buChar char="à"/>
            </a:pPr>
            <a:r>
              <a:rPr lang="fr-FR" dirty="0" err="1">
                <a:sym typeface="Wingdings"/>
              </a:rPr>
              <a:t>S</a:t>
            </a:r>
            <a:r>
              <a:rPr lang="fr-FR" dirty="0" err="1"/>
              <a:t>ynonymous</a:t>
            </a:r>
            <a:r>
              <a:rPr lang="fr-FR" dirty="0"/>
              <a:t> codons influence </a:t>
            </a:r>
            <a:r>
              <a:rPr lang="fr-FR" dirty="0" err="1"/>
              <a:t>differently</a:t>
            </a:r>
            <a:r>
              <a:rPr lang="fr-FR" dirty="0"/>
              <a:t> the </a:t>
            </a:r>
            <a:r>
              <a:rPr lang="fr-FR" b="1" dirty="0"/>
              <a:t>speed of translation </a:t>
            </a:r>
            <a:r>
              <a:rPr lang="fr-FR" b="1" dirty="0" err="1"/>
              <a:t>elongation</a:t>
            </a:r>
            <a:endParaRPr lang="fr-FR" b="1" dirty="0"/>
          </a:p>
          <a:p>
            <a:pPr marL="285750" indent="-285750">
              <a:buFont typeface="Wingdings" charset="0"/>
              <a:buChar char="à"/>
            </a:pPr>
            <a:r>
              <a:rPr lang="fr-FR" dirty="0"/>
              <a:t>This guides </a:t>
            </a:r>
            <a:r>
              <a:rPr lang="fr-FR" dirty="0" err="1"/>
              <a:t>further</a:t>
            </a:r>
            <a:r>
              <a:rPr lang="fr-FR" dirty="0"/>
              <a:t> </a:t>
            </a:r>
            <a:r>
              <a:rPr lang="fr-FR" dirty="0" err="1"/>
              <a:t>cotranslational</a:t>
            </a:r>
            <a:r>
              <a:rPr lang="fr-FR" dirty="0"/>
              <a:t> </a:t>
            </a:r>
            <a:r>
              <a:rPr lang="fr-FR" b="1" dirty="0" err="1"/>
              <a:t>folding</a:t>
            </a:r>
            <a:r>
              <a:rPr lang="fr-FR" b="1" dirty="0"/>
              <a:t> </a:t>
            </a:r>
            <a:r>
              <a:rPr lang="fr-FR" b="1" dirty="0" err="1"/>
              <a:t>kinetics</a:t>
            </a:r>
            <a:r>
              <a:rPr lang="fr-FR" b="1" dirty="0"/>
              <a:t> </a:t>
            </a:r>
            <a:r>
              <a:rPr lang="fr-FR" dirty="0"/>
              <a:t>of a </a:t>
            </a:r>
            <a:r>
              <a:rPr lang="fr-FR" dirty="0" err="1"/>
              <a:t>protein</a:t>
            </a:r>
            <a:r>
              <a:rPr lang="fr-FR" dirty="0"/>
              <a:t>. </a:t>
            </a:r>
          </a:p>
          <a:p>
            <a:pPr marL="285750" indent="-285750">
              <a:buFont typeface="Wingdings" charset="0"/>
              <a:buChar char="à"/>
            </a:pPr>
            <a:r>
              <a:rPr lang="fr-FR" dirty="0"/>
              <a:t>It </a:t>
            </a:r>
            <a:r>
              <a:rPr lang="fr-FR" dirty="0" err="1"/>
              <a:t>is</a:t>
            </a:r>
            <a:r>
              <a:rPr lang="fr-FR" dirty="0"/>
              <a:t> </a:t>
            </a:r>
            <a:r>
              <a:rPr lang="fr-FR" dirty="0" err="1"/>
              <a:t>now</a:t>
            </a:r>
            <a:r>
              <a:rPr lang="fr-FR" dirty="0"/>
              <a:t> </a:t>
            </a:r>
            <a:r>
              <a:rPr lang="fr-FR" dirty="0" err="1"/>
              <a:t>realized</a:t>
            </a:r>
            <a:r>
              <a:rPr lang="fr-FR" dirty="0"/>
              <a:t> </a:t>
            </a:r>
            <a:r>
              <a:rPr lang="fr-FR" dirty="0" err="1"/>
              <a:t>that</a:t>
            </a:r>
            <a:r>
              <a:rPr lang="fr-FR" dirty="0"/>
              <a:t> the position of </a:t>
            </a:r>
            <a:r>
              <a:rPr lang="fr-FR" dirty="0" err="1"/>
              <a:t>each</a:t>
            </a:r>
            <a:r>
              <a:rPr lang="fr-FR" dirty="0"/>
              <a:t> codon in a </a:t>
            </a:r>
            <a:r>
              <a:rPr lang="fr-FR" dirty="0" err="1"/>
              <a:t>coding</a:t>
            </a:r>
            <a:r>
              <a:rPr lang="fr-FR" dirty="0"/>
              <a:t> </a:t>
            </a:r>
            <a:r>
              <a:rPr lang="fr-FR" dirty="0" err="1"/>
              <a:t>sequence</a:t>
            </a:r>
            <a:r>
              <a:rPr lang="fr-FR" dirty="0"/>
              <a:t> </a:t>
            </a:r>
            <a:r>
              <a:rPr lang="fr-FR" dirty="0" err="1"/>
              <a:t>is</a:t>
            </a:r>
            <a:r>
              <a:rPr lang="fr-FR" dirty="0"/>
              <a:t> important. </a:t>
            </a:r>
          </a:p>
        </p:txBody>
      </p:sp>
      <p:sp>
        <p:nvSpPr>
          <p:cNvPr id="17" name="Rectangle 16"/>
          <p:cNvSpPr/>
          <p:nvPr/>
        </p:nvSpPr>
        <p:spPr>
          <a:xfrm>
            <a:off x="854991" y="1049534"/>
            <a:ext cx="7801437" cy="461665"/>
          </a:xfrm>
          <a:prstGeom prst="rect">
            <a:avLst/>
          </a:prstGeom>
        </p:spPr>
        <p:txBody>
          <a:bodyPr wrap="square">
            <a:spAutoFit/>
          </a:bodyPr>
          <a:lstStyle/>
          <a:p>
            <a:pPr algn="just"/>
            <a:r>
              <a:rPr lang="fr-FR" sz="2400" dirty="0">
                <a:latin typeface="Avenir Book"/>
                <a:cs typeface="Avenir Book"/>
              </a:rPr>
              <a:t>Patterns of Codon usage and </a:t>
            </a:r>
            <a:r>
              <a:rPr lang="fr-FR" sz="2400" dirty="0" err="1">
                <a:latin typeface="Avenir Book"/>
                <a:cs typeface="Avenir Book"/>
              </a:rPr>
              <a:t>Synonymous</a:t>
            </a:r>
            <a:r>
              <a:rPr lang="fr-FR" sz="2400" dirty="0">
                <a:latin typeface="Avenir Book"/>
                <a:cs typeface="Avenir Book"/>
              </a:rPr>
              <a:t> mutations</a:t>
            </a:r>
          </a:p>
        </p:txBody>
      </p:sp>
    </p:spTree>
    <p:extLst>
      <p:ext uri="{BB962C8B-B14F-4D97-AF65-F5344CB8AC3E}">
        <p14:creationId xmlns:p14="http://schemas.microsoft.com/office/powerpoint/2010/main" val="2811996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Concluding remarks</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76300" y="2283748"/>
            <a:ext cx="8132500" cy="3046988"/>
          </a:xfrm>
          <a:prstGeom prst="rect">
            <a:avLst/>
          </a:prstGeom>
        </p:spPr>
        <p:txBody>
          <a:bodyPr wrap="square">
            <a:spAutoFit/>
          </a:bodyPr>
          <a:lstStyle/>
          <a:p>
            <a:pPr marL="285750" indent="-285750">
              <a:buFont typeface="Wingdings" charset="0"/>
              <a:buChar char=""/>
            </a:pPr>
            <a:r>
              <a:rPr lang="fr-FR" sz="2400" dirty="0" err="1"/>
              <a:t>Complex</a:t>
            </a:r>
            <a:r>
              <a:rPr lang="fr-FR" sz="2400" dirty="0"/>
              <a:t> </a:t>
            </a:r>
            <a:r>
              <a:rPr lang="fr-FR" sz="2400" dirty="0" err="1"/>
              <a:t>regulatory</a:t>
            </a:r>
            <a:r>
              <a:rPr lang="fr-FR" sz="2400" dirty="0"/>
              <a:t> </a:t>
            </a:r>
            <a:r>
              <a:rPr lang="fr-FR" sz="2400" dirty="0" err="1"/>
              <a:t>picture</a:t>
            </a:r>
            <a:r>
              <a:rPr lang="fr-FR" sz="2400" dirty="0"/>
              <a:t> </a:t>
            </a:r>
            <a:r>
              <a:rPr lang="fr-FR" sz="2400" dirty="0" err="1"/>
              <a:t>since</a:t>
            </a:r>
            <a:r>
              <a:rPr lang="fr-FR" sz="2400" dirty="0"/>
              <a:t> HGP and </a:t>
            </a:r>
            <a:r>
              <a:rPr lang="fr-FR" sz="2400" dirty="0" err="1"/>
              <a:t>associated</a:t>
            </a:r>
            <a:r>
              <a:rPr lang="fr-FR" sz="2400" dirty="0"/>
              <a:t> </a:t>
            </a:r>
            <a:r>
              <a:rPr lang="fr-FR" sz="2400" dirty="0" err="1"/>
              <a:t>projects</a:t>
            </a:r>
            <a:endParaRPr lang="fr-FR" sz="2400" dirty="0"/>
          </a:p>
          <a:p>
            <a:pPr marL="285750" indent="-285750">
              <a:buFont typeface="Wingdings" charset="0"/>
              <a:buChar char=""/>
            </a:pPr>
            <a:endParaRPr lang="fr-FR" sz="2400" dirty="0"/>
          </a:p>
          <a:p>
            <a:pPr marL="285750" indent="-285750">
              <a:buFont typeface="Wingdings" charset="0"/>
              <a:buChar char=""/>
            </a:pPr>
            <a:r>
              <a:rPr lang="fr-FR" sz="2400" dirty="0" err="1"/>
              <a:t>Dogmas</a:t>
            </a:r>
            <a:r>
              <a:rPr lang="fr-FR" sz="2400" dirty="0"/>
              <a:t> in constant </a:t>
            </a:r>
            <a:r>
              <a:rPr lang="fr-FR" sz="2400" dirty="0" err="1"/>
              <a:t>revision</a:t>
            </a:r>
            <a:endParaRPr lang="fr-FR" sz="2400" dirty="0"/>
          </a:p>
          <a:p>
            <a:pPr marL="285750" indent="-285750">
              <a:buFont typeface="Wingdings" charset="0"/>
              <a:buChar char=""/>
            </a:pPr>
            <a:endParaRPr lang="fr-FR" sz="2400" dirty="0"/>
          </a:p>
          <a:p>
            <a:pPr marL="285750" indent="-285750">
              <a:buFont typeface="Wingdings" charset="0"/>
              <a:buChar char=""/>
            </a:pPr>
            <a:r>
              <a:rPr lang="fr-FR" sz="2400" dirty="0" err="1"/>
              <a:t>Novel</a:t>
            </a:r>
            <a:r>
              <a:rPr lang="fr-FR" sz="2400" dirty="0"/>
              <a:t> </a:t>
            </a:r>
            <a:r>
              <a:rPr lang="fr-FR" sz="2400" dirty="0" err="1"/>
              <a:t>key</a:t>
            </a:r>
            <a:r>
              <a:rPr lang="fr-FR" sz="2400" dirty="0"/>
              <a:t> </a:t>
            </a:r>
            <a:r>
              <a:rPr lang="fr-FR" sz="2400" dirty="0" err="1"/>
              <a:t>findings</a:t>
            </a:r>
            <a:r>
              <a:rPr lang="fr-FR" sz="2400" dirty="0"/>
              <a:t> </a:t>
            </a:r>
            <a:r>
              <a:rPr lang="fr-FR" sz="2400" dirty="0" err="1"/>
              <a:t>at</a:t>
            </a:r>
            <a:r>
              <a:rPr lang="fr-FR" sz="2400" dirty="0"/>
              <a:t> the </a:t>
            </a:r>
            <a:r>
              <a:rPr lang="fr-FR" sz="2400" dirty="0" err="1"/>
              <a:t>level</a:t>
            </a:r>
            <a:r>
              <a:rPr lang="fr-FR" sz="2400" dirty="0"/>
              <a:t> of DNA, RNA and </a:t>
            </a:r>
            <a:r>
              <a:rPr lang="fr-FR" sz="2400" dirty="0" err="1"/>
              <a:t>Proteins</a:t>
            </a:r>
            <a:endParaRPr lang="fr-FR" sz="2400" dirty="0"/>
          </a:p>
          <a:p>
            <a:endParaRPr lang="fr-FR" sz="2400" dirty="0"/>
          </a:p>
          <a:p>
            <a:endParaRPr lang="fr-FR" sz="2400" dirty="0"/>
          </a:p>
          <a:p>
            <a:r>
              <a:rPr lang="fr-FR" sz="2400" dirty="0">
                <a:sym typeface="Wingdings"/>
              </a:rPr>
              <a:t> </a:t>
            </a:r>
            <a:r>
              <a:rPr lang="fr-FR" sz="2400" dirty="0" err="1"/>
              <a:t>Keep</a:t>
            </a:r>
            <a:r>
              <a:rPr lang="fr-FR" sz="2400" dirty="0"/>
              <a:t> </a:t>
            </a:r>
            <a:r>
              <a:rPr lang="fr-FR" sz="2400" dirty="0" err="1"/>
              <a:t>updated</a:t>
            </a:r>
            <a:r>
              <a:rPr lang="fr-FR" sz="2400" dirty="0"/>
              <a:t> !</a:t>
            </a:r>
          </a:p>
        </p:txBody>
      </p:sp>
      <p:sp>
        <p:nvSpPr>
          <p:cNvPr id="17" name="Rectangle 16"/>
          <p:cNvSpPr/>
          <p:nvPr/>
        </p:nvSpPr>
        <p:spPr>
          <a:xfrm>
            <a:off x="854991" y="1049534"/>
            <a:ext cx="7801437" cy="461665"/>
          </a:xfrm>
          <a:prstGeom prst="rect">
            <a:avLst/>
          </a:prstGeom>
        </p:spPr>
        <p:txBody>
          <a:bodyPr wrap="square">
            <a:spAutoFit/>
          </a:bodyPr>
          <a:lstStyle/>
          <a:p>
            <a:pPr algn="just"/>
            <a:r>
              <a:rPr lang="fr-FR" sz="2400" dirty="0" err="1">
                <a:latin typeface="Avenir Book"/>
                <a:cs typeface="Avenir Book"/>
              </a:rPr>
              <a:t>Complexity</a:t>
            </a:r>
            <a:r>
              <a:rPr lang="fr-FR" sz="2400" dirty="0">
                <a:latin typeface="Avenir Book"/>
                <a:cs typeface="Avenir Book"/>
              </a:rPr>
              <a:t> and </a:t>
            </a:r>
            <a:r>
              <a:rPr lang="fr-FR" sz="2400" dirty="0" err="1">
                <a:latin typeface="Avenir Book"/>
                <a:cs typeface="Avenir Book"/>
              </a:rPr>
              <a:t>definitions</a:t>
            </a:r>
            <a:r>
              <a:rPr lang="fr-FR" sz="2400" dirty="0">
                <a:latin typeface="Avenir Book"/>
                <a:cs typeface="Avenir Book"/>
              </a:rPr>
              <a:t> in constant </a:t>
            </a:r>
            <a:r>
              <a:rPr lang="fr-FR" sz="2400" dirty="0" err="1">
                <a:latin typeface="Avenir Book"/>
                <a:cs typeface="Avenir Book"/>
              </a:rPr>
              <a:t>evolution</a:t>
            </a:r>
            <a:endParaRPr lang="fr-FR" sz="2400" dirty="0">
              <a:latin typeface="Avenir Book"/>
              <a:cs typeface="Avenir Book"/>
            </a:endParaRPr>
          </a:p>
        </p:txBody>
      </p:sp>
    </p:spTree>
    <p:extLst>
      <p:ext uri="{BB962C8B-B14F-4D97-AF65-F5344CB8AC3E}">
        <p14:creationId xmlns:p14="http://schemas.microsoft.com/office/powerpoint/2010/main" val="2552101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2761487" y="3573005"/>
            <a:ext cx="6108325" cy="461665"/>
          </a:xfrm>
          <a:prstGeom prst="rect">
            <a:avLst/>
          </a:prstGeom>
          <a:solidFill>
            <a:srgbClr val="1C6065">
              <a:alpha val="62000"/>
            </a:srgbClr>
          </a:solidFill>
        </p:spPr>
        <p:txBody>
          <a:bodyPr wrap="square" rtlCol="0">
            <a:spAutoFit/>
          </a:bodyPr>
          <a:lstStyle/>
          <a:p>
            <a:r>
              <a:rPr lang="en-US" sz="1200" dirty="0" err="1">
                <a:solidFill>
                  <a:schemeClr val="bg1"/>
                </a:solidFill>
                <a:latin typeface="Century Gothic"/>
                <a:cs typeface="Century Gothic"/>
              </a:rPr>
              <a:t>Fatma</a:t>
            </a:r>
            <a:r>
              <a:rPr lang="en-US" sz="1200" dirty="0">
                <a:solidFill>
                  <a:schemeClr val="bg1"/>
                </a:solidFill>
                <a:latin typeface="Century Gothic"/>
                <a:cs typeface="Century Gothic"/>
              </a:rPr>
              <a:t> </a:t>
            </a:r>
            <a:r>
              <a:rPr lang="en-US" sz="1200" dirty="0" err="1">
                <a:solidFill>
                  <a:schemeClr val="bg1"/>
                </a:solidFill>
                <a:latin typeface="Century Gothic"/>
                <a:cs typeface="Century Gothic"/>
              </a:rPr>
              <a:t>Guerfali</a:t>
            </a:r>
            <a:endParaRPr lang="en-US" sz="1200" dirty="0">
              <a:solidFill>
                <a:schemeClr val="bg1"/>
              </a:solidFill>
              <a:latin typeface="Century Gothic"/>
              <a:cs typeface="Century Gothic"/>
            </a:endParaRPr>
          </a:p>
          <a:p>
            <a:r>
              <a:rPr lang="en-US" sz="1200" dirty="0">
                <a:solidFill>
                  <a:schemeClr val="bg1"/>
                </a:solidFill>
                <a:latin typeface="Century Gothic"/>
                <a:cs typeface="Century Gothic"/>
              </a:rPr>
              <a:t>BCGA course – IPT – 2</a:t>
            </a:r>
            <a:r>
              <a:rPr lang="en-US" sz="1200" baseline="30000" dirty="0">
                <a:solidFill>
                  <a:schemeClr val="bg1"/>
                </a:solidFill>
                <a:latin typeface="Century Gothic"/>
                <a:cs typeface="Century Gothic"/>
              </a:rPr>
              <a:t>nd</a:t>
            </a:r>
            <a:r>
              <a:rPr lang="en-US" sz="1200" dirty="0">
                <a:solidFill>
                  <a:schemeClr val="bg1"/>
                </a:solidFill>
                <a:latin typeface="Century Gothic"/>
                <a:cs typeface="Century Gothic"/>
              </a:rPr>
              <a:t> Oct 2017</a:t>
            </a:r>
          </a:p>
        </p:txBody>
      </p:sp>
      <p:sp>
        <p:nvSpPr>
          <p:cNvPr id="36" name="Title 1"/>
          <p:cNvSpPr txBox="1">
            <a:spLocks/>
          </p:cNvSpPr>
          <p:nvPr/>
        </p:nvSpPr>
        <p:spPr>
          <a:xfrm>
            <a:off x="61204" y="61914"/>
            <a:ext cx="9036496" cy="687762"/>
          </a:xfrm>
          <a:prstGeom prst="rect">
            <a:avLst/>
          </a:prstGeom>
          <a:solidFill>
            <a:srgbClr val="0F323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ZA" sz="2800" b="1" dirty="0">
                <a:solidFill>
                  <a:srgbClr val="FFFFFF"/>
                </a:solidFill>
              </a:rPr>
              <a:t>Remember: Dialectic method</a:t>
            </a:r>
          </a:p>
        </p:txBody>
      </p:sp>
      <p:sp>
        <p:nvSpPr>
          <p:cNvPr id="14" name="Oval 13"/>
          <p:cNvSpPr/>
          <p:nvPr/>
        </p:nvSpPr>
        <p:spPr>
          <a:xfrm>
            <a:off x="334247" y="191677"/>
            <a:ext cx="791999" cy="791999"/>
          </a:xfrm>
          <a:prstGeom prst="ellipse">
            <a:avLst/>
          </a:prstGeom>
          <a:solidFill>
            <a:srgbClr val="D4350D">
              <a:alpha val="68000"/>
            </a:srgbClr>
          </a:solidFill>
          <a:ln w="57150" cmpd="thinThick">
            <a:solidFill>
              <a:srgbClr val="D435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98" y="99195"/>
            <a:ext cx="668405" cy="657641"/>
          </a:xfrm>
          <a:prstGeom prst="ellipse">
            <a:avLst/>
          </a:prstGeom>
          <a:solidFill>
            <a:schemeClr val="accent5">
              <a:lumMod val="50000"/>
              <a:alpha val="50000"/>
            </a:schemeClr>
          </a:solidFill>
          <a:ln w="57150" cmpd="dbl">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9512" y="587677"/>
            <a:ext cx="323997" cy="323996"/>
          </a:xfrm>
          <a:prstGeom prst="ellipse">
            <a:avLst/>
          </a:prstGeom>
          <a:solidFill>
            <a:srgbClr val="0F3234">
              <a:alpha val="92000"/>
            </a:srgbClr>
          </a:solidFill>
          <a:ln w="57150" cmpd="dbl">
            <a:solidFill>
              <a:srgbClr val="287B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54991" y="1049534"/>
            <a:ext cx="8034398" cy="5170647"/>
          </a:xfrm>
          <a:prstGeom prst="rect">
            <a:avLst/>
          </a:prstGeom>
        </p:spPr>
        <p:txBody>
          <a:bodyPr wrap="square">
            <a:spAutoFit/>
          </a:bodyPr>
          <a:lstStyle/>
          <a:p>
            <a:pPr algn="just"/>
            <a:r>
              <a:rPr lang="fr-FR" sz="2400" b="1" dirty="0">
                <a:latin typeface="Avenir Book"/>
                <a:cs typeface="Avenir Book"/>
              </a:rPr>
              <a:t>Use </a:t>
            </a:r>
            <a:r>
              <a:rPr lang="fr-FR" sz="2400" b="1" dirty="0" err="1">
                <a:latin typeface="Avenir Book"/>
                <a:cs typeface="Avenir Book"/>
              </a:rPr>
              <a:t>Socrates</a:t>
            </a:r>
            <a:r>
              <a:rPr lang="fr-FR" sz="2400" b="1" dirty="0">
                <a:latin typeface="Avenir Book"/>
                <a:cs typeface="Avenir Book"/>
              </a:rPr>
              <a:t> </a:t>
            </a:r>
            <a:r>
              <a:rPr lang="fr-FR" sz="2400" b="1" dirty="0" err="1">
                <a:latin typeface="Avenir Book"/>
                <a:cs typeface="Avenir Book"/>
              </a:rPr>
              <a:t>method</a:t>
            </a:r>
            <a:endParaRPr lang="fr-FR" sz="2400" b="1"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a:p>
            <a:pPr marL="285750" indent="-285750" algn="just">
              <a:buFont typeface="Wingdings" charset="0"/>
              <a:buChar char=""/>
            </a:pPr>
            <a:r>
              <a:rPr lang="fr-FR" b="1" dirty="0">
                <a:latin typeface="Avenir Book"/>
                <a:cs typeface="Avenir Book"/>
              </a:rPr>
              <a:t>The </a:t>
            </a:r>
            <a:r>
              <a:rPr lang="fr-FR" b="1" dirty="0" err="1">
                <a:latin typeface="Avenir Book"/>
                <a:cs typeface="Avenir Book"/>
              </a:rPr>
              <a:t>method</a:t>
            </a:r>
            <a:r>
              <a:rPr lang="fr-FR" b="1" dirty="0">
                <a:latin typeface="Avenir Book"/>
                <a:cs typeface="Avenir Book"/>
              </a:rPr>
              <a:t> </a:t>
            </a:r>
            <a:r>
              <a:rPr lang="fr-FR" b="1" dirty="0" err="1">
                <a:latin typeface="Avenir Book"/>
                <a:cs typeface="Avenir Book"/>
              </a:rPr>
              <a:t>invented</a:t>
            </a:r>
            <a:r>
              <a:rPr lang="fr-FR" b="1" dirty="0">
                <a:latin typeface="Avenir Book"/>
                <a:cs typeface="Avenir Book"/>
              </a:rPr>
              <a:t> by </a:t>
            </a:r>
            <a:r>
              <a:rPr lang="fr-FR" b="1" dirty="0" err="1">
                <a:latin typeface="Avenir Book"/>
                <a:cs typeface="Avenir Book"/>
              </a:rPr>
              <a:t>Socrates</a:t>
            </a:r>
            <a:r>
              <a:rPr lang="fr-FR" b="1" dirty="0">
                <a:latin typeface="Avenir Book"/>
                <a:cs typeface="Avenir Book"/>
              </a:rPr>
              <a:t> </a:t>
            </a:r>
            <a:r>
              <a:rPr lang="fr-FR" b="1" dirty="0" err="1">
                <a:latin typeface="Avenir Book"/>
                <a:cs typeface="Avenir Book"/>
              </a:rPr>
              <a:t>is</a:t>
            </a:r>
            <a:r>
              <a:rPr lang="fr-FR" b="1" dirty="0">
                <a:latin typeface="Avenir Book"/>
                <a:cs typeface="Avenir Book"/>
              </a:rPr>
              <a:t> the </a:t>
            </a:r>
          </a:p>
          <a:p>
            <a:pPr algn="just"/>
            <a:r>
              <a:rPr lang="fr-FR" b="1" dirty="0" err="1">
                <a:latin typeface="Avenir Book"/>
                <a:cs typeface="Avenir Book"/>
              </a:rPr>
              <a:t>dialectic</a:t>
            </a:r>
            <a:r>
              <a:rPr lang="fr-FR" b="1" dirty="0">
                <a:latin typeface="Avenir Book"/>
                <a:cs typeface="Avenir Book"/>
              </a:rPr>
              <a:t>: the art of </a:t>
            </a:r>
            <a:r>
              <a:rPr lang="fr-FR" b="1" dirty="0" err="1">
                <a:latin typeface="Avenir Book"/>
                <a:cs typeface="Avenir Book"/>
              </a:rPr>
              <a:t>asking</a:t>
            </a:r>
            <a:r>
              <a:rPr lang="fr-FR" b="1" dirty="0">
                <a:latin typeface="Avenir Book"/>
                <a:cs typeface="Avenir Book"/>
              </a:rPr>
              <a:t> </a:t>
            </a:r>
            <a:r>
              <a:rPr lang="fr-FR" b="1" dirty="0" err="1">
                <a:latin typeface="Avenir Book"/>
                <a:cs typeface="Avenir Book"/>
              </a:rPr>
              <a:t>oriented</a:t>
            </a:r>
            <a:r>
              <a:rPr lang="fr-FR" b="1" dirty="0">
                <a:latin typeface="Avenir Book"/>
                <a:cs typeface="Avenir Book"/>
              </a:rPr>
              <a:t> questions </a:t>
            </a:r>
          </a:p>
          <a:p>
            <a:pPr algn="just"/>
            <a:r>
              <a:rPr lang="fr-FR" b="1" dirty="0">
                <a:latin typeface="Avenir Book"/>
                <a:cs typeface="Avenir Book"/>
              </a:rPr>
              <a:t>to </a:t>
            </a:r>
            <a:r>
              <a:rPr lang="fr-FR" b="1" dirty="0" err="1">
                <a:latin typeface="Avenir Book"/>
                <a:cs typeface="Avenir Book"/>
              </a:rPr>
              <a:t>reach</a:t>
            </a:r>
            <a:r>
              <a:rPr lang="fr-FR" b="1" dirty="0">
                <a:latin typeface="Avenir Book"/>
                <a:cs typeface="Avenir Book"/>
              </a:rPr>
              <a:t> the </a:t>
            </a:r>
            <a:r>
              <a:rPr lang="fr-FR" b="1" dirty="0" err="1">
                <a:latin typeface="Avenir Book"/>
                <a:cs typeface="Avenir Book"/>
              </a:rPr>
              <a:t>truth</a:t>
            </a:r>
            <a:r>
              <a:rPr lang="fr-FR" b="1" dirty="0">
                <a:latin typeface="Avenir Book"/>
                <a:cs typeface="Avenir Book"/>
              </a:rPr>
              <a:t>. </a:t>
            </a:r>
          </a:p>
          <a:p>
            <a:pPr marL="285750" indent="-285750" algn="just">
              <a:buFont typeface="Wingdings" charset="0"/>
              <a:buChar char=""/>
            </a:pPr>
            <a:endParaRPr lang="fr-FR" b="1" dirty="0">
              <a:latin typeface="Avenir Book"/>
              <a:cs typeface="Avenir Book"/>
            </a:endParaRPr>
          </a:p>
          <a:p>
            <a:pPr marL="285750" indent="-285750" algn="just">
              <a:buFont typeface="Wingdings" charset="0"/>
              <a:buChar char=""/>
            </a:pPr>
            <a:r>
              <a:rPr lang="fr-FR" b="1" dirty="0" err="1">
                <a:latin typeface="Avenir Book"/>
                <a:cs typeface="Avenir Book"/>
              </a:rPr>
              <a:t>Dialectics</a:t>
            </a:r>
            <a:r>
              <a:rPr lang="fr-FR" b="1" dirty="0">
                <a:latin typeface="Avenir Book"/>
                <a:cs typeface="Avenir Book"/>
              </a:rPr>
              <a:t> </a:t>
            </a:r>
            <a:r>
              <a:rPr lang="fr-FR" b="1" dirty="0" err="1">
                <a:latin typeface="Avenir Book"/>
                <a:cs typeface="Avenir Book"/>
              </a:rPr>
              <a:t>is</a:t>
            </a:r>
            <a:r>
              <a:rPr lang="fr-FR" b="1" dirty="0">
                <a:latin typeface="Avenir Book"/>
                <a:cs typeface="Avenir Book"/>
              </a:rPr>
              <a:t> not </a:t>
            </a:r>
            <a:r>
              <a:rPr lang="fr-FR" b="1" dirty="0" err="1">
                <a:latin typeface="Avenir Book"/>
                <a:cs typeface="Avenir Book"/>
              </a:rPr>
              <a:t>knowledge</a:t>
            </a:r>
            <a:r>
              <a:rPr lang="fr-FR" b="1" dirty="0">
                <a:latin typeface="Avenir Book"/>
                <a:cs typeface="Avenir Book"/>
              </a:rPr>
              <a:t> but the </a:t>
            </a:r>
          </a:p>
          <a:p>
            <a:pPr algn="just"/>
            <a:r>
              <a:rPr lang="fr-FR" b="1" dirty="0" err="1">
                <a:latin typeface="Avenir Book"/>
                <a:cs typeface="Avenir Book"/>
              </a:rPr>
              <a:t>method</a:t>
            </a:r>
            <a:r>
              <a:rPr lang="fr-FR" b="1" dirty="0">
                <a:latin typeface="Avenir Book"/>
                <a:cs typeface="Avenir Book"/>
              </a:rPr>
              <a:t> by </a:t>
            </a:r>
            <a:r>
              <a:rPr lang="fr-FR" b="1" dirty="0" err="1">
                <a:latin typeface="Avenir Book"/>
                <a:cs typeface="Avenir Book"/>
              </a:rPr>
              <a:t>which</a:t>
            </a:r>
            <a:r>
              <a:rPr lang="fr-FR" b="1" dirty="0">
                <a:latin typeface="Avenir Book"/>
                <a:cs typeface="Avenir Book"/>
              </a:rPr>
              <a:t> </a:t>
            </a:r>
            <a:r>
              <a:rPr lang="fr-FR" b="1" dirty="0" err="1">
                <a:latin typeface="Avenir Book"/>
                <a:cs typeface="Avenir Book"/>
              </a:rPr>
              <a:t>it</a:t>
            </a:r>
            <a:r>
              <a:rPr lang="fr-FR" b="1" dirty="0">
                <a:latin typeface="Avenir Book"/>
                <a:cs typeface="Avenir Book"/>
              </a:rPr>
              <a:t> </a:t>
            </a:r>
            <a:r>
              <a:rPr lang="fr-FR" b="1" dirty="0" err="1">
                <a:latin typeface="Avenir Book"/>
                <a:cs typeface="Avenir Book"/>
              </a:rPr>
              <a:t>can</a:t>
            </a:r>
            <a:r>
              <a:rPr lang="fr-FR" b="1" dirty="0">
                <a:latin typeface="Avenir Book"/>
                <a:cs typeface="Avenir Book"/>
              </a:rPr>
              <a:t> </a:t>
            </a:r>
            <a:r>
              <a:rPr lang="fr-FR" b="1" dirty="0" err="1">
                <a:latin typeface="Avenir Book"/>
                <a:cs typeface="Avenir Book"/>
              </a:rPr>
              <a:t>be</a:t>
            </a:r>
            <a:r>
              <a:rPr lang="fr-FR" b="1" dirty="0">
                <a:latin typeface="Avenir Book"/>
                <a:cs typeface="Avenir Book"/>
              </a:rPr>
              <a:t> </a:t>
            </a:r>
            <a:r>
              <a:rPr lang="fr-FR" b="1" dirty="0" err="1">
                <a:latin typeface="Avenir Book"/>
                <a:cs typeface="Avenir Book"/>
              </a:rPr>
              <a:t>achieved</a:t>
            </a:r>
            <a:r>
              <a:rPr lang="fr-FR" b="1" dirty="0">
                <a:latin typeface="Avenir Book"/>
                <a:cs typeface="Avenir Book"/>
              </a:rPr>
              <a:t>.</a:t>
            </a:r>
          </a:p>
          <a:p>
            <a:pPr algn="just"/>
            <a:endParaRPr lang="fr-FR" b="1" dirty="0">
              <a:latin typeface="Avenir Book"/>
              <a:cs typeface="Avenir Book"/>
            </a:endParaRPr>
          </a:p>
          <a:p>
            <a:pPr marL="285750" indent="-285750" algn="just">
              <a:buFont typeface="Wingdings" charset="0"/>
              <a:buChar char=""/>
            </a:pPr>
            <a:r>
              <a:rPr lang="fr-FR" b="1" dirty="0" err="1">
                <a:latin typeface="Avenir Book"/>
                <a:cs typeface="Avenir Book"/>
              </a:rPr>
              <a:t>Socrates</a:t>
            </a:r>
            <a:r>
              <a:rPr lang="fr-FR" b="1" dirty="0">
                <a:latin typeface="Avenir Book"/>
                <a:cs typeface="Avenir Book"/>
              </a:rPr>
              <a:t>' </a:t>
            </a:r>
            <a:r>
              <a:rPr lang="fr-FR" b="1" dirty="0" err="1">
                <a:latin typeface="Avenir Book"/>
                <a:cs typeface="Avenir Book"/>
              </a:rPr>
              <a:t>method</a:t>
            </a:r>
            <a:r>
              <a:rPr lang="fr-FR" b="1" dirty="0">
                <a:latin typeface="Avenir Book"/>
                <a:cs typeface="Avenir Book"/>
              </a:rPr>
              <a:t> </a:t>
            </a:r>
            <a:r>
              <a:rPr lang="fr-FR" b="1" dirty="0" err="1">
                <a:latin typeface="Avenir Book"/>
                <a:cs typeface="Avenir Book"/>
              </a:rPr>
              <a:t>aims</a:t>
            </a:r>
            <a:r>
              <a:rPr lang="fr-FR" b="1" dirty="0">
                <a:latin typeface="Avenir Book"/>
                <a:cs typeface="Avenir Book"/>
              </a:rPr>
              <a:t> to help </a:t>
            </a:r>
            <a:r>
              <a:rPr lang="fr-FR" b="1" dirty="0" err="1">
                <a:latin typeface="Avenir Book"/>
                <a:cs typeface="Avenir Book"/>
              </a:rPr>
              <a:t>each</a:t>
            </a:r>
            <a:r>
              <a:rPr lang="fr-FR" b="1" dirty="0">
                <a:latin typeface="Avenir Book"/>
                <a:cs typeface="Avenir Book"/>
              </a:rPr>
              <a:t> one </a:t>
            </a:r>
            <a:r>
              <a:rPr lang="fr-FR" b="1" dirty="0" err="1">
                <a:latin typeface="Avenir Book"/>
                <a:cs typeface="Avenir Book"/>
              </a:rPr>
              <a:t>find</a:t>
            </a:r>
            <a:r>
              <a:rPr lang="fr-FR" b="1" dirty="0">
                <a:latin typeface="Avenir Book"/>
                <a:cs typeface="Avenir Book"/>
              </a:rPr>
              <a:t> the </a:t>
            </a:r>
            <a:r>
              <a:rPr lang="fr-FR" b="1" dirty="0" err="1">
                <a:latin typeface="Avenir Book"/>
                <a:cs typeface="Avenir Book"/>
              </a:rPr>
              <a:t>truth</a:t>
            </a:r>
            <a:r>
              <a:rPr lang="fr-FR" b="1" dirty="0">
                <a:latin typeface="Avenir Book"/>
                <a:cs typeface="Avenir Book"/>
              </a:rPr>
              <a:t> </a:t>
            </a:r>
            <a:r>
              <a:rPr lang="fr-FR" b="1" dirty="0" err="1">
                <a:latin typeface="Avenir Book"/>
                <a:cs typeface="Avenir Book"/>
              </a:rPr>
              <a:t>he</a:t>
            </a:r>
            <a:r>
              <a:rPr lang="fr-FR" b="1" dirty="0">
                <a:latin typeface="Avenir Book"/>
                <a:cs typeface="Avenir Book"/>
              </a:rPr>
              <a:t> </a:t>
            </a:r>
            <a:r>
              <a:rPr lang="fr-FR" b="1" dirty="0" err="1">
                <a:latin typeface="Avenir Book"/>
                <a:cs typeface="Avenir Book"/>
              </a:rPr>
              <a:t>is</a:t>
            </a:r>
            <a:r>
              <a:rPr lang="fr-FR" b="1" dirty="0">
                <a:latin typeface="Avenir Book"/>
                <a:cs typeface="Avenir Book"/>
              </a:rPr>
              <a:t> </a:t>
            </a:r>
            <a:r>
              <a:rPr lang="fr-FR" b="1" dirty="0" err="1">
                <a:latin typeface="Avenir Book"/>
                <a:cs typeface="Avenir Book"/>
              </a:rPr>
              <a:t>seeking</a:t>
            </a:r>
            <a:r>
              <a:rPr lang="fr-FR" b="1" dirty="0">
                <a:latin typeface="Avenir Book"/>
                <a:cs typeface="Avenir Book"/>
              </a:rPr>
              <a:t>. </a:t>
            </a:r>
            <a:r>
              <a:rPr lang="fr-FR" b="1" dirty="0" err="1">
                <a:latin typeface="Avenir Book"/>
                <a:cs typeface="Avenir Book"/>
              </a:rPr>
              <a:t>Aware</a:t>
            </a:r>
            <a:r>
              <a:rPr lang="fr-FR" b="1" dirty="0">
                <a:latin typeface="Avenir Book"/>
                <a:cs typeface="Avenir Book"/>
              </a:rPr>
              <a:t> of </a:t>
            </a:r>
            <a:r>
              <a:rPr lang="fr-FR" b="1" dirty="0" err="1">
                <a:latin typeface="Avenir Book"/>
                <a:cs typeface="Avenir Book"/>
              </a:rPr>
              <a:t>being</a:t>
            </a:r>
            <a:r>
              <a:rPr lang="fr-FR" b="1" dirty="0">
                <a:latin typeface="Avenir Book"/>
                <a:cs typeface="Avenir Book"/>
              </a:rPr>
              <a:t> </a:t>
            </a:r>
            <a:r>
              <a:rPr lang="fr-FR" b="1" dirty="0" err="1">
                <a:latin typeface="Avenir Book"/>
                <a:cs typeface="Avenir Book"/>
              </a:rPr>
              <a:t>imperfect</a:t>
            </a:r>
            <a:r>
              <a:rPr lang="fr-FR" b="1" dirty="0">
                <a:latin typeface="Avenir Book"/>
                <a:cs typeface="Avenir Book"/>
              </a:rPr>
              <a:t>, </a:t>
            </a:r>
            <a:r>
              <a:rPr lang="fr-FR" b="1" dirty="0" err="1">
                <a:solidFill>
                  <a:srgbClr val="D4350D"/>
                </a:solidFill>
                <a:latin typeface="Avenir Book"/>
                <a:cs typeface="Avenir Book"/>
              </a:rPr>
              <a:t>Socrates</a:t>
            </a:r>
            <a:r>
              <a:rPr lang="fr-FR" b="1" dirty="0">
                <a:solidFill>
                  <a:srgbClr val="D4350D"/>
                </a:solidFill>
                <a:latin typeface="Avenir Book"/>
                <a:cs typeface="Avenir Book"/>
              </a:rPr>
              <a:t> </a:t>
            </a:r>
            <a:r>
              <a:rPr lang="fr-FR" b="1" dirty="0" err="1">
                <a:solidFill>
                  <a:srgbClr val="D4350D"/>
                </a:solidFill>
                <a:latin typeface="Avenir Book"/>
                <a:cs typeface="Avenir Book"/>
              </a:rPr>
              <a:t>constantly</a:t>
            </a:r>
            <a:r>
              <a:rPr lang="fr-FR" b="1" dirty="0">
                <a:solidFill>
                  <a:srgbClr val="D4350D"/>
                </a:solidFill>
                <a:latin typeface="Avenir Book"/>
                <a:cs typeface="Avenir Book"/>
              </a:rPr>
              <a:t> </a:t>
            </a:r>
            <a:r>
              <a:rPr lang="fr-FR" b="1" dirty="0" err="1">
                <a:solidFill>
                  <a:srgbClr val="D4350D"/>
                </a:solidFill>
                <a:latin typeface="Avenir Book"/>
                <a:cs typeface="Avenir Book"/>
              </a:rPr>
              <a:t>seeks</a:t>
            </a:r>
            <a:r>
              <a:rPr lang="fr-FR" b="1" dirty="0">
                <a:solidFill>
                  <a:srgbClr val="D4350D"/>
                </a:solidFill>
                <a:latin typeface="Avenir Book"/>
                <a:cs typeface="Avenir Book"/>
              </a:rPr>
              <a:t> to </a:t>
            </a:r>
            <a:r>
              <a:rPr lang="fr-FR" b="1" dirty="0" err="1">
                <a:solidFill>
                  <a:srgbClr val="D4350D"/>
                </a:solidFill>
                <a:latin typeface="Avenir Book"/>
                <a:cs typeface="Avenir Book"/>
              </a:rPr>
              <a:t>improve</a:t>
            </a:r>
            <a:r>
              <a:rPr lang="fr-FR" b="1" dirty="0">
                <a:solidFill>
                  <a:srgbClr val="D4350D"/>
                </a:solidFill>
                <a:latin typeface="Avenir Book"/>
                <a:cs typeface="Avenir Book"/>
              </a:rPr>
              <a:t> </a:t>
            </a:r>
            <a:r>
              <a:rPr lang="fr-FR" b="1" dirty="0" err="1">
                <a:solidFill>
                  <a:srgbClr val="D4350D"/>
                </a:solidFill>
                <a:latin typeface="Avenir Book"/>
                <a:cs typeface="Avenir Book"/>
              </a:rPr>
              <a:t>himself</a:t>
            </a:r>
            <a:r>
              <a:rPr lang="fr-FR" b="1" dirty="0">
                <a:solidFill>
                  <a:srgbClr val="D4350D"/>
                </a:solidFill>
                <a:latin typeface="Avenir Book"/>
                <a:cs typeface="Avenir Book"/>
              </a:rPr>
              <a:t> by </a:t>
            </a:r>
            <a:r>
              <a:rPr lang="fr-FR" b="1" dirty="0" err="1">
                <a:solidFill>
                  <a:srgbClr val="D4350D"/>
                </a:solidFill>
                <a:latin typeface="Avenir Book"/>
                <a:cs typeface="Avenir Book"/>
              </a:rPr>
              <a:t>constantly</a:t>
            </a:r>
            <a:r>
              <a:rPr lang="fr-FR" b="1" dirty="0">
                <a:solidFill>
                  <a:srgbClr val="D4350D"/>
                </a:solidFill>
                <a:latin typeface="Avenir Book"/>
                <a:cs typeface="Avenir Book"/>
              </a:rPr>
              <a:t> </a:t>
            </a:r>
            <a:r>
              <a:rPr lang="fr-FR" b="1" dirty="0" err="1">
                <a:solidFill>
                  <a:srgbClr val="D4350D"/>
                </a:solidFill>
                <a:latin typeface="Avenir Book"/>
                <a:cs typeface="Avenir Book"/>
              </a:rPr>
              <a:t>revisiting</a:t>
            </a:r>
            <a:r>
              <a:rPr lang="fr-FR" b="1" dirty="0">
                <a:solidFill>
                  <a:srgbClr val="D4350D"/>
                </a:solidFill>
                <a:latin typeface="Avenir Book"/>
                <a:cs typeface="Avenir Book"/>
              </a:rPr>
              <a:t> </a:t>
            </a:r>
            <a:r>
              <a:rPr lang="fr-FR" b="1" dirty="0" err="1">
                <a:solidFill>
                  <a:srgbClr val="D4350D"/>
                </a:solidFill>
                <a:latin typeface="Avenir Book"/>
                <a:cs typeface="Avenir Book"/>
              </a:rPr>
              <a:t>his</a:t>
            </a:r>
            <a:r>
              <a:rPr lang="fr-FR" b="1" dirty="0">
                <a:solidFill>
                  <a:srgbClr val="D4350D"/>
                </a:solidFill>
                <a:latin typeface="Avenir Book"/>
                <a:cs typeface="Avenir Book"/>
              </a:rPr>
              <a:t> </a:t>
            </a:r>
            <a:r>
              <a:rPr lang="fr-FR" b="1" dirty="0" err="1">
                <a:solidFill>
                  <a:srgbClr val="D4350D"/>
                </a:solidFill>
                <a:latin typeface="Avenir Book"/>
                <a:cs typeface="Avenir Book"/>
              </a:rPr>
              <a:t>knowledge</a:t>
            </a:r>
            <a:r>
              <a:rPr lang="fr-FR" b="1" dirty="0">
                <a:latin typeface="Avenir Book"/>
                <a:cs typeface="Avenir Book"/>
              </a:rPr>
              <a:t>. </a:t>
            </a:r>
          </a:p>
          <a:p>
            <a:pPr marL="285750" indent="-285750" algn="just">
              <a:buFont typeface="Wingdings" charset="0"/>
              <a:buChar char=""/>
            </a:pPr>
            <a:endParaRPr lang="fr-FR" b="1" dirty="0">
              <a:latin typeface="Avenir Book"/>
              <a:cs typeface="Avenir Book"/>
            </a:endParaRPr>
          </a:p>
          <a:p>
            <a:pPr marL="285750" indent="-285750" algn="just">
              <a:buFont typeface="Wingdings" charset="0"/>
              <a:buChar char=""/>
            </a:pPr>
            <a:r>
              <a:rPr lang="fr-FR" b="1" dirty="0">
                <a:latin typeface="Avenir Book"/>
                <a:cs typeface="Avenir Book"/>
              </a:rPr>
              <a:t>It </a:t>
            </a:r>
            <a:r>
              <a:rPr lang="fr-FR" b="1" dirty="0" err="1">
                <a:latin typeface="Avenir Book"/>
                <a:cs typeface="Avenir Book"/>
              </a:rPr>
              <a:t>does</a:t>
            </a:r>
            <a:r>
              <a:rPr lang="fr-FR" b="1" dirty="0">
                <a:latin typeface="Avenir Book"/>
                <a:cs typeface="Avenir Book"/>
              </a:rPr>
              <a:t> not </a:t>
            </a:r>
            <a:r>
              <a:rPr lang="fr-FR" b="1" dirty="0" err="1">
                <a:latin typeface="Avenir Book"/>
                <a:cs typeface="Avenir Book"/>
              </a:rPr>
              <a:t>rise</a:t>
            </a:r>
            <a:r>
              <a:rPr lang="fr-FR" b="1" dirty="0">
                <a:latin typeface="Avenir Book"/>
                <a:cs typeface="Avenir Book"/>
              </a:rPr>
              <a:t> on the </a:t>
            </a:r>
            <a:r>
              <a:rPr lang="fr-FR" b="1" dirty="0" err="1">
                <a:latin typeface="Avenir Book"/>
                <a:cs typeface="Avenir Book"/>
              </a:rPr>
              <a:t>pedestal</a:t>
            </a:r>
            <a:r>
              <a:rPr lang="fr-FR" b="1" dirty="0">
                <a:latin typeface="Avenir Book"/>
                <a:cs typeface="Avenir Book"/>
              </a:rPr>
              <a:t> of the one </a:t>
            </a:r>
            <a:r>
              <a:rPr lang="fr-FR" b="1" dirty="0" err="1">
                <a:latin typeface="Avenir Book"/>
                <a:cs typeface="Avenir Book"/>
              </a:rPr>
              <a:t>who</a:t>
            </a:r>
            <a:r>
              <a:rPr lang="fr-FR" b="1" dirty="0">
                <a:latin typeface="Avenir Book"/>
                <a:cs typeface="Avenir Book"/>
              </a:rPr>
              <a:t> </a:t>
            </a:r>
            <a:r>
              <a:rPr lang="fr-FR" b="1" dirty="0" err="1">
                <a:latin typeface="Avenir Book"/>
                <a:cs typeface="Avenir Book"/>
              </a:rPr>
              <a:t>knows</a:t>
            </a:r>
            <a:r>
              <a:rPr lang="fr-FR" b="1" dirty="0">
                <a:latin typeface="Avenir Book"/>
                <a:cs typeface="Avenir Book"/>
              </a:rPr>
              <a:t>, </a:t>
            </a:r>
            <a:r>
              <a:rPr lang="fr-FR" b="1" dirty="0" err="1">
                <a:latin typeface="Avenir Book"/>
                <a:cs typeface="Avenir Book"/>
              </a:rPr>
              <a:t>it</a:t>
            </a:r>
            <a:r>
              <a:rPr lang="fr-FR" b="1" dirty="0">
                <a:latin typeface="Avenir Book"/>
                <a:cs typeface="Avenir Book"/>
              </a:rPr>
              <a:t> </a:t>
            </a:r>
            <a:r>
              <a:rPr lang="fr-FR" b="1" dirty="0" err="1">
                <a:latin typeface="Avenir Book"/>
                <a:cs typeface="Avenir Book"/>
              </a:rPr>
              <a:t>defies</a:t>
            </a:r>
            <a:r>
              <a:rPr lang="fr-FR" b="1" dirty="0">
                <a:latin typeface="Avenir Book"/>
                <a:cs typeface="Avenir Book"/>
              </a:rPr>
              <a:t> </a:t>
            </a:r>
            <a:r>
              <a:rPr lang="fr-FR" b="1" dirty="0" err="1">
                <a:latin typeface="Avenir Book"/>
                <a:cs typeface="Avenir Book"/>
              </a:rPr>
              <a:t>daily</a:t>
            </a:r>
            <a:r>
              <a:rPr lang="fr-FR" b="1" dirty="0">
                <a:latin typeface="Avenir Book"/>
                <a:cs typeface="Avenir Book"/>
              </a:rPr>
              <a:t> </a:t>
            </a:r>
            <a:r>
              <a:rPr lang="fr-FR" b="1" dirty="0" err="1">
                <a:latin typeface="Avenir Book"/>
                <a:cs typeface="Avenir Book"/>
              </a:rPr>
              <a:t>its</a:t>
            </a:r>
            <a:r>
              <a:rPr lang="fr-FR" b="1" dirty="0">
                <a:latin typeface="Avenir Book"/>
                <a:cs typeface="Avenir Book"/>
              </a:rPr>
              <a:t> </a:t>
            </a:r>
            <a:r>
              <a:rPr lang="fr-FR" b="1" dirty="0" err="1">
                <a:latin typeface="Avenir Book"/>
                <a:cs typeface="Avenir Book"/>
              </a:rPr>
              <a:t>own</a:t>
            </a:r>
            <a:r>
              <a:rPr lang="fr-FR" b="1" dirty="0">
                <a:latin typeface="Avenir Book"/>
                <a:cs typeface="Avenir Book"/>
              </a:rPr>
              <a:t> ignorance to </a:t>
            </a:r>
            <a:r>
              <a:rPr lang="fr-FR" b="1" dirty="0" err="1">
                <a:latin typeface="Avenir Book"/>
                <a:cs typeface="Avenir Book"/>
              </a:rPr>
              <a:t>be</a:t>
            </a:r>
            <a:r>
              <a:rPr lang="fr-FR" b="1" dirty="0">
                <a:latin typeface="Avenir Book"/>
                <a:cs typeface="Avenir Book"/>
              </a:rPr>
              <a:t> able to </a:t>
            </a:r>
            <a:r>
              <a:rPr lang="fr-FR" b="1" dirty="0" err="1">
                <a:latin typeface="Avenir Book"/>
                <a:cs typeface="Avenir Book"/>
              </a:rPr>
              <a:t>advance</a:t>
            </a:r>
            <a:r>
              <a:rPr lang="fr-FR" b="1" dirty="0">
                <a:latin typeface="Avenir Book"/>
                <a:cs typeface="Avenir Book"/>
              </a:rPr>
              <a:t>.</a:t>
            </a:r>
            <a:endParaRPr lang="fr-FR" dirty="0">
              <a:latin typeface="Avenir Book"/>
              <a:cs typeface="Avenir Book"/>
            </a:endParaRPr>
          </a:p>
          <a:p>
            <a:pPr algn="just"/>
            <a:endParaRPr lang="fr-FR" dirty="0">
              <a:latin typeface="Avenir Book"/>
              <a:cs typeface="Avenir Book"/>
            </a:endParaRPr>
          </a:p>
          <a:p>
            <a:pPr algn="just"/>
            <a:endParaRPr lang="fr-FR" dirty="0">
              <a:latin typeface="Avenir Book"/>
              <a:cs typeface="Avenir Book"/>
            </a:endParaRPr>
          </a:p>
        </p:txBody>
      </p:sp>
      <p:sp>
        <p:nvSpPr>
          <p:cNvPr id="10" name="Rectangle 9"/>
          <p:cNvSpPr/>
          <p:nvPr/>
        </p:nvSpPr>
        <p:spPr>
          <a:xfrm>
            <a:off x="7435186" y="6546011"/>
            <a:ext cx="1699504" cy="246221"/>
          </a:xfrm>
          <a:prstGeom prst="rect">
            <a:avLst/>
          </a:prstGeom>
        </p:spPr>
        <p:txBody>
          <a:bodyPr wrap="none">
            <a:spAutoFit/>
          </a:bodyPr>
          <a:lstStyle/>
          <a:p>
            <a:pPr algn="r"/>
            <a:r>
              <a:rPr lang="fr-FR" sz="1000" dirty="0" err="1"/>
              <a:t>Adapted</a:t>
            </a:r>
            <a:r>
              <a:rPr lang="fr-FR" sz="1000" dirty="0"/>
              <a:t> </a:t>
            </a:r>
            <a:r>
              <a:rPr lang="fr-FR" sz="1000" dirty="0" err="1"/>
              <a:t>from</a:t>
            </a:r>
            <a:r>
              <a:rPr lang="fr-FR" sz="1000" dirty="0"/>
              <a:t> web </a:t>
            </a:r>
            <a:r>
              <a:rPr lang="fr-FR" sz="1000" dirty="0" err="1"/>
              <a:t>resources</a:t>
            </a:r>
            <a:endParaRPr lang="fr-FR" sz="1000" dirty="0"/>
          </a:p>
        </p:txBody>
      </p:sp>
      <p:pic>
        <p:nvPicPr>
          <p:cNvPr id="3" name="Image 2"/>
          <p:cNvPicPr>
            <a:picLocks noChangeAspect="1"/>
          </p:cNvPicPr>
          <p:nvPr/>
        </p:nvPicPr>
        <p:blipFill>
          <a:blip r:embed="rId3"/>
          <a:stretch>
            <a:fillRect/>
          </a:stretch>
        </p:blipFill>
        <p:spPr>
          <a:xfrm>
            <a:off x="5732200" y="1049534"/>
            <a:ext cx="3365500" cy="2413000"/>
          </a:xfrm>
          <a:prstGeom prst="rect">
            <a:avLst/>
          </a:prstGeom>
        </p:spPr>
      </p:pic>
    </p:spTree>
    <p:extLst>
      <p:ext uri="{BB962C8B-B14F-4D97-AF65-F5344CB8AC3E}">
        <p14:creationId xmlns:p14="http://schemas.microsoft.com/office/powerpoint/2010/main" val="31416038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7454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6743" y="2279075"/>
            <a:ext cx="5207698" cy="3842922"/>
          </a:xfrm>
          <a:prstGeom prst="rect">
            <a:avLst/>
          </a:prstGeom>
        </p:spPr>
      </p:pic>
      <p:sp>
        <p:nvSpPr>
          <p:cNvPr id="3" name="Rectangle 2"/>
          <p:cNvSpPr/>
          <p:nvPr/>
        </p:nvSpPr>
        <p:spPr>
          <a:xfrm>
            <a:off x="131633" y="801747"/>
            <a:ext cx="8260749" cy="1477328"/>
          </a:xfrm>
          <a:prstGeom prst="rect">
            <a:avLst/>
          </a:prstGeom>
        </p:spPr>
        <p:txBody>
          <a:bodyPr wrap="square">
            <a:spAutoFit/>
          </a:bodyPr>
          <a:lstStyle/>
          <a:p>
            <a:r>
              <a:rPr lang="en-US" dirty="0"/>
              <a:t>In genetics, a missense mutation is a point mutation in which a single nucleotide change results in a codon that codes for a different amino acid.[1] It is a type of </a:t>
            </a:r>
            <a:r>
              <a:rPr lang="en-US" dirty="0" err="1"/>
              <a:t>nonsynonymous</a:t>
            </a:r>
            <a:r>
              <a:rPr lang="en-US" dirty="0"/>
              <a:t> substitution. Missense mutations can render the resulting protein nonfunctional,[2] and such mutations are responsible for human diseases such as </a:t>
            </a:r>
            <a:r>
              <a:rPr lang="en-US" dirty="0" err="1"/>
              <a:t>Epidermolysis</a:t>
            </a:r>
            <a:r>
              <a:rPr lang="en-US" dirty="0"/>
              <a:t> </a:t>
            </a:r>
            <a:r>
              <a:rPr lang="en-US" dirty="0" err="1"/>
              <a:t>bullosa</a:t>
            </a:r>
            <a:r>
              <a:rPr lang="en-US" dirty="0"/>
              <a:t>, sickle-cell disease, and SOD1 mediated ALS</a:t>
            </a:r>
          </a:p>
        </p:txBody>
      </p:sp>
      <p:sp>
        <p:nvSpPr>
          <p:cNvPr id="4" name="Rectangle 3"/>
          <p:cNvSpPr/>
          <p:nvPr/>
        </p:nvSpPr>
        <p:spPr>
          <a:xfrm>
            <a:off x="4572000" y="6478612"/>
            <a:ext cx="4572000" cy="246221"/>
          </a:xfrm>
          <a:prstGeom prst="rect">
            <a:avLst/>
          </a:prstGeom>
        </p:spPr>
        <p:txBody>
          <a:bodyPr>
            <a:spAutoFit/>
          </a:bodyPr>
          <a:lstStyle/>
          <a:p>
            <a:r>
              <a:rPr lang="de-DE" sz="1000" dirty="0"/>
              <a:t>https://</a:t>
            </a:r>
            <a:r>
              <a:rPr lang="de-DE" sz="1000" dirty="0" err="1"/>
              <a:t>en.wikipedia.org</a:t>
            </a:r>
            <a:r>
              <a:rPr lang="de-DE" sz="1000" dirty="0"/>
              <a:t>/</a:t>
            </a:r>
            <a:r>
              <a:rPr lang="de-DE" sz="1000" dirty="0" err="1"/>
              <a:t>wiki</a:t>
            </a:r>
            <a:r>
              <a:rPr lang="de-DE" sz="1000" dirty="0"/>
              <a:t>/</a:t>
            </a:r>
            <a:r>
              <a:rPr lang="de-DE" sz="1000" dirty="0" err="1"/>
              <a:t>Missense_mutation</a:t>
            </a:r>
            <a:endParaRPr lang="en-US" sz="1000" dirty="0"/>
          </a:p>
        </p:txBody>
      </p:sp>
    </p:spTree>
    <p:extLst>
      <p:ext uri="{BB962C8B-B14F-4D97-AF65-F5344CB8AC3E}">
        <p14:creationId xmlns:p14="http://schemas.microsoft.com/office/powerpoint/2010/main" val="2522437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33" y="801747"/>
            <a:ext cx="8260749" cy="3416320"/>
          </a:xfrm>
          <a:prstGeom prst="rect">
            <a:avLst/>
          </a:prstGeom>
        </p:spPr>
        <p:txBody>
          <a:bodyPr wrap="square">
            <a:spAutoFit/>
          </a:bodyPr>
          <a:lstStyle/>
          <a:p>
            <a:r>
              <a:rPr lang="en-US" dirty="0"/>
              <a:t>Not all missense mutations lead to appreciable protein changes. </a:t>
            </a:r>
          </a:p>
          <a:p>
            <a:endParaRPr lang="en-US" dirty="0"/>
          </a:p>
          <a:p>
            <a:r>
              <a:rPr lang="en-US" dirty="0"/>
              <a:t>An amino acid may be replaced by an amino acid of very similar chemical properties, in which case, the protein may still function normally; this is termed a neutral, "quiet", "silent" or conservative mutation. </a:t>
            </a:r>
          </a:p>
          <a:p>
            <a:endParaRPr lang="en-US" dirty="0"/>
          </a:p>
          <a:p>
            <a:r>
              <a:rPr lang="en-US" dirty="0"/>
              <a:t>Alternatively, the amino acid substitution could occur in a region of the protein which does not significantly affect the protein secondary structure or function. When an amino acid may be encoded by more than one codon (so-called "degenerate coding") a mutation in a codon may not produce any change in translation; this would be a silent mutation (a type of synonymous substitution, which is not always silent) and not a missense mutation.</a:t>
            </a:r>
          </a:p>
        </p:txBody>
      </p:sp>
      <p:sp>
        <p:nvSpPr>
          <p:cNvPr id="4" name="Rectangle 3"/>
          <p:cNvSpPr/>
          <p:nvPr/>
        </p:nvSpPr>
        <p:spPr>
          <a:xfrm>
            <a:off x="4572000" y="6478612"/>
            <a:ext cx="4572000" cy="246221"/>
          </a:xfrm>
          <a:prstGeom prst="rect">
            <a:avLst/>
          </a:prstGeom>
        </p:spPr>
        <p:txBody>
          <a:bodyPr>
            <a:spAutoFit/>
          </a:bodyPr>
          <a:lstStyle/>
          <a:p>
            <a:r>
              <a:rPr lang="de-DE" sz="1000" dirty="0"/>
              <a:t>https://</a:t>
            </a:r>
            <a:r>
              <a:rPr lang="de-DE" sz="1000" dirty="0" err="1"/>
              <a:t>en.wikipedia.org</a:t>
            </a:r>
            <a:r>
              <a:rPr lang="de-DE" sz="1000" dirty="0"/>
              <a:t>/</a:t>
            </a:r>
            <a:r>
              <a:rPr lang="de-DE" sz="1000" dirty="0" err="1"/>
              <a:t>wiki</a:t>
            </a:r>
            <a:r>
              <a:rPr lang="de-DE" sz="1000" dirty="0"/>
              <a:t>/</a:t>
            </a:r>
            <a:r>
              <a:rPr lang="de-DE" sz="1000" dirty="0" err="1"/>
              <a:t>Missense_mutation</a:t>
            </a:r>
            <a:endParaRPr lang="en-US" sz="1000" dirty="0"/>
          </a:p>
        </p:txBody>
      </p:sp>
    </p:spTree>
    <p:extLst>
      <p:ext uri="{BB962C8B-B14F-4D97-AF65-F5344CB8AC3E}">
        <p14:creationId xmlns:p14="http://schemas.microsoft.com/office/powerpoint/2010/main" val="2934699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33" y="801747"/>
            <a:ext cx="8260749" cy="923330"/>
          </a:xfrm>
          <a:prstGeom prst="rect">
            <a:avLst/>
          </a:prstGeom>
        </p:spPr>
        <p:txBody>
          <a:bodyPr wrap="square">
            <a:spAutoFit/>
          </a:bodyPr>
          <a:lstStyle/>
          <a:p>
            <a:r>
              <a:rPr lang="en-US" dirty="0"/>
              <a:t>Another type of </a:t>
            </a:r>
            <a:r>
              <a:rPr lang="en-US" dirty="0" err="1"/>
              <a:t>nonsynonymous</a:t>
            </a:r>
            <a:r>
              <a:rPr lang="en-US" dirty="0"/>
              <a:t> substitution is a nonsense mutation in which a codon is changed to a premature stop codon that results in truncation of the resulting protein. </a:t>
            </a:r>
          </a:p>
        </p:txBody>
      </p:sp>
      <p:sp>
        <p:nvSpPr>
          <p:cNvPr id="4" name="Rectangle 3"/>
          <p:cNvSpPr/>
          <p:nvPr/>
        </p:nvSpPr>
        <p:spPr>
          <a:xfrm>
            <a:off x="4572000" y="6478612"/>
            <a:ext cx="4572000" cy="246221"/>
          </a:xfrm>
          <a:prstGeom prst="rect">
            <a:avLst/>
          </a:prstGeom>
        </p:spPr>
        <p:txBody>
          <a:bodyPr>
            <a:spAutoFit/>
          </a:bodyPr>
          <a:lstStyle/>
          <a:p>
            <a:r>
              <a:rPr lang="de-DE" sz="1000" dirty="0"/>
              <a:t>https://</a:t>
            </a:r>
            <a:r>
              <a:rPr lang="de-DE" sz="1000" dirty="0" err="1"/>
              <a:t>en.wikipedia.org</a:t>
            </a:r>
            <a:r>
              <a:rPr lang="de-DE" sz="1000" dirty="0"/>
              <a:t>/</a:t>
            </a:r>
            <a:r>
              <a:rPr lang="de-DE" sz="1000" dirty="0" err="1"/>
              <a:t>wiki</a:t>
            </a:r>
            <a:r>
              <a:rPr lang="de-DE" sz="1000" dirty="0"/>
              <a:t>/</a:t>
            </a:r>
            <a:r>
              <a:rPr lang="de-DE" sz="1000" dirty="0" err="1"/>
              <a:t>Missense_mutation</a:t>
            </a:r>
            <a:endParaRPr lang="en-US" sz="1000" dirty="0"/>
          </a:p>
        </p:txBody>
      </p:sp>
      <p:pic>
        <p:nvPicPr>
          <p:cNvPr id="5" name="Picture 4"/>
          <p:cNvPicPr>
            <a:picLocks noChangeAspect="1"/>
          </p:cNvPicPr>
          <p:nvPr/>
        </p:nvPicPr>
        <p:blipFill>
          <a:blip r:embed="rId2"/>
          <a:stretch>
            <a:fillRect/>
          </a:stretch>
        </p:blipFill>
        <p:spPr>
          <a:xfrm>
            <a:off x="520700" y="1906278"/>
            <a:ext cx="6071019" cy="4558022"/>
          </a:xfrm>
          <a:prstGeom prst="rect">
            <a:avLst/>
          </a:prstGeom>
        </p:spPr>
      </p:pic>
    </p:spTree>
    <p:extLst>
      <p:ext uri="{BB962C8B-B14F-4D97-AF65-F5344CB8AC3E}">
        <p14:creationId xmlns:p14="http://schemas.microsoft.com/office/powerpoint/2010/main" val="41686071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17656" y="1074473"/>
            <a:ext cx="6352847" cy="5269126"/>
          </a:xfrm>
          <a:prstGeom prst="rect">
            <a:avLst/>
          </a:prstGeom>
        </p:spPr>
      </p:pic>
      <p:sp>
        <p:nvSpPr>
          <p:cNvPr id="3" name="Rectangle 2"/>
          <p:cNvSpPr/>
          <p:nvPr/>
        </p:nvSpPr>
        <p:spPr>
          <a:xfrm>
            <a:off x="4350936" y="6033838"/>
            <a:ext cx="4572000" cy="246221"/>
          </a:xfrm>
          <a:prstGeom prst="rect">
            <a:avLst/>
          </a:prstGeom>
        </p:spPr>
        <p:txBody>
          <a:bodyPr>
            <a:spAutoFit/>
          </a:bodyPr>
          <a:lstStyle/>
          <a:p>
            <a:r>
              <a:rPr lang="fr-FR" sz="1000" dirty="0" err="1"/>
              <a:t>Luo</a:t>
            </a:r>
            <a:r>
              <a:rPr lang="fr-FR" sz="1000" dirty="0"/>
              <a:t>, 2015: </a:t>
            </a:r>
            <a:r>
              <a:rPr lang="en-US" sz="1000" dirty="0"/>
              <a:t>The Use of Evolutionary Approaches to Understand Single Cell Genomes</a:t>
            </a:r>
          </a:p>
        </p:txBody>
      </p:sp>
    </p:spTree>
    <p:extLst>
      <p:ext uri="{BB962C8B-B14F-4D97-AF65-F5344CB8AC3E}">
        <p14:creationId xmlns:p14="http://schemas.microsoft.com/office/powerpoint/2010/main" val="41672818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457" y="314775"/>
            <a:ext cx="8633543" cy="7017307"/>
          </a:xfrm>
          <a:prstGeom prst="rect">
            <a:avLst/>
          </a:prstGeom>
        </p:spPr>
        <p:txBody>
          <a:bodyPr wrap="square">
            <a:spAutoFit/>
          </a:bodyPr>
          <a:lstStyle/>
          <a:p>
            <a:r>
              <a:rPr lang="fr-FR" dirty="0"/>
              <a:t>La méthode inventée par Socrate est la dialectique : l’art de faire dialoguer deux discours </a:t>
            </a:r>
          </a:p>
          <a:p>
            <a:r>
              <a:rPr lang="fr-FR" dirty="0"/>
              <a:t>apparemment contradictoires pour accéder à une vérité supérieure. Grâce à un jeu progressif de questions, Socrate fait tomber les fausses connaissances de l’interlocuteur. </a:t>
            </a:r>
          </a:p>
          <a:p>
            <a:endParaRPr lang="fr-FR" dirty="0"/>
          </a:p>
          <a:p>
            <a:r>
              <a:rPr lang="fr-FR" dirty="0"/>
              <a:t>La dialectique n’est pas le savoir mais la méthode qui permet d’y parvenir.</a:t>
            </a:r>
          </a:p>
          <a:p>
            <a:endParaRPr lang="fr-FR" dirty="0"/>
          </a:p>
          <a:p>
            <a:r>
              <a:rPr lang="fr-FR" dirty="0"/>
              <a:t>Désintéressée et dénuée d’égoïsme, la méthode de Socrate vise à aider chacun à trouver sa propre voie et loi d’action. Conscient d’être imparfait, Socrate cherche sans cesse à se perfectionner. Il ne se hisse pas sur le piédestal de celui qui sait, il défie quotidiennement sa propre ignorance pour pouvoir avancer. Ce faisant, il assume la contradiction apparente qui consiste à mettre en pratique un savoir ou une technique qu’il ne domine pas encore entièrement. Son attitude de vie relève d’une philosophie du risque assumé. Il ne tombe pas dans le piège psychologique d’agir seulement lorsqu’il croit tout savoir et que le risque est nul, ce qui empêche précisément nombre de personnes, paralysées par le syndrome de la perfection, de passer à l’action. Sans confrontation, nul ne peut apprendre ni se perfectionner en quoi que ce soit. Socrate comprend qu’on ne peut jamais être totalement préparé à l’action dans la théorie et que, dans la réalité, ce qui permet d’être prêt est la décision d’agir tout en étant conscient de sa propre imperfection, en apprenant de ce qu’on expérimente, qu’on gagne ou qu’on perde. Le succès selon Socrate réside dans le fait d’avoir le courage et l’intelligence de se confronter à ses peurs et à ses doutes, en les dépassant.</a:t>
            </a:r>
          </a:p>
          <a:p>
            <a:endParaRPr lang="fr-FR" dirty="0"/>
          </a:p>
          <a:p>
            <a:r>
              <a:rPr lang="fr-FR" dirty="0"/>
              <a:t>La relation établie par le dialogue est celle de deux individus qui communiquent entre eux à travers deux consciences pratiquant l’investigation et entrant en relation pour parvenir à atteindre une vérité commune.</a:t>
            </a:r>
            <a:endParaRPr lang="en-US" dirty="0"/>
          </a:p>
        </p:txBody>
      </p:sp>
      <p:sp>
        <p:nvSpPr>
          <p:cNvPr id="3" name="Rectangle 2"/>
          <p:cNvSpPr/>
          <p:nvPr/>
        </p:nvSpPr>
        <p:spPr>
          <a:xfrm>
            <a:off x="4350936" y="6033838"/>
            <a:ext cx="4572000" cy="400110"/>
          </a:xfrm>
          <a:prstGeom prst="rect">
            <a:avLst/>
          </a:prstGeom>
        </p:spPr>
        <p:txBody>
          <a:bodyPr>
            <a:spAutoFit/>
          </a:bodyPr>
          <a:lstStyle/>
          <a:p>
            <a:r>
              <a:rPr lang="fr-FR" sz="1000" dirty="0"/>
              <a:t>http://</a:t>
            </a:r>
            <a:r>
              <a:rPr lang="fr-FR" sz="1000" dirty="0" err="1"/>
              <a:t>www.sagesse-marseille.com</a:t>
            </a:r>
            <a:r>
              <a:rPr lang="fr-FR" sz="1000" dirty="0"/>
              <a:t>/</a:t>
            </a:r>
            <a:r>
              <a:rPr lang="fr-FR" sz="1000" dirty="0" err="1"/>
              <a:t>lhomme</a:t>
            </a:r>
            <a:r>
              <a:rPr lang="fr-FR" sz="1000" dirty="0"/>
              <a:t>-sage/philosophie-dans-la-vie/la-</a:t>
            </a:r>
            <a:r>
              <a:rPr lang="fr-FR" sz="1000" dirty="0" err="1"/>
              <a:t>methode</a:t>
            </a:r>
            <a:r>
              <a:rPr lang="fr-FR" sz="1000" dirty="0"/>
              <a:t>-</a:t>
            </a:r>
            <a:r>
              <a:rPr lang="fr-FR" sz="1000" dirty="0" err="1"/>
              <a:t>socratique.html</a:t>
            </a:r>
            <a:endParaRPr lang="en-US" sz="1000" dirty="0"/>
          </a:p>
        </p:txBody>
      </p:sp>
    </p:spTree>
    <p:extLst>
      <p:ext uri="{BB962C8B-B14F-4D97-AF65-F5344CB8AC3E}">
        <p14:creationId xmlns:p14="http://schemas.microsoft.com/office/powerpoint/2010/main" val="2162137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2498</TotalTime>
  <Words>9884</Words>
  <Application>Microsoft Macintosh PowerPoint</Application>
  <PresentationFormat>Affichage à l'écran (4:3)</PresentationFormat>
  <Paragraphs>1380</Paragraphs>
  <Slides>99</Slides>
  <Notes>39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99</vt:i4>
      </vt:variant>
    </vt:vector>
  </HeadingPairs>
  <TitlesOfParts>
    <vt:vector size="108" baseType="lpstr">
      <vt:lpstr>ＭＳ Ｐゴシック</vt:lpstr>
      <vt:lpstr>Arial</vt:lpstr>
      <vt:lpstr>Avenir Book</vt:lpstr>
      <vt:lpstr>Calibri</vt:lpstr>
      <vt:lpstr>Century Gothic</vt:lpstr>
      <vt:lpstr>Symbol</vt:lpstr>
      <vt:lpstr>Wingdings</vt:lpstr>
      <vt:lpstr>Wingdings 2</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imac</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imac imac</dc:creator>
  <cp:lastModifiedBy>Utilisateur de Microsoft Office</cp:lastModifiedBy>
  <cp:revision>124</cp:revision>
  <dcterms:created xsi:type="dcterms:W3CDTF">2017-09-26T13:37:09Z</dcterms:created>
  <dcterms:modified xsi:type="dcterms:W3CDTF">2018-05-01T09:06:58Z</dcterms:modified>
</cp:coreProperties>
</file>